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9DEF1-516B-4A43-8071-53A354F961C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F4B16-48E8-47A2-AFD2-267406F98E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5098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0516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4504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6701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7216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85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3388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92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7747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7549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9745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80306-B99C-45EF-BCC5-FEC37D8B309C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82C2A-6209-4D8D-B7CD-6BD07C45FC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4281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Asistence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sestry a ošetřovatelky při převazu ran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VY_32_INOVACE_5C_TOŠ_19(20)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co je převaz, důležitost převazu a správné postupy při převazování různých druhů ran.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Asistence sestry a ošetřovatelky při převazu ran</a:t>
            </a:r>
            <a:endParaRPr lang="cs-CZ" dirty="0"/>
          </a:p>
        </p:txBody>
      </p:sp>
      <p:pic>
        <p:nvPicPr>
          <p:cNvPr id="6" name="Zástupný symbol pro obsah 5" descr="images (4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772816"/>
            <a:ext cx="3888432" cy="4365315"/>
          </a:xfrm>
        </p:spPr>
      </p:pic>
      <p:sp>
        <p:nvSpPr>
          <p:cNvPr id="7" name="TextovéPole 6"/>
          <p:cNvSpPr txBox="1"/>
          <p:nvPr/>
        </p:nvSpPr>
        <p:spPr>
          <a:xfrm>
            <a:off x="5940152" y="63813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867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3586410"/>
          </a:xfrm>
        </p:spPr>
        <p:txBody>
          <a:bodyPr>
            <a:normAutofit/>
          </a:bodyPr>
          <a:lstStyle/>
          <a:p>
            <a:r>
              <a:rPr lang="cs-CZ" b="1" u="sng" dirty="0"/>
              <a:t>Převazy především operačních ran provádí lékař a sestra s ošetřovatelkou mu asistují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429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Převaz </a:t>
            </a:r>
            <a:r>
              <a:rPr lang="cs-CZ" b="1" u="sng" dirty="0" smtClean="0"/>
              <a:t>aseptické </a:t>
            </a:r>
            <a:r>
              <a:rPr lang="cs-CZ" b="1" u="sng" dirty="0"/>
              <a:t>rány:</a:t>
            </a:r>
            <a:endParaRPr lang="cs-CZ" dirty="0"/>
          </a:p>
        </p:txBody>
      </p:sp>
      <p:pic>
        <p:nvPicPr>
          <p:cNvPr id="5" name="Zástupný symbol pro obsah 4" descr="1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500" y="1720056"/>
            <a:ext cx="5715000" cy="4286250"/>
          </a:xfrm>
        </p:spPr>
      </p:pic>
    </p:spTree>
    <p:extLst>
      <p:ext uri="{BB962C8B-B14F-4D97-AF65-F5344CB8AC3E}">
        <p14:creationId xmlns:p14="http://schemas.microsoft.com/office/powerpoint/2010/main" xmlns="" val="374144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5300" b="1" u="sng" dirty="0" smtClean="0"/>
              <a:t>Postup</a:t>
            </a:r>
            <a:r>
              <a:rPr lang="cs-CZ" sz="5300" b="1" u="sng" dirty="0"/>
              <a:t>:</a:t>
            </a:r>
            <a:r>
              <a:rPr lang="cs-CZ" sz="5300" dirty="0"/>
              <a:t/>
            </a:r>
            <a:br>
              <a:rPr lang="cs-CZ" sz="5300" dirty="0"/>
            </a:br>
            <a:endParaRPr lang="cs-CZ" sz="53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412776"/>
            <a:ext cx="8640960" cy="518457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/>
              <a:t>1.</a:t>
            </a:r>
            <a:r>
              <a:rPr lang="cs-CZ" dirty="0" smtClean="0"/>
              <a:t>.</a:t>
            </a:r>
            <a:r>
              <a:rPr lang="cs-CZ" sz="9600" dirty="0" smtClean="0"/>
              <a:t>  </a:t>
            </a:r>
            <a:r>
              <a:rPr lang="cs-CZ" sz="9600" dirty="0"/>
              <a:t>Převazový vozík si připravíme k lůžku nemocného =&gt; dosah </a:t>
            </a:r>
            <a:r>
              <a:rPr lang="cs-CZ" sz="9600" dirty="0" smtClean="0"/>
              <a:t>	pomůcek </a:t>
            </a:r>
            <a:r>
              <a:rPr lang="cs-CZ" sz="9600" dirty="0"/>
              <a:t>a </a:t>
            </a:r>
            <a:r>
              <a:rPr lang="cs-CZ" sz="9600" dirty="0" smtClean="0"/>
              <a:t>zároveň </a:t>
            </a:r>
            <a:r>
              <a:rPr lang="cs-CZ" sz="9600" dirty="0"/>
              <a:t>přístup k pacientovi.</a:t>
            </a:r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pPr marL="0" indent="0">
              <a:buNone/>
            </a:pPr>
            <a:r>
              <a:rPr lang="cs-CZ" sz="9600" dirty="0"/>
              <a:t>2</a:t>
            </a:r>
            <a:r>
              <a:rPr lang="cs-CZ" sz="9600" dirty="0" smtClean="0"/>
              <a:t>.  </a:t>
            </a:r>
            <a:r>
              <a:rPr lang="cs-CZ" sz="9600" dirty="0"/>
              <a:t>Připravíme nemocného na převaz =&gt; postup, žádoucí poloha, </a:t>
            </a:r>
            <a:r>
              <a:rPr lang="cs-CZ" sz="9600" dirty="0" smtClean="0"/>
              <a:t>	příprava </a:t>
            </a:r>
            <a:r>
              <a:rPr lang="cs-CZ" sz="9600" dirty="0"/>
              <a:t>části </a:t>
            </a:r>
            <a:r>
              <a:rPr lang="cs-CZ" sz="9600" dirty="0" smtClean="0"/>
              <a:t>	těla</a:t>
            </a:r>
            <a:r>
              <a:rPr lang="cs-CZ" sz="9600" dirty="0"/>
              <a:t>.</a:t>
            </a:r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pPr marL="0" indent="0">
              <a:buNone/>
            </a:pPr>
            <a:r>
              <a:rPr lang="cs-CZ" sz="9600" dirty="0"/>
              <a:t>3</a:t>
            </a:r>
            <a:r>
              <a:rPr lang="cs-CZ" sz="9600" dirty="0" smtClean="0"/>
              <a:t>.  </a:t>
            </a:r>
            <a:r>
              <a:rPr lang="cs-CZ" sz="9600" dirty="0"/>
              <a:t>Umyjeme si a dezinfikujeme ruce, </a:t>
            </a:r>
            <a:r>
              <a:rPr lang="cs-CZ" sz="9600" dirty="0" smtClean="0"/>
              <a:t>navlékneme </a:t>
            </a:r>
            <a:r>
              <a:rPr lang="cs-CZ" sz="9600" dirty="0"/>
              <a:t>rukavice.</a:t>
            </a:r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pPr marL="0" indent="0">
              <a:buNone/>
            </a:pPr>
            <a:r>
              <a:rPr lang="cs-CZ" sz="9600" dirty="0"/>
              <a:t>4</a:t>
            </a:r>
            <a:r>
              <a:rPr lang="cs-CZ" sz="9600" dirty="0" smtClean="0"/>
              <a:t>.  </a:t>
            </a:r>
            <a:r>
              <a:rPr lang="cs-CZ" sz="9600" dirty="0"/>
              <a:t>Odstraníme šetrně předešlý </a:t>
            </a:r>
            <a:r>
              <a:rPr lang="cs-CZ" sz="9600" dirty="0" smtClean="0"/>
              <a:t>obvaz.</a:t>
            </a:r>
            <a:endParaRPr lang="cs-CZ" sz="9600" dirty="0"/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pPr marL="0" indent="0">
              <a:buNone/>
            </a:pPr>
            <a:r>
              <a:rPr lang="cs-CZ" sz="9600" dirty="0"/>
              <a:t>5. </a:t>
            </a:r>
            <a:r>
              <a:rPr lang="cs-CZ" sz="9600" dirty="0" smtClean="0"/>
              <a:t> Asistujeme </a:t>
            </a:r>
            <a:r>
              <a:rPr lang="cs-CZ" sz="9600" dirty="0"/>
              <a:t>lékaři, pracujeme </a:t>
            </a:r>
            <a:r>
              <a:rPr lang="cs-CZ" sz="9600" dirty="0" smtClean="0"/>
              <a:t>asepticky</a:t>
            </a:r>
            <a:r>
              <a:rPr lang="cs-CZ" sz="9600" dirty="0"/>
              <a:t>.</a:t>
            </a:r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pPr marL="0" indent="0">
              <a:buNone/>
            </a:pPr>
            <a:r>
              <a:rPr lang="cs-CZ" sz="9600" dirty="0"/>
              <a:t>6</a:t>
            </a:r>
            <a:r>
              <a:rPr lang="cs-CZ" sz="9600" dirty="0" smtClean="0"/>
              <a:t>.  </a:t>
            </a:r>
            <a:r>
              <a:rPr lang="cs-CZ" sz="9600" dirty="0"/>
              <a:t>Postaráme se o pacienta, pak uklidíme převazový vozík.</a:t>
            </a:r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27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60648"/>
            <a:ext cx="7632848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Aseptická </a:t>
            </a:r>
            <a:r>
              <a:rPr lang="cs-CZ" sz="4000" dirty="0"/>
              <a:t>(čistá) rána se </a:t>
            </a:r>
            <a:r>
              <a:rPr lang="cs-CZ" sz="4000" b="1" dirty="0"/>
              <a:t>hojí 6 až 10 dní.</a:t>
            </a:r>
          </a:p>
          <a:p>
            <a:r>
              <a:rPr lang="cs-CZ" sz="4000" dirty="0"/>
              <a:t>Stehy se obvykle odstraní </a:t>
            </a:r>
            <a:r>
              <a:rPr lang="cs-CZ" sz="4000" b="1" dirty="0"/>
              <a:t>7. den </a:t>
            </a:r>
            <a:r>
              <a:rPr lang="cs-CZ" sz="4000" dirty="0"/>
              <a:t>po operaci</a:t>
            </a:r>
            <a:r>
              <a:rPr lang="cs-CZ" sz="4000" dirty="0" smtClean="0"/>
              <a:t>.</a:t>
            </a:r>
          </a:p>
          <a:p>
            <a:endParaRPr lang="cs-CZ" sz="4000" dirty="0"/>
          </a:p>
          <a:p>
            <a:r>
              <a:rPr lang="cs-CZ" sz="4000" b="1" dirty="0"/>
              <a:t>Hojení rány závisí na celkovém stavu nemocného, </a:t>
            </a:r>
          </a:p>
          <a:p>
            <a:r>
              <a:rPr lang="cs-CZ" sz="4000" b="1" dirty="0"/>
              <a:t>na rozsahu a umístění rány, </a:t>
            </a:r>
          </a:p>
          <a:p>
            <a:r>
              <a:rPr lang="cs-CZ" sz="4000" b="1" dirty="0"/>
              <a:t>na správném ošetření rány.</a:t>
            </a:r>
          </a:p>
          <a:p>
            <a:r>
              <a:rPr lang="cs-CZ" sz="40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177719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Převaz septické rány: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/>
              <a:t> Hojení </a:t>
            </a:r>
            <a:r>
              <a:rPr lang="cs-CZ" sz="3600" dirty="0"/>
              <a:t>rány může zkomplikovat </a:t>
            </a:r>
            <a:r>
              <a:rPr lang="cs-CZ" sz="3600" b="1" dirty="0"/>
              <a:t>přítomnost infekce</a:t>
            </a:r>
            <a:r>
              <a:rPr lang="cs-CZ" sz="3600" dirty="0"/>
              <a:t> =&gt; rána se hojí déle, musí se </a:t>
            </a:r>
            <a:r>
              <a:rPr lang="cs-CZ" sz="3600" b="1" dirty="0"/>
              <a:t>více převazovat</a:t>
            </a:r>
            <a:r>
              <a:rPr lang="cs-CZ" sz="3600" dirty="0"/>
              <a:t> a do rány se zavádějí různé </a:t>
            </a:r>
            <a:r>
              <a:rPr lang="cs-CZ" sz="3600" u="sng" dirty="0"/>
              <a:t>druhy drénů, aplikují se hojivé roztoky a masti</a:t>
            </a:r>
            <a:r>
              <a:rPr lang="cs-CZ" sz="3600" u="sng" dirty="0" smtClean="0"/>
              <a:t>.</a:t>
            </a:r>
          </a:p>
          <a:p>
            <a:pPr marL="0" indent="0">
              <a:buNone/>
            </a:pPr>
            <a:endParaRPr lang="cs-CZ" sz="3600" b="1" u="sng" dirty="0"/>
          </a:p>
          <a:p>
            <a:pPr marL="0" indent="0">
              <a:buNone/>
            </a:pPr>
            <a:r>
              <a:rPr lang="cs-CZ" sz="3600" b="1" dirty="0" smtClean="0"/>
              <a:t> </a:t>
            </a:r>
            <a:r>
              <a:rPr lang="cs-CZ" sz="3600" b="1" dirty="0"/>
              <a:t>Jde o rány infekční =&gt; důsledně dodržujeme všechny zásady asepse a sterility.</a:t>
            </a:r>
            <a:endParaRPr lang="cs-CZ" sz="3600" dirty="0"/>
          </a:p>
          <a:p>
            <a:pPr marL="0" indent="0">
              <a:buNone/>
            </a:pPr>
            <a:endParaRPr lang="cs-CZ" sz="3600" u="sng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927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5300" b="1" u="sng" dirty="0" smtClean="0"/>
              <a:t>Postup</a:t>
            </a:r>
            <a:r>
              <a:rPr lang="cs-CZ" sz="5300" b="1" u="sng" dirty="0"/>
              <a:t>:</a:t>
            </a:r>
            <a:r>
              <a:rPr lang="cs-CZ" sz="5300" dirty="0"/>
              <a:t/>
            </a:r>
            <a:br>
              <a:rPr lang="cs-CZ" sz="5300" dirty="0"/>
            </a:br>
            <a:endParaRPr lang="cs-CZ" sz="5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268760"/>
            <a:ext cx="8291264" cy="532859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000" dirty="0"/>
              <a:t>1</a:t>
            </a:r>
            <a:r>
              <a:rPr lang="cs-CZ" sz="4000" dirty="0" smtClean="0"/>
              <a:t>.  </a:t>
            </a:r>
            <a:r>
              <a:rPr lang="cs-CZ" sz="4000" dirty="0"/>
              <a:t>Převazujeme vždy pouze v rukavicích, chráníme prádlo a lůžko </a:t>
            </a:r>
            <a:r>
              <a:rPr lang="cs-CZ" sz="4000" dirty="0" smtClean="0"/>
              <a:t>	nemocného </a:t>
            </a:r>
            <a:r>
              <a:rPr lang="cs-CZ" sz="4000" dirty="0"/>
              <a:t>před ušpiněním.</a:t>
            </a:r>
          </a:p>
          <a:p>
            <a:pPr marL="0" indent="0">
              <a:buNone/>
            </a:pPr>
            <a:r>
              <a:rPr lang="cs-CZ" sz="4000" b="1" dirty="0"/>
              <a:t> 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2</a:t>
            </a:r>
            <a:r>
              <a:rPr lang="cs-CZ" sz="4000" dirty="0" smtClean="0"/>
              <a:t>.  </a:t>
            </a:r>
            <a:r>
              <a:rPr lang="cs-CZ" sz="4000" dirty="0"/>
              <a:t>Přísně </a:t>
            </a:r>
            <a:r>
              <a:rPr lang="cs-CZ" sz="4000" dirty="0" smtClean="0"/>
              <a:t>asepticky </a:t>
            </a:r>
            <a:r>
              <a:rPr lang="cs-CZ" sz="4000" dirty="0"/>
              <a:t>asistujeme lékaři, pokud si lékař přeje provedeme </a:t>
            </a:r>
            <a:r>
              <a:rPr lang="cs-CZ" sz="4000" dirty="0" smtClean="0"/>
              <a:t>	výtěr </a:t>
            </a:r>
            <a:r>
              <a:rPr lang="cs-CZ" sz="4000" dirty="0"/>
              <a:t>z rány.</a:t>
            </a:r>
          </a:p>
          <a:p>
            <a:pPr marL="0" indent="0">
              <a:buNone/>
            </a:pPr>
            <a:r>
              <a:rPr lang="cs-CZ" sz="4000" b="1" dirty="0"/>
              <a:t> 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3</a:t>
            </a:r>
            <a:r>
              <a:rPr lang="cs-CZ" sz="4000" dirty="0" smtClean="0"/>
              <a:t>.  </a:t>
            </a:r>
            <a:r>
              <a:rPr lang="cs-CZ" sz="4000" dirty="0"/>
              <a:t>Septické rány se velmi často vyplachují různými roztoky a do rány se </a:t>
            </a:r>
            <a:r>
              <a:rPr lang="cs-CZ" sz="4000" dirty="0" smtClean="0"/>
              <a:t>	velmi </a:t>
            </a:r>
            <a:r>
              <a:rPr lang="cs-CZ" sz="4000" dirty="0"/>
              <a:t>často zavádí drén =&gt; odvádí hnis a </a:t>
            </a:r>
            <a:r>
              <a:rPr lang="cs-CZ" sz="4000" dirty="0" smtClean="0"/>
              <a:t>sekret.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 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4</a:t>
            </a:r>
            <a:r>
              <a:rPr lang="cs-CZ" sz="4000" dirty="0" smtClean="0"/>
              <a:t>.  </a:t>
            </a:r>
            <a:r>
              <a:rPr lang="cs-CZ" sz="4000" dirty="0"/>
              <a:t>K ošetření rány se často používají léčivé masti nebo roztoky, které </a:t>
            </a:r>
            <a:r>
              <a:rPr lang="cs-CZ" sz="4000" dirty="0" smtClean="0"/>
              <a:t>	nanášíme </a:t>
            </a:r>
            <a:r>
              <a:rPr lang="cs-CZ" sz="4000" dirty="0"/>
              <a:t>na sterilní čtverce.</a:t>
            </a:r>
          </a:p>
          <a:p>
            <a:pPr marL="0" indent="0">
              <a:buNone/>
            </a:pPr>
            <a:r>
              <a:rPr lang="cs-CZ" sz="4000" b="1" dirty="0"/>
              <a:t> 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5. </a:t>
            </a:r>
            <a:r>
              <a:rPr lang="cs-CZ" sz="4000" dirty="0" smtClean="0"/>
              <a:t> Také </a:t>
            </a:r>
            <a:r>
              <a:rPr lang="cs-CZ" sz="4000" dirty="0"/>
              <a:t>pečlivě ošetříme okolí rány.</a:t>
            </a:r>
          </a:p>
          <a:p>
            <a:pPr marL="0" indent="0">
              <a:buNone/>
            </a:pPr>
            <a:r>
              <a:rPr lang="cs-CZ" sz="4000" b="1" dirty="0"/>
              <a:t> 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6. </a:t>
            </a:r>
            <a:r>
              <a:rPr lang="cs-CZ" sz="4000" dirty="0" smtClean="0"/>
              <a:t> Po </a:t>
            </a:r>
            <a:r>
              <a:rPr lang="cs-CZ" sz="4000" dirty="0"/>
              <a:t>ošetření se rána kryje sterilním obvazovým materiálem.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40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správně provede převaz aseptické rány?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správně provede převaz septické rány?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čem závisí hojení rány, za jak dlouho se obvykle odstraňují stehy?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Úkol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 smtClean="0"/>
              <a:t>Vyhledej druhy aseptických a septických operačních ran.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Vyhledej druhy drénů a léčiv používané při ošetřování operačních septických ran.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Využij a pracuj s internetovými zdroji.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4060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88640"/>
            <a:ext cx="9144000" cy="7355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err="1" smtClean="0"/>
              <a:t>Google.cz</a:t>
            </a:r>
            <a:r>
              <a:rPr lang="cs-CZ" sz="2400" dirty="0" smtClean="0"/>
              <a:t> [online]. [cit. 28.11.2013]. Dostupný na WWW: http://zdravi.e15.cz/</a:t>
            </a:r>
            <a:r>
              <a:rPr lang="cs-CZ" sz="2400" dirty="0" err="1" smtClean="0"/>
              <a:t>news</a:t>
            </a:r>
            <a:r>
              <a:rPr lang="cs-CZ" sz="2400" dirty="0" smtClean="0"/>
              <a:t>/</a:t>
            </a:r>
            <a:r>
              <a:rPr lang="cs-CZ" sz="2400" dirty="0" err="1" smtClean="0"/>
              <a:t>check</a:t>
            </a:r>
            <a:r>
              <a:rPr lang="cs-CZ" sz="2400" dirty="0" smtClean="0"/>
              <a:t>-pro?id=460973&amp;</a:t>
            </a:r>
            <a:r>
              <a:rPr lang="cs-CZ" sz="2400" dirty="0" err="1" smtClean="0"/>
              <a:t>seo</a:t>
            </a:r>
            <a:r>
              <a:rPr lang="cs-CZ" sz="2400" dirty="0" smtClean="0"/>
              <a:t>_</a:t>
            </a:r>
            <a:r>
              <a:rPr lang="cs-CZ" sz="2400" dirty="0" err="1" smtClean="0"/>
              <a:t>name</a:t>
            </a:r>
            <a:r>
              <a:rPr lang="cs-CZ" sz="2400" dirty="0" smtClean="0"/>
              <a:t>=sestra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err="1" smtClean="0"/>
              <a:t>Google.cz</a:t>
            </a:r>
            <a:r>
              <a:rPr lang="cs-CZ" sz="2400" dirty="0" smtClean="0"/>
              <a:t> [online]. [cit. 28.11.2013]. Dostupný na WWW: http://www.</a:t>
            </a:r>
            <a:r>
              <a:rPr lang="cs-CZ" sz="2400" dirty="0" err="1" smtClean="0"/>
              <a:t>zelenahvezda.cz</a:t>
            </a:r>
            <a:r>
              <a:rPr lang="cs-CZ" sz="2400" dirty="0" smtClean="0"/>
              <a:t>/</a:t>
            </a:r>
            <a:r>
              <a:rPr lang="cs-CZ" sz="2400" dirty="0" err="1" smtClean="0"/>
              <a:t>mame</a:t>
            </a:r>
            <a:r>
              <a:rPr lang="cs-CZ" sz="2400" dirty="0" smtClean="0"/>
              <a:t>-</a:t>
            </a:r>
            <a:r>
              <a:rPr lang="cs-CZ" sz="2400" dirty="0" err="1" smtClean="0"/>
              <a:t>reseni</a:t>
            </a:r>
            <a:r>
              <a:rPr lang="cs-CZ" sz="2400" dirty="0" smtClean="0"/>
              <a:t>-pro/</a:t>
            </a:r>
            <a:r>
              <a:rPr lang="cs-CZ" sz="2400" dirty="0" err="1" smtClean="0"/>
              <a:t>lecba</a:t>
            </a:r>
            <a:r>
              <a:rPr lang="cs-CZ" sz="2400" dirty="0" smtClean="0"/>
              <a:t>-</a:t>
            </a:r>
            <a:r>
              <a:rPr lang="cs-CZ" sz="2400" dirty="0" err="1" smtClean="0"/>
              <a:t>akutnich</a:t>
            </a:r>
            <a:r>
              <a:rPr lang="cs-CZ" sz="2400" dirty="0" smtClean="0"/>
              <a:t>-ran/typy-ran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307</Words>
  <Application>Microsoft Office PowerPoint</Application>
  <PresentationFormat>Předvádění na obrazovce (4:3)</PresentationFormat>
  <Paragraphs>95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Asistence sestry a ošetřovatelky při převazu ran</vt:lpstr>
      <vt:lpstr>Převazy především operačních ran provádí lékař a sestra s ošetřovatelkou mu asistují</vt:lpstr>
      <vt:lpstr>Převaz aseptické rány:</vt:lpstr>
      <vt:lpstr> Postup: </vt:lpstr>
      <vt:lpstr>Snímek 7</vt:lpstr>
      <vt:lpstr>Převaz septické rány:</vt:lpstr>
      <vt:lpstr> Postup: </vt:lpstr>
      <vt:lpstr>Kontrolní otázky a cvičení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Asistence sestry a ošetřovatelky při převazu ran</dc:title>
  <dc:creator>Andrea Ječmenová</dc:creator>
  <cp:lastModifiedBy>Dum</cp:lastModifiedBy>
  <cp:revision>11</cp:revision>
  <dcterms:created xsi:type="dcterms:W3CDTF">2013-10-24T17:52:00Z</dcterms:created>
  <dcterms:modified xsi:type="dcterms:W3CDTF">2014-02-23T09:38:36Z</dcterms:modified>
</cp:coreProperties>
</file>