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1"/>
  </p:sldMasterIdLst>
  <p:handoutMasterIdLst>
    <p:handoutMasterId r:id="rId18"/>
  </p:handoutMasterIdLst>
  <p:sldIdLst>
    <p:sldId id="271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03" autoAdjust="0"/>
    <p:restoredTop sz="94660"/>
  </p:normalViewPr>
  <p:slideViewPr>
    <p:cSldViewPr>
      <p:cViewPr>
        <p:scale>
          <a:sx n="76" d="100"/>
          <a:sy n="76" d="100"/>
        </p:scale>
        <p:origin x="-1158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72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72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72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37B30CD-B906-4C2C-B652-9552B2BDD18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80702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17D3A-A6EF-4B6D-AD67-25973E352A0E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336673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302964-72CF-49FB-A419-2C7455FE1C63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24814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417881-5EC3-4258-8F3B-F4E7A331B1C0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754518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50B26D-A202-4760-84A2-E10055F3A20C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133156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A96144-94DC-411F-BE7E-76445EF9C813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009995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52988-EF3A-44A4-8F91-C02ED4CB961B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020678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C884E-6231-4B66-BFC3-56B6461CB71F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2652347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D75CA3-8A68-4C4D-B668-DAA604BA0075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494254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9E1CF-0BE2-496A-810C-934A57E9C8E9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3778083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5DFDF-69F4-466E-9E12-79B376524BD0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654390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D0E6DF-14C8-45D7-8487-4591AA446A65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1960660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alt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64C85-417D-404A-81D3-D6734032B981}" type="slidenum">
              <a:rPr lang="cs-CZ" altLang="en-US" smtClean="0"/>
              <a:pPr/>
              <a:t>‹#›</a:t>
            </a:fld>
            <a:endParaRPr lang="cs-CZ" altLang="en-US"/>
          </a:p>
        </p:txBody>
      </p:sp>
    </p:spTree>
    <p:extLst>
      <p:ext uri="{BB962C8B-B14F-4D97-AF65-F5344CB8AC3E}">
        <p14:creationId xmlns:p14="http://schemas.microsoft.com/office/powerpoint/2010/main" val="510785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filip.nouma@seznam.cz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ax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476672"/>
            <a:ext cx="7772400" cy="1470025"/>
          </a:xfrm>
        </p:spPr>
        <p:txBody>
          <a:bodyPr/>
          <a:lstStyle/>
          <a:p>
            <a:r>
              <a:rPr lang="cs-CZ" b="1" dirty="0"/>
              <a:t>E-mail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VY_32_INOVACE_01-52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7070568"/>
              </p:ext>
            </p:extLst>
          </p:nvPr>
        </p:nvGraphicFramePr>
        <p:xfrm>
          <a:off x="1475656" y="1772816"/>
          <a:ext cx="6920622" cy="3186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1845"/>
                <a:gridCol w="5238777"/>
              </a:tblGrid>
              <a:tr h="24171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5.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Informační a komunikační technologie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Informatika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Vyhledávání informací a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E-mail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Chvojka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29605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10</a:t>
                      </a:r>
                      <a:r>
                        <a:rPr lang="cs-CZ" sz="1400" kern="50" dirty="0" smtClean="0">
                          <a:effectLst/>
                        </a:rPr>
                        <a:t>. 4.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96686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</a:t>
                      </a:r>
                      <a:r>
                        <a:rPr lang="cs-CZ" sz="1400" kern="50" dirty="0" smtClean="0">
                          <a:effectLst/>
                        </a:rPr>
                        <a:t>o e-mailu je určená k podpoře výkladu </a:t>
                      </a:r>
                      <a:r>
                        <a:rPr lang="cs-CZ" sz="1400" kern="50" dirty="0" smtClean="0">
                          <a:effectLst/>
                        </a:rPr>
                        <a:t>základního                 </a:t>
                      </a:r>
                      <a:r>
                        <a:rPr lang="cs-CZ" sz="1400" kern="50" dirty="0" smtClean="0">
                          <a:effectLst/>
                        </a:rPr>
                        <a:t>i rozšiřujícího učiva o e-mailu. Učitel si vybere pouze ty snímky, které se mu k podpoře</a:t>
                      </a:r>
                      <a:r>
                        <a:rPr lang="cs-CZ" sz="1400" kern="50" baseline="0" dirty="0" smtClean="0">
                          <a:effectLst/>
                        </a:rPr>
                        <a:t> výkladu hodí. Prezentaci je vhodné zpřístupnit žákům na internetu např. v </a:t>
                      </a:r>
                      <a:r>
                        <a:rPr lang="cs-CZ" sz="1400" kern="50" baseline="0" dirty="0" err="1" smtClean="0">
                          <a:effectLst/>
                        </a:rPr>
                        <a:t>pdf</a:t>
                      </a:r>
                      <a:r>
                        <a:rPr lang="cs-CZ" sz="1400" kern="50" baseline="0" dirty="0" smtClean="0">
                          <a:effectLst/>
                        </a:rPr>
                        <a:t>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9869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Základní informace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None/>
            </a:pPr>
            <a:endParaRPr lang="cs-CZ" dirty="0"/>
          </a:p>
          <a:p>
            <a:r>
              <a:rPr lang="cs-CZ" dirty="0"/>
              <a:t>každý, kdo chce komunikovat e-mailem musí mít zřízenou e-mailovou schránku</a:t>
            </a:r>
          </a:p>
          <a:p>
            <a:r>
              <a:rPr lang="cs-CZ" dirty="0"/>
              <a:t>každá schránka </a:t>
            </a:r>
            <a:r>
              <a:rPr lang="cs-CZ" dirty="0" smtClean="0"/>
              <a:t>má e-mailovou </a:t>
            </a:r>
            <a:r>
              <a:rPr lang="cs-CZ" dirty="0"/>
              <a:t>adresu</a:t>
            </a:r>
          </a:p>
          <a:p>
            <a:r>
              <a:rPr lang="cs-CZ" dirty="0"/>
              <a:t>e-mailový </a:t>
            </a:r>
            <a:r>
              <a:rPr lang="cs-CZ" dirty="0" smtClean="0"/>
              <a:t>klient</a:t>
            </a:r>
          </a:p>
          <a:p>
            <a:pPr lvl="1"/>
            <a:r>
              <a:rPr lang="cs-CZ" dirty="0" smtClean="0"/>
              <a:t>Program, </a:t>
            </a:r>
            <a:r>
              <a:rPr lang="cs-CZ" dirty="0" smtClean="0"/>
              <a:t>který umí  přijímat, odesílat a třídit poštu</a:t>
            </a:r>
          </a:p>
          <a:p>
            <a:pPr lvl="1"/>
            <a:r>
              <a:rPr lang="cs-CZ" dirty="0" smtClean="0"/>
              <a:t>(</a:t>
            </a:r>
            <a:r>
              <a:rPr lang="cs-CZ" dirty="0"/>
              <a:t>není nutný, ale je to pohodlnější) – Outlook Expres, MS Outlook, </a:t>
            </a:r>
            <a:r>
              <a:rPr lang="cs-CZ" dirty="0" err="1"/>
              <a:t>Mozilla</a:t>
            </a:r>
            <a:r>
              <a:rPr lang="cs-CZ" dirty="0"/>
              <a:t> </a:t>
            </a:r>
            <a:r>
              <a:rPr lang="cs-CZ" dirty="0" err="1" smtClean="0"/>
              <a:t>Thunderbird</a:t>
            </a:r>
            <a:r>
              <a:rPr lang="cs-CZ" dirty="0" smtClean="0"/>
              <a:t>, …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-315913"/>
            <a:ext cx="7696200" cy="1152526"/>
          </a:xfrm>
        </p:spPr>
        <p:txBody>
          <a:bodyPr>
            <a:normAutofit/>
          </a:bodyPr>
          <a:lstStyle/>
          <a:p>
            <a:r>
              <a:rPr lang="cs-CZ" b="1" dirty="0"/>
              <a:t>E-mailová adresa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692696"/>
            <a:ext cx="8686800" cy="5760640"/>
          </a:xfrm>
        </p:spPr>
        <p:txBody>
          <a:bodyPr>
            <a:normAutofit/>
          </a:bodyPr>
          <a:lstStyle/>
          <a:p>
            <a:r>
              <a:rPr lang="cs-CZ" sz="5100" b="1" dirty="0">
                <a:solidFill>
                  <a:srgbClr val="0000CC"/>
                </a:solidFill>
                <a:hlinkClick r:id="rId2"/>
              </a:rPr>
              <a:t>filip.nouma@seznam.cz</a:t>
            </a:r>
            <a:endParaRPr lang="cs-CZ" sz="5100" b="1" dirty="0">
              <a:solidFill>
                <a:srgbClr val="0000CC"/>
              </a:solidFill>
            </a:endParaRPr>
          </a:p>
          <a:p>
            <a:r>
              <a:rPr lang="cs-CZ" sz="5100" b="1" dirty="0"/>
              <a:t> </a:t>
            </a:r>
            <a:r>
              <a:rPr lang="cs-CZ" sz="3600" b="1" dirty="0" err="1">
                <a:solidFill>
                  <a:srgbClr val="0000CC"/>
                </a:solidFill>
              </a:rPr>
              <a:t>filip.nouma</a:t>
            </a:r>
            <a:r>
              <a:rPr lang="cs-CZ" sz="3600" b="1" dirty="0">
                <a:solidFill>
                  <a:srgbClr val="0000CC"/>
                </a:solidFill>
              </a:rPr>
              <a:t> </a:t>
            </a:r>
            <a:endParaRPr lang="cs-CZ" sz="3600" dirty="0">
              <a:solidFill>
                <a:srgbClr val="0000CC"/>
              </a:solidFill>
            </a:endParaRPr>
          </a:p>
          <a:p>
            <a:pPr lvl="1"/>
            <a:r>
              <a:rPr lang="cs-CZ" sz="2400" b="1" dirty="0"/>
              <a:t>název schránky, který si určí sám uživatel (anglická abeceda)</a:t>
            </a:r>
          </a:p>
          <a:p>
            <a:r>
              <a:rPr lang="cs-CZ" sz="3600" b="1" dirty="0">
                <a:solidFill>
                  <a:srgbClr val="0000CC"/>
                </a:solidFill>
              </a:rPr>
              <a:t>@ </a:t>
            </a:r>
          </a:p>
          <a:p>
            <a:pPr lvl="1"/>
            <a:r>
              <a:rPr lang="cs-CZ" sz="2400" b="1" dirty="0"/>
              <a:t>oddělení názvu serveru od názvu e-mailové schránky</a:t>
            </a:r>
          </a:p>
          <a:p>
            <a:r>
              <a:rPr lang="cs-CZ" sz="3600" b="1" dirty="0">
                <a:solidFill>
                  <a:srgbClr val="0000CC"/>
                </a:solidFill>
              </a:rPr>
              <a:t>seznam </a:t>
            </a:r>
          </a:p>
          <a:p>
            <a:pPr lvl="1"/>
            <a:r>
              <a:rPr lang="cs-CZ" sz="2400" b="1" dirty="0"/>
              <a:t>název serveru, na kterém je schránka zřízena</a:t>
            </a:r>
          </a:p>
          <a:p>
            <a:r>
              <a:rPr lang="cs-CZ" sz="3600" b="1" dirty="0" err="1">
                <a:solidFill>
                  <a:srgbClr val="0000CC"/>
                </a:solidFill>
              </a:rPr>
              <a:t>cz</a:t>
            </a:r>
            <a:r>
              <a:rPr lang="cs-CZ" sz="3600" b="1" dirty="0">
                <a:solidFill>
                  <a:srgbClr val="0000CC"/>
                </a:solidFill>
              </a:rPr>
              <a:t> </a:t>
            </a:r>
          </a:p>
          <a:p>
            <a:pPr lvl="1"/>
            <a:r>
              <a:rPr lang="cs-CZ" sz="2400" b="1" dirty="0"/>
              <a:t>doména 1. úrovně</a:t>
            </a:r>
          </a:p>
          <a:p>
            <a:pPr>
              <a:buFont typeface="Wingdings" pitchFamily="2" charset="2"/>
              <a:buNone/>
            </a:pPr>
            <a:endParaRPr lang="cs-CZ" sz="21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Výhody e-mailu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600200"/>
            <a:ext cx="8351837" cy="4530725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elmi rychlá komunikace</a:t>
            </a:r>
            <a:endParaRPr lang="cs-CZ" dirty="0"/>
          </a:p>
          <a:p>
            <a:r>
              <a:rPr lang="cs-CZ" dirty="0"/>
              <a:t>je možné posílat i soubory – tzn. data všeho druhu</a:t>
            </a:r>
          </a:p>
          <a:p>
            <a:r>
              <a:rPr lang="cs-CZ" dirty="0" smtClean="0"/>
              <a:t>není závislý na jednom programu nebo operačním systému</a:t>
            </a:r>
            <a:endParaRPr lang="cs-CZ" dirty="0"/>
          </a:p>
          <a:p>
            <a:r>
              <a:rPr lang="cs-CZ" dirty="0"/>
              <a:t>příjemce nemusí být on-line v době odesílání </a:t>
            </a:r>
            <a:r>
              <a:rPr lang="cs-CZ" dirty="0" smtClean="0"/>
              <a:t> e-mailu</a:t>
            </a:r>
            <a:endParaRPr lang="cs-CZ" dirty="0"/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Nevýhody e-mailu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není možná komunikace v reálném čase</a:t>
            </a:r>
          </a:p>
          <a:p>
            <a:r>
              <a:rPr lang="cs-CZ"/>
              <a:t>není vhodné odesílat větší objemy dat</a:t>
            </a:r>
          </a:p>
          <a:p>
            <a:r>
              <a:rPr lang="cs-CZ"/>
              <a:t>nedokáže přenášet „hmotu“</a:t>
            </a:r>
          </a:p>
          <a:p>
            <a:r>
              <a:rPr lang="cs-CZ"/>
              <a:t>existují různá nebezpečí – spam, viry…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2238"/>
            <a:ext cx="7543800" cy="785812"/>
          </a:xfrm>
        </p:spPr>
        <p:txBody>
          <a:bodyPr>
            <a:normAutofit/>
          </a:bodyPr>
          <a:lstStyle/>
          <a:p>
            <a:r>
              <a:rPr lang="cs-CZ" b="1" dirty="0"/>
              <a:t>Chyby při e-mailování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08050"/>
            <a:ext cx="8507288" cy="5222875"/>
          </a:xfrm>
        </p:spPr>
        <p:txBody>
          <a:bodyPr>
            <a:normAutofit/>
          </a:bodyPr>
          <a:lstStyle/>
          <a:p>
            <a:r>
              <a:rPr lang="cs-CZ" sz="3200" dirty="0"/>
              <a:t>E-mail nedojde</a:t>
            </a:r>
          </a:p>
          <a:p>
            <a:pPr lvl="2"/>
            <a:r>
              <a:rPr lang="cs-CZ" sz="2400" dirty="0"/>
              <a:t>špatná adresa</a:t>
            </a:r>
          </a:p>
          <a:p>
            <a:pPr lvl="2"/>
            <a:r>
              <a:rPr lang="cs-CZ" sz="2400" dirty="0"/>
              <a:t>příliš velký e-mail nebo přiložený soubor</a:t>
            </a:r>
          </a:p>
          <a:p>
            <a:r>
              <a:rPr lang="cs-CZ" sz="3200" dirty="0"/>
              <a:t>Špatná čeština</a:t>
            </a:r>
          </a:p>
          <a:p>
            <a:pPr lvl="2"/>
            <a:r>
              <a:rPr lang="cs-CZ" sz="2400" dirty="0" smtClean="0"/>
              <a:t>odesílání </a:t>
            </a:r>
            <a:r>
              <a:rPr lang="cs-CZ" sz="2400" dirty="0"/>
              <a:t>e-mailů z </a:t>
            </a:r>
            <a:r>
              <a:rPr lang="cs-CZ" sz="2400" dirty="0" smtClean="0"/>
              <a:t>ciziny </a:t>
            </a:r>
            <a:r>
              <a:rPr lang="cs-CZ" sz="2400" dirty="0"/>
              <a:t>a do ciziny</a:t>
            </a:r>
          </a:p>
          <a:p>
            <a:pPr lvl="2"/>
            <a:r>
              <a:rPr lang="cs-CZ" sz="2400" dirty="0"/>
              <a:t>první e-mail je dobré psát bez diakritiky</a:t>
            </a:r>
          </a:p>
          <a:p>
            <a:r>
              <a:rPr lang="cs-CZ" sz="3200" dirty="0"/>
              <a:t>E-mail se </a:t>
            </a:r>
            <a:r>
              <a:rPr lang="cs-CZ" sz="3200" dirty="0" smtClean="0"/>
              <a:t>„vrátí zpět“ (přijde oznámení o chybě)</a:t>
            </a:r>
            <a:endParaRPr lang="cs-CZ" sz="3200" dirty="0"/>
          </a:p>
          <a:p>
            <a:pPr lvl="2"/>
            <a:r>
              <a:rPr lang="cs-CZ" sz="2400" dirty="0"/>
              <a:t>při přenosu došlo k chybě (špatná adresa, momentálně odpojený server, velký objem </a:t>
            </a:r>
            <a:r>
              <a:rPr lang="cs-CZ" sz="2400" dirty="0" smtClean="0"/>
              <a:t>dat, …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Spam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je nevyžádaný e-mail rozesílaný zpravidla mnoha (až stovkám tisíc) uživatelů </a:t>
            </a:r>
            <a:r>
              <a:rPr lang="cs-CZ" dirty="0" smtClean="0"/>
              <a:t>najednou</a:t>
            </a:r>
            <a:endParaRPr lang="cs-CZ" dirty="0"/>
          </a:p>
          <a:p>
            <a:r>
              <a:rPr lang="cs-CZ" dirty="0"/>
              <a:t>přichází z adresy, na kterou jsme často nikdy nepsali a ani s ní nepřišli do </a:t>
            </a:r>
            <a:r>
              <a:rPr lang="cs-CZ" dirty="0" smtClean="0"/>
              <a:t>styku</a:t>
            </a:r>
            <a:endParaRPr lang="cs-CZ" dirty="0"/>
          </a:p>
          <a:p>
            <a:r>
              <a:rPr lang="cs-CZ" dirty="0"/>
              <a:t>má často reklamní charakter – (firma nabízí výrobky, služby</a:t>
            </a:r>
            <a:r>
              <a:rPr lang="cs-CZ" dirty="0" smtClean="0"/>
              <a:t>…)</a:t>
            </a:r>
            <a:endParaRPr lang="cs-CZ" dirty="0"/>
          </a:p>
          <a:p>
            <a:r>
              <a:rPr lang="cs-CZ" dirty="0"/>
              <a:t>spamu v poslední době </a:t>
            </a:r>
            <a:r>
              <a:rPr lang="cs-CZ" dirty="0" smtClean="0"/>
              <a:t>přibývá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Kde vzali mou adresu???!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 internetových stránek (mail je uveden na webu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ze serverů s databázemi firem (při vyplňování dotazníku – mailová adresa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z vyhledávačů</a:t>
            </a:r>
          </a:p>
          <a:p>
            <a:r>
              <a:rPr lang="cs-CZ" dirty="0"/>
              <a:t>z běžné komunikace </a:t>
            </a:r>
          </a:p>
          <a:p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sz="1700" dirty="0" smtClean="0"/>
              <a:t> - možnosti </a:t>
            </a:r>
            <a:r>
              <a:rPr lang="cs-CZ" sz="1700" dirty="0"/>
              <a:t>jsou uvedeny v pořadí podle množství, v jakém se daří adresy získávat, poslední dva jsou méně </a:t>
            </a:r>
            <a:r>
              <a:rPr lang="cs-CZ" sz="1700" dirty="0" smtClean="0"/>
              <a:t>běžné</a:t>
            </a:r>
            <a:endParaRPr lang="cs-CZ" sz="1700" dirty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Jak se bránit proti spamu?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zablokování adresy </a:t>
            </a:r>
            <a:r>
              <a:rPr lang="cs-CZ" sz="2600" dirty="0" err="1"/>
              <a:t>spamera</a:t>
            </a:r>
            <a:r>
              <a:rPr lang="cs-CZ" sz="2600" dirty="0"/>
              <a:t> (málo účinné</a:t>
            </a:r>
            <a:r>
              <a:rPr lang="cs-CZ" sz="2600" dirty="0" smtClean="0"/>
              <a:t>)</a:t>
            </a:r>
            <a:endParaRPr lang="cs-CZ" sz="2600" dirty="0"/>
          </a:p>
          <a:p>
            <a:r>
              <a:rPr lang="cs-CZ" sz="2600" dirty="0"/>
              <a:t>použití „inteligentního“ antispamového systému (mnohem účinnější, ale poměrné složité), dnes bývá </a:t>
            </a:r>
            <a:r>
              <a:rPr lang="cs-CZ" sz="2600" dirty="0" err="1"/>
              <a:t>antispam</a:t>
            </a:r>
            <a:r>
              <a:rPr lang="cs-CZ" sz="2600" dirty="0"/>
              <a:t> i v mailových klientech (</a:t>
            </a:r>
            <a:r>
              <a:rPr lang="cs-CZ" sz="2600" dirty="0" err="1"/>
              <a:t>Thunderbird</a:t>
            </a:r>
            <a:r>
              <a:rPr lang="cs-CZ" sz="2600" dirty="0" smtClean="0"/>
              <a:t>)</a:t>
            </a:r>
            <a:endParaRPr lang="cs-CZ" sz="2600" dirty="0"/>
          </a:p>
          <a:p>
            <a:r>
              <a:rPr lang="cs-CZ" sz="2600" dirty="0"/>
              <a:t>použití </a:t>
            </a:r>
            <a:r>
              <a:rPr lang="cs-CZ" sz="2600" dirty="0" err="1"/>
              <a:t>spamlistů</a:t>
            </a:r>
            <a:r>
              <a:rPr lang="cs-CZ" sz="2600" dirty="0"/>
              <a:t> (speciální servery monitorují rozesílače spamu, používají je poskytovatelé </a:t>
            </a:r>
            <a:r>
              <a:rPr lang="cs-CZ" sz="2600" dirty="0" err="1"/>
              <a:t>freemailu</a:t>
            </a:r>
            <a:r>
              <a:rPr lang="cs-CZ" sz="2600" dirty="0"/>
              <a:t> – Seznam</a:t>
            </a:r>
            <a:r>
              <a:rPr lang="cs-CZ" sz="2600" dirty="0" smtClean="0"/>
              <a:t>…)</a:t>
            </a:r>
            <a:endParaRPr lang="cs-CZ" sz="2600" dirty="0"/>
          </a:p>
          <a:p>
            <a:r>
              <a:rPr lang="cs-CZ" sz="2600" dirty="0"/>
              <a:t>použití více e-mailových adres (pouze jednu zveřejníme např. na webu nebo při registracích, pro svou poštu použijeme jinou</a:t>
            </a:r>
            <a:r>
              <a:rPr lang="cs-CZ" sz="2600" dirty="0" smtClean="0"/>
              <a:t>)</a:t>
            </a:r>
            <a:endParaRPr lang="cs-CZ" sz="26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Viry v e-mailu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virus je program, který se bez vědomí uživatele šíří a provádí uživatelem nekontrolovanou činnost</a:t>
            </a:r>
          </a:p>
          <a:p>
            <a:r>
              <a:rPr lang="cs-CZ"/>
              <a:t>virus napadne náš počítač</a:t>
            </a:r>
          </a:p>
          <a:p>
            <a:r>
              <a:rPr lang="cs-CZ"/>
              <a:t>virus se sám rozesílá – např. na všechny adresy v adresáři uživatele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Jak se bráni proti virům?</a:t>
            </a:r>
          </a:p>
        </p:txBody>
      </p:sp>
      <p:sp>
        <p:nvSpPr>
          <p:cNvPr id="972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být opatrný při prohlížení příloh e-mailu</a:t>
            </a:r>
          </a:p>
          <a:p>
            <a:r>
              <a:rPr lang="cs-CZ" dirty="0"/>
              <a:t>nespouštět spustitelné přílohy e-mailu (</a:t>
            </a:r>
            <a:r>
              <a:rPr lang="cs-CZ" dirty="0" err="1"/>
              <a:t>exe</a:t>
            </a:r>
            <a:r>
              <a:rPr lang="cs-CZ" dirty="0"/>
              <a:t>, </a:t>
            </a:r>
            <a:r>
              <a:rPr lang="cs-CZ" dirty="0" err="1"/>
              <a:t>com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používat dobrý </a:t>
            </a:r>
            <a:r>
              <a:rPr lang="cs-CZ" b="1" dirty="0"/>
              <a:t>ANTIVIROVÝ PROGRAM</a:t>
            </a:r>
            <a:r>
              <a:rPr lang="cs-CZ" dirty="0"/>
              <a:t>, který </a:t>
            </a:r>
            <a:r>
              <a:rPr lang="cs-CZ" b="1" dirty="0"/>
              <a:t>PRAVIDELNĚ AKTUALIZUJEME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HOAX aneb poplašná zpráva</a:t>
            </a:r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zpráva, která… a víte co, najděte si to na internetu</a:t>
            </a:r>
          </a:p>
          <a:p>
            <a:r>
              <a:rPr lang="cs-CZ"/>
              <a:t>zkuste třeba </a:t>
            </a:r>
            <a:r>
              <a:rPr lang="cs-CZ">
                <a:hlinkClick r:id="rId2"/>
              </a:rPr>
              <a:t>www.hoax.cz</a:t>
            </a:r>
            <a:r>
              <a:rPr lang="cs-CZ"/>
              <a:t> </a:t>
            </a:r>
            <a:r>
              <a:rPr lang="cs-CZ">
                <a:sym typeface="Wingdings" pitchFamily="2" charset="2"/>
              </a:rPr>
              <a:t></a:t>
            </a: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Co je to HOAX?</a:t>
            </a:r>
          </a:p>
        </p:txBody>
      </p:sp>
      <p:sp>
        <p:nvSpPr>
          <p:cNvPr id="134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poplašná zpráva, která varuje před neexistujícím nebezpečným virem případně jiným </a:t>
            </a:r>
            <a:r>
              <a:rPr lang="cs-CZ" dirty="0" smtClean="0"/>
              <a:t>nebezpečím</a:t>
            </a:r>
            <a:endParaRPr lang="cs-CZ" dirty="0"/>
          </a:p>
          <a:p>
            <a:r>
              <a:rPr lang="cs-CZ" dirty="0"/>
              <a:t>smyšlené nebezpečí (vir) bývá stručně popsané</a:t>
            </a:r>
          </a:p>
          <a:p>
            <a:r>
              <a:rPr lang="cs-CZ" dirty="0"/>
              <a:t>pisatel zprávy se snaží přesvědčit, že varování přišlo od důvěryhodných zdrojů</a:t>
            </a:r>
          </a:p>
          <a:p>
            <a:r>
              <a:rPr lang="cs-CZ" dirty="0"/>
              <a:t>vyzývá k dalšímu rozeslání (typické)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/>
              <a:t>Phishing</a:t>
            </a:r>
            <a:r>
              <a:rPr lang="cs-CZ" b="1" dirty="0"/>
              <a:t> (rybaření)</a:t>
            </a:r>
          </a:p>
        </p:txBody>
      </p:sp>
      <p:sp>
        <p:nvSpPr>
          <p:cNvPr id="13517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/>
              <a:t>Vzniklo kombinací z </a:t>
            </a:r>
            <a:r>
              <a:rPr lang="cs-CZ" sz="2600" i="1"/>
              <a:t>fishing </a:t>
            </a:r>
            <a:r>
              <a:rPr lang="cs-CZ" sz="2600"/>
              <a:t>(rybaření) a </a:t>
            </a:r>
            <a:r>
              <a:rPr lang="cs-CZ" sz="2600" i="1"/>
              <a:t>phreaking (</a:t>
            </a:r>
            <a:r>
              <a:rPr lang="cs-CZ" sz="2600"/>
              <a:t>složenina z </a:t>
            </a:r>
            <a:r>
              <a:rPr lang="cs-CZ" sz="2600" i="1"/>
              <a:t>phone </a:t>
            </a:r>
            <a:r>
              <a:rPr lang="cs-CZ" sz="2600"/>
              <a:t>a </a:t>
            </a:r>
            <a:r>
              <a:rPr lang="cs-CZ" sz="2600" i="1"/>
              <a:t>freak [šílenec]).</a:t>
            </a:r>
          </a:p>
          <a:p>
            <a:r>
              <a:rPr lang="cs-CZ" sz="2600"/>
              <a:t>Jedná se o krádež citlivých informací, např. údajů o platební kartě či krádež jména a hesla k nějaké službě.</a:t>
            </a:r>
          </a:p>
          <a:p>
            <a:r>
              <a:rPr lang="cs-CZ" sz="2600"/>
              <a:t>Příklad: falešný e-mail, tvářící se jako odeslaný z vaší banky žádá o ověření totožnosti.</a:t>
            </a:r>
          </a:p>
          <a:p>
            <a:r>
              <a:rPr lang="cs-CZ" sz="2600"/>
              <a:t>Po kliknutí na odkaz je uživatel zaveden na falešnou stránku, kde odevzdá svéúdaje a následně přijde o peníze.</a:t>
            </a:r>
          </a:p>
          <a:p>
            <a:pPr>
              <a:buFont typeface="Wingdings" pitchFamily="2" charset="2"/>
              <a:buNone/>
            </a:pPr>
            <a:endParaRPr lang="cs-CZ" sz="26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Jak se bránit?</a:t>
            </a:r>
          </a:p>
        </p:txBody>
      </p:sp>
      <p:sp>
        <p:nvSpPr>
          <p:cNvPr id="136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opatrnosti nikdy nezbývá</a:t>
            </a:r>
          </a:p>
          <a:p>
            <a:r>
              <a:rPr lang="cs-CZ" dirty="0"/>
              <a:t>banka nikdy nezjišťuje vaše osobní údaje tímto způsobem</a:t>
            </a:r>
          </a:p>
          <a:p>
            <a:r>
              <a:rPr lang="cs-CZ" dirty="0"/>
              <a:t>v případě pochybností nespěchat a kontaktovat banku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hangingPunct="0"/>
            <a:r>
              <a:rPr lang="cs-CZ" b="1" dirty="0"/>
              <a:t>Použitá literatura</a:t>
            </a:r>
            <a:r>
              <a:rPr lang="cs-CZ" b="1" dirty="0" smtClean="0"/>
              <a:t>:</a:t>
            </a:r>
          </a:p>
          <a:p>
            <a:pPr marL="0" indent="0" hangingPunct="0">
              <a:buNone/>
            </a:pPr>
            <a:r>
              <a:rPr lang="cs-CZ" dirty="0"/>
              <a:t> </a:t>
            </a:r>
          </a:p>
          <a:p>
            <a:pPr hangingPunct="0"/>
            <a:r>
              <a:rPr lang="cs-CZ" dirty="0"/>
              <a:t>JIŘÍ, </a:t>
            </a:r>
            <a:r>
              <a:rPr lang="cs-CZ" dirty="0" err="1"/>
              <a:t>Hlavenka</a:t>
            </a:r>
            <a:r>
              <a:rPr lang="cs-CZ" dirty="0"/>
              <a:t>. </a:t>
            </a:r>
            <a:r>
              <a:rPr lang="cs-CZ" i="1" dirty="0"/>
              <a:t>Používáme, využíváme a zneužíváme e-mail</a:t>
            </a:r>
            <a:r>
              <a:rPr lang="cs-CZ" dirty="0"/>
              <a:t>. Vyd.1. Praha: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2002, 280 s. ISBN 80-722-6606-3. </a:t>
            </a:r>
          </a:p>
          <a:p>
            <a:pPr hangingPunct="0"/>
            <a:r>
              <a:rPr lang="cs-CZ" dirty="0"/>
              <a:t> </a:t>
            </a:r>
          </a:p>
          <a:p>
            <a:pPr hangingPunct="0"/>
            <a:r>
              <a:rPr lang="cs-CZ" dirty="0"/>
              <a:t>KOVÁŘOVÁ, Libuše. </a:t>
            </a:r>
            <a:r>
              <a:rPr lang="cs-CZ" i="1" dirty="0"/>
              <a:t>Informatika pro základní školy</a:t>
            </a:r>
            <a:r>
              <a:rPr lang="cs-CZ" dirty="0"/>
              <a:t>: </a:t>
            </a:r>
            <a:r>
              <a:rPr lang="cs-CZ" i="1" dirty="0"/>
              <a:t>2</a:t>
            </a:r>
            <a:r>
              <a:rPr lang="cs-CZ" dirty="0"/>
              <a:t>. Vyd. 2. Kralice na Hané: </a:t>
            </a:r>
            <a:r>
              <a:rPr lang="cs-CZ" dirty="0" err="1"/>
              <a:t>Computer</a:t>
            </a:r>
            <a:r>
              <a:rPr lang="cs-CZ" dirty="0"/>
              <a:t> Media, 2009, 88 s. ISBN 978-80-7402-016-2. </a:t>
            </a:r>
          </a:p>
          <a:p>
            <a:pPr hangingPunct="0"/>
            <a:r>
              <a:rPr lang="cs-CZ" dirty="0"/>
              <a:t> </a:t>
            </a:r>
          </a:p>
          <a:p>
            <a:pPr hangingPunct="0"/>
            <a:r>
              <a:rPr lang="cs-CZ" dirty="0"/>
              <a:t>KOVÁŘOVÁ, Libuše. </a:t>
            </a:r>
            <a:r>
              <a:rPr lang="cs-CZ" i="1" dirty="0"/>
              <a:t>Informatika pro základní školy</a:t>
            </a:r>
            <a:r>
              <a:rPr lang="cs-CZ" dirty="0"/>
              <a:t>: </a:t>
            </a:r>
            <a:r>
              <a:rPr lang="cs-CZ" i="1" dirty="0"/>
              <a:t>1</a:t>
            </a:r>
            <a:r>
              <a:rPr lang="cs-CZ" dirty="0"/>
              <a:t>. Vyd. 2. Kralice na Hané: </a:t>
            </a:r>
            <a:r>
              <a:rPr lang="cs-CZ" dirty="0" err="1"/>
              <a:t>Computer</a:t>
            </a:r>
            <a:r>
              <a:rPr lang="cs-CZ" dirty="0"/>
              <a:t> Media, 2009, 88 s. ISBN 978-80-7402-015-5. </a:t>
            </a:r>
          </a:p>
          <a:p>
            <a:pPr hangingPunct="0"/>
            <a:r>
              <a:rPr lang="cs-CZ" dirty="0"/>
              <a:t> </a:t>
            </a:r>
          </a:p>
          <a:p>
            <a:pPr hangingPunct="0"/>
            <a:r>
              <a:rPr lang="cs-CZ" dirty="0"/>
              <a:t>NAVRÁTIL, Pavel. </a:t>
            </a:r>
            <a:r>
              <a:rPr lang="cs-CZ" i="1" dirty="0"/>
              <a:t>Internet pro školy</a:t>
            </a:r>
            <a:r>
              <a:rPr lang="cs-CZ" dirty="0"/>
              <a:t>. Vyd. 2. Kralice na Hané: </a:t>
            </a:r>
            <a:r>
              <a:rPr lang="cs-CZ" dirty="0" err="1"/>
              <a:t>Computer</a:t>
            </a:r>
            <a:r>
              <a:rPr lang="cs-CZ" dirty="0"/>
              <a:t> Media, 2004, 120 s. ISBN 80-866-8616-7.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19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719</TotalTime>
  <Words>690</Words>
  <Application>Microsoft Office PowerPoint</Application>
  <PresentationFormat>Předvádění na obrazovce (4:3)</PresentationFormat>
  <Paragraphs>106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E-mail</vt:lpstr>
      <vt:lpstr>Základní informace</vt:lpstr>
      <vt:lpstr>E-mailová adresa</vt:lpstr>
      <vt:lpstr>Výhody e-mailu</vt:lpstr>
      <vt:lpstr>Nevýhody e-mailu</vt:lpstr>
      <vt:lpstr>Chyby při e-mailování</vt:lpstr>
      <vt:lpstr>Spam</vt:lpstr>
      <vt:lpstr>Kde vzali mou adresu???!</vt:lpstr>
      <vt:lpstr>Jak se bránit proti spamu?</vt:lpstr>
      <vt:lpstr>Viry v e-mailu</vt:lpstr>
      <vt:lpstr>Jak se bráni proti virům?</vt:lpstr>
      <vt:lpstr>HOAX aneb poplašná zpráva</vt:lpstr>
      <vt:lpstr>Co je to HOAX?</vt:lpstr>
      <vt:lpstr>Phishing (rybaření)</vt:lpstr>
      <vt:lpstr>Jak se bránit?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E-mail</dc:title>
  <dc:creator>Petr Chvojka</dc:creator>
  <cp:lastModifiedBy>Učitel</cp:lastModifiedBy>
  <cp:revision>16</cp:revision>
  <cp:lastPrinted>1601-01-01T00:00:00Z</cp:lastPrinted>
  <dcterms:created xsi:type="dcterms:W3CDTF">2003-01-20T16:32:06Z</dcterms:created>
  <dcterms:modified xsi:type="dcterms:W3CDTF">2012-03-27T14:16:02Z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7</vt:i4>
  </property>
</Properties>
</file>