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3FCDA-B6F5-42EA-B10D-0F864DD6660F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C8AF4-3300-403A-B710-E15CF5446B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7403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8574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3242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2127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03094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44196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4485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5310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8142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6165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3801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06FD9-A0D6-4A05-80BE-310F1AD0572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577408-716B-4057-91E8-E61617A6C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8236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magel.cz/prolezenin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Ošetření</a:t>
                      </a:r>
                      <a:r>
                        <a:rPr lang="cs-CZ" sz="2000" b="0" u="none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chronických ran 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VY_32_INOVACE_5C_TOŠ_20(20)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co je převaz, důležitost převazu a správné postupy při převazování různých druhů ran.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Ošetření chronických ran</a:t>
            </a:r>
            <a:endParaRPr lang="cs-CZ" dirty="0"/>
          </a:p>
        </p:txBody>
      </p:sp>
      <p:pic>
        <p:nvPicPr>
          <p:cNvPr id="6" name="Zástupný symbol pro obsah 5" descr="bercove-vred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65595" y="1600200"/>
            <a:ext cx="6412809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5868144" y="62373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5572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9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404664"/>
            <a:ext cx="8496944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3200" dirty="0"/>
              <a:t>Některé rány vyžadují dlouhodobé léčení a ošetřování.</a:t>
            </a:r>
          </a:p>
          <a:p>
            <a:r>
              <a:rPr lang="cs-CZ" sz="3200" dirty="0"/>
              <a:t> </a:t>
            </a:r>
          </a:p>
          <a:p>
            <a:r>
              <a:rPr lang="cs-CZ" sz="3200" dirty="0"/>
              <a:t>Chronická rána je </a:t>
            </a:r>
            <a:r>
              <a:rPr lang="cs-CZ" sz="3200" u="sng" dirty="0"/>
              <a:t>sekundárně hojící se </a:t>
            </a:r>
            <a:r>
              <a:rPr lang="cs-CZ" sz="3200" u="sng" dirty="0" smtClean="0"/>
              <a:t>rána</a:t>
            </a:r>
            <a:r>
              <a:rPr lang="cs-CZ" sz="3200" u="sng" dirty="0"/>
              <a:t> </a:t>
            </a:r>
            <a:r>
              <a:rPr lang="cs-CZ" sz="3200" dirty="0" smtClean="0"/>
              <a:t>=&gt; </a:t>
            </a:r>
            <a:r>
              <a:rPr lang="cs-CZ" sz="3200" dirty="0"/>
              <a:t>patří sem </a:t>
            </a:r>
            <a:r>
              <a:rPr lang="cs-CZ" sz="3200" b="1" u="sng" dirty="0" smtClean="0">
                <a:solidFill>
                  <a:srgbClr val="FF0000"/>
                </a:solidFill>
              </a:rPr>
              <a:t>proleženiny</a:t>
            </a:r>
            <a:r>
              <a:rPr lang="cs-CZ" sz="3200" b="1" u="sng" dirty="0">
                <a:solidFill>
                  <a:srgbClr val="FF0000"/>
                </a:solidFill>
              </a:rPr>
              <a:t>, </a:t>
            </a:r>
            <a:r>
              <a:rPr lang="cs-CZ" sz="3200" b="1" u="sng" dirty="0" smtClean="0">
                <a:solidFill>
                  <a:srgbClr val="FF0000"/>
                </a:solidFill>
              </a:rPr>
              <a:t>bércový </a:t>
            </a:r>
            <a:r>
              <a:rPr lang="cs-CZ" sz="3200" b="1" u="sng" dirty="0">
                <a:solidFill>
                  <a:srgbClr val="FF0000"/>
                </a:solidFill>
              </a:rPr>
              <a:t>vřed, diabetická </a:t>
            </a:r>
            <a:r>
              <a:rPr lang="cs-CZ" sz="3200" b="1" u="sng" dirty="0" smtClean="0">
                <a:solidFill>
                  <a:srgbClr val="FF0000"/>
                </a:solidFill>
              </a:rPr>
              <a:t>gangréna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/>
              <a:t>=&gt; jejich léčba je </a:t>
            </a:r>
            <a:r>
              <a:rPr lang="cs-CZ" sz="3200" dirty="0" smtClean="0"/>
              <a:t>specifická.</a:t>
            </a:r>
            <a:endParaRPr lang="cs-CZ" sz="3200" dirty="0"/>
          </a:p>
          <a:p>
            <a:r>
              <a:rPr lang="cs-CZ" sz="3200" dirty="0"/>
              <a:t> </a:t>
            </a:r>
          </a:p>
          <a:p>
            <a:r>
              <a:rPr lang="cs-CZ" sz="3200" b="1" dirty="0"/>
              <a:t>Před léčbou je nutné ránu posoudit </a:t>
            </a:r>
            <a:r>
              <a:rPr lang="cs-CZ" sz="3200" dirty="0"/>
              <a:t>=&gt; lékař</a:t>
            </a:r>
            <a:r>
              <a:rPr lang="cs-CZ" sz="3200" dirty="0" smtClean="0"/>
              <a:t>, nebo specialistka </a:t>
            </a:r>
            <a:r>
              <a:rPr lang="cs-CZ" sz="3200" dirty="0"/>
              <a:t>na ošetřování chronických </a:t>
            </a:r>
            <a:r>
              <a:rPr lang="cs-CZ" sz="3200" dirty="0" smtClean="0"/>
              <a:t>ran.</a:t>
            </a:r>
            <a:endParaRPr lang="cs-CZ" sz="3200" dirty="0"/>
          </a:p>
          <a:p>
            <a:r>
              <a:rPr lang="cs-CZ" sz="3200" dirty="0"/>
              <a:t> </a:t>
            </a:r>
          </a:p>
          <a:p>
            <a:r>
              <a:rPr lang="cs-CZ" sz="3200" dirty="0"/>
              <a:t>Poté se navrhne léčebný a ošetřovatelský postup.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27833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4900" b="1" u="sng" dirty="0" smtClean="0"/>
              <a:t>Ošetření </a:t>
            </a:r>
            <a:r>
              <a:rPr lang="cs-CZ" sz="4900" b="1" u="sng" dirty="0"/>
              <a:t>proleženin</a:t>
            </a:r>
            <a:r>
              <a:rPr lang="cs-CZ" sz="4900" dirty="0"/>
              <a:t/>
            </a:r>
            <a:br>
              <a:rPr lang="cs-CZ" sz="4900" dirty="0"/>
            </a:b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b="1" dirty="0"/>
              <a:t>vždy se ošetřují podle stupně postižení</a:t>
            </a:r>
          </a:p>
          <a:p>
            <a:pPr marL="0" indent="0">
              <a:buNone/>
            </a:pPr>
            <a:r>
              <a:rPr lang="cs-CZ" sz="4400" b="1" dirty="0"/>
              <a:t> </a:t>
            </a:r>
          </a:p>
          <a:p>
            <a:endParaRPr lang="cs-CZ" dirty="0"/>
          </a:p>
        </p:txBody>
      </p:sp>
      <p:pic>
        <p:nvPicPr>
          <p:cNvPr id="5" name="Zástupný symbol pro obsah 4" descr="images (5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95936" y="2780928"/>
            <a:ext cx="4519286" cy="3370634"/>
          </a:xfrm>
        </p:spPr>
      </p:pic>
    </p:spTree>
    <p:extLst>
      <p:ext uri="{BB962C8B-B14F-4D97-AF65-F5344CB8AC3E}">
        <p14:creationId xmlns="" xmlns:p14="http://schemas.microsoft.com/office/powerpoint/2010/main" val="3623420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/>
              <a:t>Postup: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/>
              <a:t>1</a:t>
            </a:r>
            <a:r>
              <a:rPr lang="cs-CZ" sz="2800" dirty="0" smtClean="0"/>
              <a:t>.  </a:t>
            </a:r>
            <a:r>
              <a:rPr lang="cs-CZ" sz="2800" dirty="0"/>
              <a:t>Před ošetřením připravíme převazový </a:t>
            </a:r>
            <a:r>
              <a:rPr lang="cs-CZ" sz="2800" dirty="0" smtClean="0"/>
              <a:t>vozík.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2. </a:t>
            </a:r>
            <a:r>
              <a:rPr lang="cs-CZ" sz="2800" dirty="0" smtClean="0"/>
              <a:t> Dodržujeme </a:t>
            </a:r>
            <a:r>
              <a:rPr lang="cs-CZ" sz="2800" b="1" dirty="0"/>
              <a:t>zásady </a:t>
            </a:r>
            <a:r>
              <a:rPr lang="cs-CZ" sz="2800" b="1" dirty="0" smtClean="0"/>
              <a:t>asepse.</a:t>
            </a:r>
            <a:endParaRPr lang="cs-CZ" sz="2800" b="1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3. </a:t>
            </a:r>
            <a:r>
              <a:rPr lang="cs-CZ" sz="2800" dirty="0" smtClean="0"/>
              <a:t> Rány </a:t>
            </a:r>
            <a:r>
              <a:rPr lang="cs-CZ" sz="2800" dirty="0"/>
              <a:t>ošetříme podle postižení, při postižení hlubších </a:t>
            </a:r>
            <a:r>
              <a:rPr lang="cs-CZ" sz="2800" dirty="0" smtClean="0"/>
              <a:t>vrstev 	tkáně </a:t>
            </a:r>
            <a:r>
              <a:rPr lang="cs-CZ" sz="2800" dirty="0"/>
              <a:t>se zpravidla </a:t>
            </a:r>
            <a:r>
              <a:rPr lang="cs-CZ" sz="2800" dirty="0" smtClean="0"/>
              <a:t>užívá </a:t>
            </a:r>
            <a:r>
              <a:rPr lang="cs-CZ" sz="2800" b="1" u="sng" dirty="0" smtClean="0"/>
              <a:t>vlhký způsob ošetření rány.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4. </a:t>
            </a:r>
            <a:r>
              <a:rPr lang="cs-CZ" sz="2800" dirty="0" smtClean="0"/>
              <a:t> Obvaz </a:t>
            </a:r>
            <a:r>
              <a:rPr lang="cs-CZ" sz="2800" dirty="0"/>
              <a:t>měníme podle potřeby, </a:t>
            </a:r>
            <a:r>
              <a:rPr lang="cs-CZ" sz="2800" b="1" dirty="0"/>
              <a:t>většinou </a:t>
            </a:r>
            <a:r>
              <a:rPr lang="cs-CZ" sz="2800" b="1" dirty="0" smtClean="0"/>
              <a:t>každý </a:t>
            </a:r>
            <a:r>
              <a:rPr lang="cs-CZ" sz="2800" b="1" dirty="0"/>
              <a:t>den</a:t>
            </a:r>
            <a:r>
              <a:rPr lang="cs-CZ" sz="2800" dirty="0"/>
              <a:t>, někdy </a:t>
            </a:r>
            <a:r>
              <a:rPr lang="cs-CZ" sz="2800" dirty="0" smtClean="0"/>
              <a:t>jej ponecháme </a:t>
            </a:r>
            <a:r>
              <a:rPr lang="cs-CZ" sz="2800" dirty="0"/>
              <a:t>na ráně i </a:t>
            </a:r>
            <a:r>
              <a:rPr lang="cs-CZ" sz="2800" b="1" dirty="0"/>
              <a:t>několik dní </a:t>
            </a:r>
            <a:r>
              <a:rPr lang="cs-CZ" sz="2800" dirty="0"/>
              <a:t>=&gt; podle použití </a:t>
            </a:r>
            <a:r>
              <a:rPr lang="cs-CZ" sz="2800" dirty="0" smtClean="0"/>
              <a:t>léčebných přípravků.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5. </a:t>
            </a:r>
            <a:r>
              <a:rPr lang="cs-CZ" sz="2800" dirty="0" smtClean="0"/>
              <a:t> U</a:t>
            </a:r>
            <a:r>
              <a:rPr lang="cs-CZ" sz="2800" b="1" dirty="0" smtClean="0"/>
              <a:t> </a:t>
            </a:r>
            <a:r>
              <a:rPr lang="cs-CZ" sz="2800" b="1" dirty="0" err="1"/>
              <a:t>inkontinetních</a:t>
            </a:r>
            <a:r>
              <a:rPr lang="cs-CZ" sz="2800" b="1" dirty="0"/>
              <a:t> </a:t>
            </a:r>
            <a:r>
              <a:rPr lang="cs-CZ" sz="2800" dirty="0"/>
              <a:t>nemocných dbáme na stav pokožky.</a:t>
            </a:r>
          </a:p>
        </p:txBody>
      </p:sp>
    </p:spTree>
    <p:extLst>
      <p:ext uri="{BB962C8B-B14F-4D97-AF65-F5344CB8AC3E}">
        <p14:creationId xmlns="" xmlns:p14="http://schemas.microsoft.com/office/powerpoint/2010/main" val="133990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548680"/>
            <a:ext cx="813690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Podobně jako </a:t>
            </a:r>
            <a:r>
              <a:rPr lang="cs-CZ" sz="3600" b="1" dirty="0" smtClean="0"/>
              <a:t>dekubity </a:t>
            </a:r>
            <a:r>
              <a:rPr lang="cs-CZ" sz="3600" b="1" dirty="0"/>
              <a:t>se ošetřují i ostatní chronické rány.</a:t>
            </a:r>
          </a:p>
          <a:p>
            <a:r>
              <a:rPr lang="cs-CZ" sz="3600" dirty="0"/>
              <a:t> </a:t>
            </a:r>
          </a:p>
          <a:p>
            <a:r>
              <a:rPr lang="cs-CZ" sz="3600" b="1" dirty="0"/>
              <a:t>Volba léčby je </a:t>
            </a:r>
            <a:r>
              <a:rPr lang="cs-CZ" sz="3600" b="1" dirty="0" smtClean="0"/>
              <a:t>individuální </a:t>
            </a:r>
            <a:r>
              <a:rPr lang="cs-CZ" sz="3600" b="1" dirty="0"/>
              <a:t>a řídí se ordinací lékaře.</a:t>
            </a:r>
          </a:p>
        </p:txBody>
      </p:sp>
    </p:spTree>
    <p:extLst>
      <p:ext uri="{BB962C8B-B14F-4D97-AF65-F5344CB8AC3E}">
        <p14:creationId xmlns="" xmlns:p14="http://schemas.microsoft.com/office/powerpoint/2010/main" val="166358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Ošetření nemocného se </a:t>
            </a:r>
            <a:r>
              <a:rPr lang="cs-CZ" b="1" u="sng" dirty="0" err="1"/>
              <a:t>stomií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5400600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sz="3600" b="1" u="sng" dirty="0" err="1">
                <a:solidFill>
                  <a:srgbClr val="FF0000"/>
                </a:solidFill>
              </a:rPr>
              <a:t>Stomie</a:t>
            </a: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– </a:t>
            </a:r>
            <a:r>
              <a:rPr lang="cs-CZ" dirty="0">
                <a:solidFill>
                  <a:srgbClr val="FF0000"/>
                </a:solidFill>
              </a:rPr>
              <a:t>vyústění, vývod něčeho někam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Název se řídí místem, kde je vývod proveden 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Ileostomie</a:t>
            </a:r>
            <a:r>
              <a:rPr lang="cs-CZ" dirty="0" smtClean="0"/>
              <a:t> </a:t>
            </a:r>
            <a:r>
              <a:rPr lang="cs-CZ" dirty="0"/>
              <a:t>– vyústění tenkého střeva → stěnou břišní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u="sng" dirty="0"/>
              <a:t>Kolostomie</a:t>
            </a:r>
            <a:r>
              <a:rPr lang="cs-CZ" dirty="0"/>
              <a:t> – vyústění tlustého střeva → stěnou břišní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- může být dočasná nebo trvalá</a:t>
            </a:r>
          </a:p>
          <a:p>
            <a:pPr marL="0" indent="0">
              <a:buNone/>
            </a:pPr>
            <a:r>
              <a:rPr lang="cs-CZ" dirty="0"/>
              <a:t>                    </a:t>
            </a:r>
          </a:p>
          <a:p>
            <a:pPr marL="0" indent="0">
              <a:buNone/>
            </a:pPr>
            <a:r>
              <a:rPr lang="cs-CZ" dirty="0"/>
              <a:t>                    - vývodem samovolně odchází stolice a plyny</a:t>
            </a:r>
          </a:p>
        </p:txBody>
      </p:sp>
    </p:spTree>
    <p:extLst>
      <p:ext uri="{BB962C8B-B14F-4D97-AF65-F5344CB8AC3E}">
        <p14:creationId xmlns="" xmlns:p14="http://schemas.microsoft.com/office/powerpoint/2010/main" val="336719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88641"/>
            <a:ext cx="806489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u="sng" dirty="0">
                <a:solidFill>
                  <a:srgbClr val="FF0000"/>
                </a:solidFill>
              </a:rPr>
              <a:t>Tento stav je pro nemocného velmi nepříjemný jak po stránce tělesné, tak po stránce psychické.</a:t>
            </a:r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b="1" dirty="0"/>
              <a:t> </a:t>
            </a:r>
            <a:endParaRPr lang="cs-CZ" sz="3600" dirty="0"/>
          </a:p>
          <a:p>
            <a:r>
              <a:rPr lang="cs-CZ" sz="3600" dirty="0"/>
              <a:t>Narušuje jeho denní režim a omezuje kontakt se společností.</a:t>
            </a:r>
          </a:p>
          <a:p>
            <a:r>
              <a:rPr lang="cs-CZ" sz="3600" dirty="0"/>
              <a:t>Jeho svízelnou situaci může </a:t>
            </a:r>
            <a:r>
              <a:rPr lang="cs-CZ" sz="3600" u="sng" dirty="0"/>
              <a:t>ulehčit</a:t>
            </a:r>
            <a:r>
              <a:rPr lang="cs-CZ" sz="3600" dirty="0"/>
              <a:t> </a:t>
            </a:r>
            <a:r>
              <a:rPr lang="cs-CZ" sz="3600" u="sng" dirty="0"/>
              <a:t>řada nových pomůcek</a:t>
            </a:r>
            <a:r>
              <a:rPr lang="cs-CZ" sz="3600" dirty="0"/>
              <a:t>, které mu umožní návrat do běžného </a:t>
            </a:r>
            <a:r>
              <a:rPr lang="cs-CZ" sz="3600" dirty="0" smtClean="0"/>
              <a:t>života.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408087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Pomůcky k ošetření </a:t>
            </a:r>
            <a:r>
              <a:rPr lang="cs-CZ" b="1" u="sng" dirty="0" smtClean="0"/>
              <a:t>kolostomie </a:t>
            </a:r>
            <a:r>
              <a:rPr lang="cs-CZ" b="1" u="sng" dirty="0"/>
              <a:t>a postup při ošetřování</a:t>
            </a:r>
            <a:endParaRPr lang="cs-CZ" dirty="0"/>
          </a:p>
        </p:txBody>
      </p:sp>
      <p:pic>
        <p:nvPicPr>
          <p:cNvPr id="4" name="Zástupný symbol pro obsah 3" descr="58_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600200"/>
            <a:ext cx="6121853" cy="5060732"/>
          </a:xfrm>
        </p:spPr>
      </p:pic>
    </p:spTree>
    <p:extLst>
      <p:ext uri="{BB962C8B-B14F-4D97-AF65-F5344CB8AC3E}">
        <p14:creationId xmlns="" xmlns:p14="http://schemas.microsoft.com/office/powerpoint/2010/main" val="294220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4900" b="1" u="sng" dirty="0" smtClean="0"/>
              <a:t>Pomůcky</a:t>
            </a:r>
            <a:r>
              <a:rPr lang="cs-CZ" sz="4900" b="1" u="sng" dirty="0"/>
              <a:t>:</a:t>
            </a:r>
            <a:r>
              <a:rPr lang="cs-CZ" sz="4900" dirty="0"/>
              <a:t/>
            </a:r>
            <a:br>
              <a:rPr lang="cs-CZ" sz="4900" dirty="0"/>
            </a:br>
            <a:endParaRPr lang="cs-CZ" sz="49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268760"/>
            <a:ext cx="8507288" cy="4929411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/>
              <a:t>nejvhodnějšími a nejužívanějšími pomůckami jsou </a:t>
            </a:r>
            <a:r>
              <a:rPr lang="cs-CZ" sz="3600" u="sng" dirty="0" smtClean="0"/>
              <a:t>dvoudílné </a:t>
            </a:r>
            <a:r>
              <a:rPr lang="cs-CZ" sz="3600" u="sng" dirty="0"/>
              <a:t>soupravy</a:t>
            </a:r>
            <a:r>
              <a:rPr lang="cs-CZ" sz="3600" dirty="0"/>
              <a:t>- </a:t>
            </a:r>
            <a:r>
              <a:rPr lang="cs-CZ" sz="3600" b="1" u="sng" dirty="0"/>
              <a:t>želatinová podložka a sada sběrných sáčků</a:t>
            </a:r>
            <a:r>
              <a:rPr lang="cs-CZ" sz="3600" b="1" dirty="0"/>
              <a:t> </a:t>
            </a:r>
            <a:r>
              <a:rPr lang="cs-CZ" sz="3600" dirty="0"/>
              <a:t>=&gt; na nich plastová objímka, která musí do sebe zapadat</a:t>
            </a:r>
          </a:p>
          <a:p>
            <a:pPr marL="0" indent="0">
              <a:buNone/>
            </a:pPr>
            <a:r>
              <a:rPr lang="cs-CZ" sz="3600" dirty="0"/>
              <a:t>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/>
              <a:t> </a:t>
            </a:r>
            <a:r>
              <a:rPr lang="cs-CZ" sz="3600" dirty="0"/>
              <a:t>podle průměru </a:t>
            </a:r>
            <a:r>
              <a:rPr lang="cs-CZ" sz="3600" b="1" dirty="0" err="1"/>
              <a:t>stomie</a:t>
            </a:r>
            <a:r>
              <a:rPr lang="cs-CZ" sz="3600" dirty="0"/>
              <a:t> se </a:t>
            </a:r>
            <a:r>
              <a:rPr lang="cs-CZ" sz="3600" dirty="0" smtClean="0"/>
              <a:t>vystřihne </a:t>
            </a:r>
            <a:r>
              <a:rPr lang="cs-CZ" sz="3600" dirty="0"/>
              <a:t>přesný otvor na želatinové podložce i na </a:t>
            </a:r>
            <a:r>
              <a:rPr lang="cs-CZ" sz="3600" dirty="0" smtClean="0"/>
              <a:t>sáčku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706341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1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21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1" presetClass="entr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5" grpI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u="sng" dirty="0"/>
              <a:t>Ošetření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5500" dirty="0"/>
              <a:t>1</a:t>
            </a:r>
            <a:r>
              <a:rPr lang="cs-CZ" sz="5500" dirty="0" smtClean="0"/>
              <a:t>.  </a:t>
            </a:r>
            <a:r>
              <a:rPr lang="cs-CZ" sz="5500" dirty="0"/>
              <a:t>Pokožku kolem </a:t>
            </a:r>
            <a:r>
              <a:rPr lang="cs-CZ" sz="5500" dirty="0" err="1"/>
              <a:t>stomie</a:t>
            </a:r>
            <a:r>
              <a:rPr lang="cs-CZ" sz="5500" dirty="0"/>
              <a:t> omyjeme nedráždivým mýdlem a dobře osušíme.</a:t>
            </a:r>
          </a:p>
          <a:p>
            <a:pPr marL="0" indent="0">
              <a:buNone/>
            </a:pPr>
            <a:r>
              <a:rPr lang="cs-CZ" sz="5500" b="1" dirty="0"/>
              <a:t> </a:t>
            </a:r>
            <a:endParaRPr lang="cs-CZ" sz="5500" dirty="0"/>
          </a:p>
          <a:p>
            <a:pPr marL="0" indent="0">
              <a:buNone/>
            </a:pPr>
            <a:r>
              <a:rPr lang="cs-CZ" sz="5500" dirty="0"/>
              <a:t>2. </a:t>
            </a:r>
            <a:r>
              <a:rPr lang="cs-CZ" sz="5500" dirty="0" smtClean="0"/>
              <a:t> Poté </a:t>
            </a:r>
            <a:r>
              <a:rPr lang="cs-CZ" sz="5500" dirty="0"/>
              <a:t>přiložíme vystřiženou želatinovou podložku, aby celou plochou přilnula k </a:t>
            </a:r>
            <a:r>
              <a:rPr lang="cs-CZ" sz="5500" dirty="0" smtClean="0"/>
              <a:t>	pokožce =&gt; </a:t>
            </a:r>
            <a:r>
              <a:rPr lang="cs-CZ" sz="5500" dirty="0"/>
              <a:t>může zůstat na kůži 5 až 7 </a:t>
            </a:r>
            <a:r>
              <a:rPr lang="cs-CZ" sz="5500" dirty="0" smtClean="0"/>
              <a:t>dní.</a:t>
            </a:r>
            <a:endParaRPr lang="cs-CZ" sz="5500" dirty="0"/>
          </a:p>
          <a:p>
            <a:pPr marL="0" indent="0">
              <a:buNone/>
            </a:pPr>
            <a:r>
              <a:rPr lang="cs-CZ" sz="5500" b="1" dirty="0"/>
              <a:t> </a:t>
            </a:r>
            <a:endParaRPr lang="cs-CZ" sz="5500" dirty="0"/>
          </a:p>
          <a:p>
            <a:pPr marL="0" indent="0">
              <a:buNone/>
            </a:pPr>
            <a:r>
              <a:rPr lang="cs-CZ" sz="5500" dirty="0"/>
              <a:t>3. </a:t>
            </a:r>
            <a:r>
              <a:rPr lang="cs-CZ" sz="5500" dirty="0" smtClean="0"/>
              <a:t> Poté </a:t>
            </a:r>
            <a:r>
              <a:rPr lang="cs-CZ" sz="5500" dirty="0"/>
              <a:t>na objímku </a:t>
            </a:r>
            <a:r>
              <a:rPr lang="cs-CZ" sz="5500" dirty="0" smtClean="0"/>
              <a:t>podložky </a:t>
            </a:r>
            <a:r>
              <a:rPr lang="cs-CZ" sz="5500" dirty="0"/>
              <a:t>nasadíme sáček, tak aby objímky do sebe přesně </a:t>
            </a:r>
            <a:r>
              <a:rPr lang="cs-CZ" sz="5500" dirty="0" smtClean="0"/>
              <a:t>	zapadaly</a:t>
            </a:r>
            <a:r>
              <a:rPr lang="cs-CZ" sz="5500" dirty="0"/>
              <a:t>.</a:t>
            </a:r>
          </a:p>
          <a:p>
            <a:pPr marL="0" indent="0">
              <a:buNone/>
            </a:pPr>
            <a:r>
              <a:rPr lang="cs-CZ" sz="5500" b="1" dirty="0"/>
              <a:t> </a:t>
            </a:r>
            <a:endParaRPr lang="cs-CZ" sz="5500" dirty="0"/>
          </a:p>
          <a:p>
            <a:pPr marL="0" indent="0">
              <a:buNone/>
            </a:pPr>
            <a:r>
              <a:rPr lang="cs-CZ" sz="5500" dirty="0"/>
              <a:t>4</a:t>
            </a:r>
            <a:r>
              <a:rPr lang="cs-CZ" sz="5500" dirty="0" smtClean="0"/>
              <a:t>.  </a:t>
            </a:r>
            <a:r>
              <a:rPr lang="cs-CZ" sz="5500" dirty="0"/>
              <a:t>Sáček vyměňujeme po naplnění stolicí až do jedné poloviny.</a:t>
            </a:r>
          </a:p>
          <a:p>
            <a:pPr marL="0" indent="0">
              <a:buNone/>
            </a:pPr>
            <a:r>
              <a:rPr lang="cs-CZ" sz="5500" b="1" dirty="0"/>
              <a:t> </a:t>
            </a:r>
            <a:endParaRPr lang="cs-CZ" sz="5500" dirty="0"/>
          </a:p>
          <a:p>
            <a:pPr marL="0" indent="0">
              <a:buNone/>
            </a:pPr>
            <a:r>
              <a:rPr lang="cs-CZ" sz="5500" dirty="0"/>
              <a:t>5. </a:t>
            </a:r>
            <a:r>
              <a:rPr lang="cs-CZ" sz="5500" dirty="0" smtClean="0"/>
              <a:t> Kolostomický </a:t>
            </a:r>
            <a:r>
              <a:rPr lang="cs-CZ" sz="5500" dirty="0"/>
              <a:t>vývod se čistí čtverci mulu teplou vodou a mýdlem, pokožka musí být </a:t>
            </a:r>
            <a:r>
              <a:rPr lang="cs-CZ" sz="5500" dirty="0" smtClean="0"/>
              <a:t>	vždy </a:t>
            </a:r>
            <a:r>
              <a:rPr lang="cs-CZ" sz="5500" dirty="0"/>
              <a:t>do sucha utřená.</a:t>
            </a:r>
          </a:p>
          <a:p>
            <a:pPr marL="0" indent="0">
              <a:buNone/>
            </a:pPr>
            <a:r>
              <a:rPr lang="cs-CZ" sz="5500" b="1" dirty="0"/>
              <a:t> </a:t>
            </a:r>
            <a:endParaRPr lang="cs-CZ" sz="5500" dirty="0"/>
          </a:p>
          <a:p>
            <a:pPr marL="0" indent="0">
              <a:buNone/>
            </a:pPr>
            <a:r>
              <a:rPr lang="cs-CZ" sz="5500" dirty="0"/>
              <a:t>6. </a:t>
            </a:r>
            <a:r>
              <a:rPr lang="cs-CZ" sz="5500" dirty="0" smtClean="0"/>
              <a:t> Sáčky </a:t>
            </a:r>
            <a:r>
              <a:rPr lang="cs-CZ" sz="5500" dirty="0"/>
              <a:t>naplněné obsahem střeva se odstraní do odpadu s infekčním materiálem.</a:t>
            </a:r>
          </a:p>
          <a:p>
            <a:pPr marL="0" indent="0">
              <a:buNone/>
            </a:pPr>
            <a:r>
              <a:rPr lang="cs-CZ" sz="5500" b="1" dirty="0"/>
              <a:t> </a:t>
            </a:r>
            <a:endParaRPr lang="cs-CZ" sz="5500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6264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5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5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9500"/>
                            </p:stCondLst>
                            <p:childTnLst>
                              <p:par>
                                <p:cTn id="7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500"/>
                            </p:stCondLst>
                            <p:childTnLst>
                              <p:par>
                                <p:cTn id="7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1500"/>
                            </p:stCondLst>
                            <p:childTnLst>
                              <p:par>
                                <p:cTn id="8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5300" b="1" u="sng" dirty="0" smtClean="0"/>
              <a:t>Další </a:t>
            </a:r>
            <a:r>
              <a:rPr lang="cs-CZ" sz="5300" b="1" u="sng" dirty="0"/>
              <a:t>pomůcky:</a:t>
            </a:r>
            <a:r>
              <a:rPr lang="cs-CZ" sz="5300" dirty="0"/>
              <a:t/>
            </a:r>
            <a:br>
              <a:rPr lang="cs-CZ" sz="5300" dirty="0"/>
            </a:br>
            <a:r>
              <a:rPr lang="cs-CZ" sz="5300" b="1" dirty="0"/>
              <a:t> </a:t>
            </a:r>
            <a:endParaRPr lang="cs-CZ" sz="53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ochranné </a:t>
            </a:r>
            <a:r>
              <a:rPr lang="cs-CZ" dirty="0"/>
              <a:t>pasty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odstraňovač náplastí a zbylé želatiny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vkládací </a:t>
            </a:r>
            <a:r>
              <a:rPr lang="cs-CZ" dirty="0"/>
              <a:t>kroužky pro zapadlé </a:t>
            </a:r>
            <a:r>
              <a:rPr lang="cs-CZ" dirty="0" err="1"/>
              <a:t>stomie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krytka </a:t>
            </a:r>
            <a:r>
              <a:rPr lang="cs-CZ" dirty="0" err="1"/>
              <a:t>stomie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2276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4400" b="1" dirty="0" smtClean="0"/>
              <a:t>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Co považujeme za chronické rány a kdo ordinuje jejich ošetřování a podle čeho se rozhoduje?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Jak se ošetřují dekubity?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Co je </a:t>
            </a:r>
            <a:r>
              <a:rPr lang="cs-CZ" sz="3800" dirty="0" err="1" smtClean="0"/>
              <a:t>stomie</a:t>
            </a:r>
            <a:r>
              <a:rPr lang="cs-CZ" sz="3800" dirty="0" smtClean="0"/>
              <a:t>, co pro nemocného tento stav znamená?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Vyjmenuj pomůcky k ošetření </a:t>
            </a:r>
            <a:r>
              <a:rPr lang="cs-CZ" sz="3800" dirty="0" err="1" smtClean="0"/>
              <a:t>stomií</a:t>
            </a:r>
            <a:r>
              <a:rPr lang="cs-CZ" sz="3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Popiš správné ošetření </a:t>
            </a:r>
            <a:r>
              <a:rPr lang="cs-CZ" sz="3800" dirty="0" err="1" smtClean="0"/>
              <a:t>stomie</a:t>
            </a:r>
            <a:r>
              <a:rPr lang="cs-CZ" sz="3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sz="3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4400" b="1" dirty="0" smtClean="0"/>
              <a:t>Úkol</a:t>
            </a:r>
          </a:p>
          <a:p>
            <a:pPr marL="0" indent="0" algn="ctr">
              <a:buNone/>
            </a:pPr>
            <a:endParaRPr lang="cs-CZ" sz="4400" b="1" dirty="0"/>
          </a:p>
          <a:p>
            <a:pPr marL="0" indent="0" algn="ctr">
              <a:buNone/>
            </a:pPr>
            <a:r>
              <a:rPr lang="cs-CZ" sz="4400" dirty="0" smtClean="0"/>
              <a:t>Vyhledej léčebné přípravky používané k léčbě a ošetřování dekubitů a bércových vředů.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Vyhledej různé soupravy k ošetřování </a:t>
            </a:r>
            <a:r>
              <a:rPr lang="cs-CZ" sz="4400" dirty="0" err="1" smtClean="0"/>
              <a:t>stomií</a:t>
            </a:r>
            <a:r>
              <a:rPr lang="cs-CZ" sz="4400" dirty="0" smtClean="0"/>
              <a:t>.</a:t>
            </a:r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Využij a pracuj s internetovými zdroji.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46645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9512" y="-485845"/>
            <a:ext cx="8964488" cy="9079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smtClean="0"/>
              <a:t>Zdraví a krása.</a:t>
            </a:r>
            <a:r>
              <a:rPr lang="cs-CZ" sz="2400" i="1" dirty="0" err="1" smtClean="0"/>
              <a:t>cz</a:t>
            </a:r>
            <a:r>
              <a:rPr lang="cs-CZ" sz="2400" dirty="0" smtClean="0"/>
              <a:t> [online]. [cit. 28.11.2013]. Dostupný na WWW: </a:t>
            </a:r>
            <a:r>
              <a:rPr lang="cs-CZ" sz="2400" dirty="0" smtClean="0"/>
              <a:t>http://zdravi-a-krasa-31.maxportal.cz/inzerce/89-0-0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smtClean="0"/>
              <a:t>Zdraví a krása.</a:t>
            </a:r>
            <a:r>
              <a:rPr lang="cs-CZ" sz="2400" i="1" dirty="0" err="1" smtClean="0"/>
              <a:t>cz</a:t>
            </a:r>
            <a:r>
              <a:rPr lang="cs-CZ" sz="2400" dirty="0" smtClean="0"/>
              <a:t> [online]. [cit. 28.11.2013]. Dostupný na WWW: </a:t>
            </a:r>
            <a:r>
              <a:rPr lang="cs-CZ" sz="2400" dirty="0" smtClean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hemagel.cz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prolezeniny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err="1" smtClean="0"/>
              <a:t>Selina</a:t>
            </a:r>
            <a:r>
              <a:rPr lang="cs-CZ" sz="2400" dirty="0" smtClean="0"/>
              <a:t> [online]. [cit. 28.11.2013]. Dostupný na WWW: </a:t>
            </a:r>
            <a:r>
              <a:rPr lang="cs-CZ" sz="2400" dirty="0" smtClean="0"/>
              <a:t>http://selina.blog.onet.pl/tag/seks-analny/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283</Words>
  <Application>Microsoft Office PowerPoint</Application>
  <PresentationFormat>Předvádění na obrazovce (4:3)</PresentationFormat>
  <Paragraphs>128</Paragraphs>
  <Slides>15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Anotace</vt:lpstr>
      <vt:lpstr>Ošetření chronických ran</vt:lpstr>
      <vt:lpstr>Snímek 4</vt:lpstr>
      <vt:lpstr> Ošetření proleženin </vt:lpstr>
      <vt:lpstr>Postup:</vt:lpstr>
      <vt:lpstr>Snímek 7</vt:lpstr>
      <vt:lpstr>Ošetření nemocného se stomií</vt:lpstr>
      <vt:lpstr>Snímek 9</vt:lpstr>
      <vt:lpstr>Pomůcky k ošetření kolostomie a postup při ošetřování</vt:lpstr>
      <vt:lpstr> Pomůcky: </vt:lpstr>
      <vt:lpstr>Ošetření</vt:lpstr>
      <vt:lpstr> Další pomůcky:  </vt:lpstr>
      <vt:lpstr>Kontrolní otázky a cvičení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Ošetření chronických ran</dc:title>
  <dc:creator>Andrea Ječmenová</dc:creator>
  <cp:lastModifiedBy>Dum</cp:lastModifiedBy>
  <cp:revision>13</cp:revision>
  <dcterms:created xsi:type="dcterms:W3CDTF">2013-10-24T18:10:09Z</dcterms:created>
  <dcterms:modified xsi:type="dcterms:W3CDTF">2014-02-23T09:37:23Z</dcterms:modified>
</cp:coreProperties>
</file>