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304" r:id="rId2"/>
    <p:sldId id="298" r:id="rId3"/>
    <p:sldId id="282" r:id="rId4"/>
    <p:sldId id="283" r:id="rId5"/>
    <p:sldId id="302" r:id="rId6"/>
    <p:sldId id="300" r:id="rId7"/>
    <p:sldId id="299" r:id="rId8"/>
    <p:sldId id="295" r:id="rId9"/>
    <p:sldId id="296" r:id="rId10"/>
    <p:sldId id="301" r:id="rId11"/>
    <p:sldId id="284" r:id="rId12"/>
    <p:sldId id="303" r:id="rId13"/>
    <p:sldId id="294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FF9966"/>
    <a:srgbClr val="99FF33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32787"/>
    <p:restoredTop sz="80348" autoAdjust="0"/>
  </p:normalViewPr>
  <p:slideViewPr>
    <p:cSldViewPr>
      <p:cViewPr varScale="1">
        <p:scale>
          <a:sx n="56" d="100"/>
          <a:sy n="56" d="100"/>
        </p:scale>
        <p:origin x="-14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8" d="100"/>
          <a:sy n="58" d="100"/>
        </p:scale>
        <p:origin x="-1812" y="-6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50E3479-7850-4CA5-B3C5-CECAAD93F96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7111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634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34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34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634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2AEF7B8-165F-4971-A0F7-B7BE1E269DC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17403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dirty="0" smtClean="0">
                <a:effectLst/>
              </a:rPr>
              <a:t>Anotace:</a:t>
            </a:r>
          </a:p>
          <a:p>
            <a:r>
              <a:rPr lang="cs-CZ" dirty="0" smtClean="0"/>
              <a:t>PowerPoint prezentace seznamuje žáky se základním principem informačních a komunikačních technologií - digitalizací informací - převodem analogových dat do sady čísel.</a:t>
            </a:r>
          </a:p>
          <a:p>
            <a:endParaRPr lang="cs-CZ" dirty="0" smtClean="0"/>
          </a:p>
          <a:p>
            <a:r>
              <a:rPr lang="cs-CZ" b="1" dirty="0" smtClean="0"/>
              <a:t>Metodické</a:t>
            </a:r>
            <a:r>
              <a:rPr lang="cs-CZ" b="1" baseline="0" dirty="0" smtClean="0"/>
              <a:t> pokyny:</a:t>
            </a:r>
          </a:p>
          <a:p>
            <a:r>
              <a:rPr lang="cs-CZ" dirty="0" smtClean="0"/>
              <a:t>Prezentace je určena pro předvádění znalým lektorem. Potřebné poznámky jsou uvedeny v prezentaci. Výhodou je, pokud jsou žáci alespoň částečně seznámeni s převodem čísel mezi jednotlivými číselnými soustavami, nebo alespoň tuší, že existují.</a:t>
            </a: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Převod čísla do </a:t>
            </a:r>
            <a:r>
              <a:rPr lang="cs-CZ" dirty="0" err="1" smtClean="0"/>
              <a:t>hex</a:t>
            </a:r>
            <a:r>
              <a:rPr lang="cs-CZ" dirty="0" smtClean="0"/>
              <a:t> soustavy a zpět na kalkulačce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AEF7B8-165F-4971-A0F7-B7BE1E269DC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1687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5A89FDB-FAC6-4502-90DC-C412A9BF866C}" type="slidenum">
              <a:rPr lang="cs-CZ"/>
              <a:pPr/>
              <a:t>9</a:t>
            </a:fld>
            <a:endParaRPr lang="cs-CZ"/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dirty="0" err="1"/>
              <a:t>American</a:t>
            </a:r>
            <a:r>
              <a:rPr lang="cs-CZ" i="1" dirty="0"/>
              <a:t> Standard </a:t>
            </a:r>
            <a:r>
              <a:rPr lang="cs-CZ" i="1" dirty="0" err="1"/>
              <a:t>Code</a:t>
            </a:r>
            <a:r>
              <a:rPr lang="cs-CZ" i="1" dirty="0"/>
              <a:t> </a:t>
            </a:r>
            <a:r>
              <a:rPr lang="cs-CZ" i="1" dirty="0" err="1"/>
              <a:t>for</a:t>
            </a:r>
            <a:r>
              <a:rPr lang="cs-CZ" i="1" dirty="0"/>
              <a:t> </a:t>
            </a:r>
            <a:r>
              <a:rPr lang="cs-CZ" i="1" dirty="0" err="1"/>
              <a:t>Information</a:t>
            </a:r>
            <a:r>
              <a:rPr lang="cs-CZ" i="1" dirty="0"/>
              <a:t> </a:t>
            </a:r>
            <a:r>
              <a:rPr lang="cs-CZ" i="1" dirty="0" err="1"/>
              <a:t>Interchange</a:t>
            </a:r>
            <a:r>
              <a:rPr lang="cs-CZ" dirty="0"/>
              <a:t> </a:t>
            </a:r>
            <a:r>
              <a:rPr lang="cs-CZ" dirty="0" smtClean="0"/>
              <a:t>1963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Mega</a:t>
            </a:r>
            <a:r>
              <a:rPr lang="cs-CZ" dirty="0" smtClean="0"/>
              <a:t> 1 048 576</a:t>
            </a:r>
          </a:p>
          <a:p>
            <a:r>
              <a:rPr lang="cs-CZ" dirty="0" smtClean="0"/>
              <a:t>Počet obyvatel Prahy 2012 , 1 245 213 </a:t>
            </a:r>
          </a:p>
          <a:p>
            <a:endParaRPr lang="cs-CZ" dirty="0" smtClean="0"/>
          </a:p>
          <a:p>
            <a:r>
              <a:rPr lang="cs-CZ" dirty="0" smtClean="0"/>
              <a:t>Giga</a:t>
            </a:r>
            <a:r>
              <a:rPr lang="cs-CZ" baseline="0" dirty="0" smtClean="0"/>
              <a:t> 1 073 741 824</a:t>
            </a:r>
          </a:p>
          <a:p>
            <a:r>
              <a:rPr lang="cs-CZ" dirty="0" smtClean="0"/>
              <a:t>Počet žijících lidí na Zemi v roce 2012 překročil 7 miliard</a:t>
            </a:r>
          </a:p>
          <a:p>
            <a:r>
              <a:rPr lang="cs-CZ" dirty="0" smtClean="0"/>
              <a:t>V celé historii žilo</a:t>
            </a:r>
            <a:r>
              <a:rPr lang="cs-CZ" baseline="0" dirty="0" smtClean="0"/>
              <a:t> na Zemi</a:t>
            </a:r>
            <a:r>
              <a:rPr lang="cs-CZ" dirty="0" smtClean="0"/>
              <a:t>107 miliard lidí</a:t>
            </a:r>
          </a:p>
          <a:p>
            <a:endParaRPr lang="cs-CZ" dirty="0" smtClean="0"/>
          </a:p>
          <a:p>
            <a:r>
              <a:rPr lang="cs-CZ" dirty="0" err="1" smtClean="0"/>
              <a:t>Tera</a:t>
            </a:r>
            <a:r>
              <a:rPr lang="cs-CZ" dirty="0" smtClean="0"/>
              <a:t> 1 099 511 627 776</a:t>
            </a:r>
          </a:p>
          <a:p>
            <a:r>
              <a:rPr lang="cs-CZ" dirty="0" smtClean="0"/>
              <a:t>K měsíci průměrně 384 000 km</a:t>
            </a:r>
          </a:p>
          <a:p>
            <a:endParaRPr lang="cs-CZ" dirty="0" smtClean="0"/>
          </a:p>
          <a:p>
            <a:r>
              <a:rPr lang="cs-CZ" dirty="0" smtClean="0"/>
              <a:t>Předpony jsou v ČR platné od 1. dubna 2004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AEF7B8-165F-4971-A0F7-B7BE1E269DC2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245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2CB7A2-FA3D-499C-A23E-56A6FE5F7C8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574841"/>
      </p:ext>
    </p:extLst>
  </p:cSld>
  <p:clrMapOvr>
    <a:masterClrMapping/>
  </p:clrMapOvr>
  <p:transition spd="med">
    <p:cover/>
    <p:sndAc>
      <p:stSnd>
        <p:snd r:embed="rId1" name="projctor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622890-AE4A-4FAA-9954-02C431F7F75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413964"/>
      </p:ext>
    </p:extLst>
  </p:cSld>
  <p:clrMapOvr>
    <a:masterClrMapping/>
  </p:clrMapOvr>
  <p:transition spd="med">
    <p:cover/>
    <p:sndAc>
      <p:stSnd>
        <p:snd r:embed="rId1" name="projctor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3A6B1D-5C5C-437F-824D-B69F3A1D00A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617590"/>
      </p:ext>
    </p:extLst>
  </p:cSld>
  <p:clrMapOvr>
    <a:masterClrMapping/>
  </p:clrMapOvr>
  <p:transition spd="med">
    <p:cover/>
    <p:sndAc>
      <p:stSnd>
        <p:snd r:embed="rId1" name="projctor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213744-F78B-4594-B811-A2F95578EBE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68273"/>
      </p:ext>
    </p:extLst>
  </p:cSld>
  <p:clrMapOvr>
    <a:masterClrMapping/>
  </p:clrMapOvr>
  <p:transition spd="med">
    <p:cover/>
    <p:sndAc>
      <p:stSnd>
        <p:snd r:embed="rId1" name="projctor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350008-3753-44F4-83E8-40454CAF148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402616"/>
      </p:ext>
    </p:extLst>
  </p:cSld>
  <p:clrMapOvr>
    <a:masterClrMapping/>
  </p:clrMapOvr>
  <p:transition spd="med">
    <p:cover/>
    <p:sndAc>
      <p:stSnd>
        <p:snd r:embed="rId1" name="projctor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55ED0-E7E0-4AB2-8299-BC403A9C3C9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930352"/>
      </p:ext>
    </p:extLst>
  </p:cSld>
  <p:clrMapOvr>
    <a:masterClrMapping/>
  </p:clrMapOvr>
  <p:transition spd="med">
    <p:cover/>
    <p:sndAc>
      <p:stSnd>
        <p:snd r:embed="rId1" name="projctor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B9117D-34D8-42C3-9055-3B67E980AB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495660"/>
      </p:ext>
    </p:extLst>
  </p:cSld>
  <p:clrMapOvr>
    <a:masterClrMapping/>
  </p:clrMapOvr>
  <p:transition spd="med">
    <p:cover/>
    <p:sndAc>
      <p:stSnd>
        <p:snd r:embed="rId1" name="projctor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77634D-C2A6-403C-BB6D-6B9EA036A3E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926940"/>
      </p:ext>
    </p:extLst>
  </p:cSld>
  <p:clrMapOvr>
    <a:masterClrMapping/>
  </p:clrMapOvr>
  <p:transition spd="med">
    <p:cover/>
    <p:sndAc>
      <p:stSnd>
        <p:snd r:embed="rId1" name="projctor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47ED2-66CB-4966-97B2-91DA5EEA513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558244"/>
      </p:ext>
    </p:extLst>
  </p:cSld>
  <p:clrMapOvr>
    <a:masterClrMapping/>
  </p:clrMapOvr>
  <p:transition spd="med">
    <p:cover/>
    <p:sndAc>
      <p:stSnd>
        <p:snd r:embed="rId1" name="projctor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848728-24DA-4134-8644-DE3CB6B9019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047210"/>
      </p:ext>
    </p:extLst>
  </p:cSld>
  <p:clrMapOvr>
    <a:masterClrMapping/>
  </p:clrMapOvr>
  <p:transition spd="med">
    <p:cover/>
    <p:sndAc>
      <p:stSnd>
        <p:snd r:embed="rId1" name="projctor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A15788-9F97-4C6C-AB45-CA40F955CB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708705"/>
      </p:ext>
    </p:extLst>
  </p:cSld>
  <p:clrMapOvr>
    <a:masterClrMapping/>
  </p:clrMapOvr>
  <p:transition spd="med">
    <p:cover/>
    <p:sndAc>
      <p:stSnd>
        <p:snd r:embed="rId1" name="projctor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D92573C-4A90-480E-A262-C7D62C4B6DF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ver/>
    <p:sndAc>
      <p:stSnd>
        <p:snd r:embed="rId13" name="projctor.wav"/>
      </p:stSnd>
    </p:sndAc>
  </p:transition>
  <p:txStyles>
    <p:titleStyle>
      <a:lvl1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hyperlink" Target="http://cs.wikipedia.org/wiki/Bin%C3%A1rn%C3%AD_p%C5%99edpona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9215556"/>
              </p:ext>
            </p:extLst>
          </p:nvPr>
        </p:nvGraphicFramePr>
        <p:xfrm>
          <a:off x="251520" y="2060848"/>
          <a:ext cx="864096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83612"/>
                <a:gridCol w="6657348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Vzdělávání v informačních a komunikačních technologiích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komunikační 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Základní pojmy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Digitalizace informací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VY_32_INOVACE_4.A_IKT_01(20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Ondřej Kánský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188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Digitalizace informací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2012 O. Kánský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277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2" name="projctor.wav"/>
          </p:stSnd>
        </p:sndAc>
      </p:transition>
    </mc:Choice>
    <mc:Fallback xmlns="">
      <p:transition>
        <p:sndAc>
          <p:stSnd>
            <p:snd r:embed="rId3" name="projcto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9" name="Rectangle 19"/>
          <p:cNvSpPr>
            <a:spLocks noChangeArrowheads="1"/>
          </p:cNvSpPr>
          <p:nvPr/>
        </p:nvSpPr>
        <p:spPr bwMode="auto">
          <a:xfrm>
            <a:off x="990600" y="5181600"/>
            <a:ext cx="4953000" cy="457200"/>
          </a:xfrm>
          <a:prstGeom prst="rect">
            <a:avLst/>
          </a:prstGeom>
          <a:solidFill>
            <a:srgbClr val="FFC000">
              <a:alpha val="50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36" name="Rectangle 16"/>
          <p:cNvSpPr>
            <a:spLocks noChangeArrowheads="1"/>
          </p:cNvSpPr>
          <p:nvPr/>
        </p:nvSpPr>
        <p:spPr bwMode="auto">
          <a:xfrm>
            <a:off x="990600" y="4572000"/>
            <a:ext cx="4953000" cy="457200"/>
          </a:xfrm>
          <a:prstGeom prst="rect">
            <a:avLst/>
          </a:prstGeom>
          <a:solidFill>
            <a:srgbClr val="FF0000">
              <a:alpha val="50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33" name="Rectangle 13"/>
          <p:cNvSpPr>
            <a:spLocks noChangeArrowheads="1"/>
          </p:cNvSpPr>
          <p:nvPr/>
        </p:nvSpPr>
        <p:spPr bwMode="auto">
          <a:xfrm>
            <a:off x="990600" y="5791200"/>
            <a:ext cx="4953000" cy="457200"/>
          </a:xfrm>
          <a:prstGeom prst="rect">
            <a:avLst/>
          </a:prstGeom>
          <a:solidFill>
            <a:srgbClr val="00B050">
              <a:alpha val="50000"/>
            </a:srgbClr>
          </a:solidFill>
          <a:ln>
            <a:noFill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PŘENOS – ZÁZNAM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3886200" cy="685800"/>
          </a:xfrm>
        </p:spPr>
        <p:txBody>
          <a:bodyPr/>
          <a:lstStyle/>
          <a:p>
            <a:r>
              <a:rPr lang="cs-CZ"/>
              <a:t>ANALOGOVÝ</a:t>
            </a:r>
          </a:p>
        </p:txBody>
      </p:sp>
      <p:sp>
        <p:nvSpPr>
          <p:cNvPr id="30727" name="Rectangle 7"/>
          <p:cNvSpPr>
            <a:spLocks noChangeArrowheads="1"/>
          </p:cNvSpPr>
          <p:nvPr/>
        </p:nvSpPr>
        <p:spPr bwMode="auto">
          <a:xfrm>
            <a:off x="762000" y="4114800"/>
            <a:ext cx="38862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3200">
                <a:latin typeface="Arial" charset="0"/>
              </a:rPr>
              <a:t>DIGITÁLNÍ</a:t>
            </a:r>
          </a:p>
        </p:txBody>
      </p:sp>
      <p:pic>
        <p:nvPicPr>
          <p:cNvPr id="30728" name="Picture 8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5181600" cy="303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29" name="Picture 9"/>
          <p:cNvPicPr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47415"/>
            <a:ext cx="5181600" cy="303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37" name="Freeform 17"/>
          <p:cNvSpPr>
            <a:spLocks/>
          </p:cNvSpPr>
          <p:nvPr/>
        </p:nvSpPr>
        <p:spPr bwMode="auto">
          <a:xfrm>
            <a:off x="1128713" y="4708525"/>
            <a:ext cx="4702175" cy="1371600"/>
          </a:xfrm>
          <a:custGeom>
            <a:avLst/>
            <a:gdLst>
              <a:gd name="T0" fmla="*/ 0 w 8100"/>
              <a:gd name="T1" fmla="*/ 2160 h 2160"/>
              <a:gd name="T2" fmla="*/ 0 w 8100"/>
              <a:gd name="T3" fmla="*/ 0 h 2160"/>
              <a:gd name="T4" fmla="*/ 1260 w 8100"/>
              <a:gd name="T5" fmla="*/ 0 h 2160"/>
              <a:gd name="T6" fmla="*/ 1260 w 8100"/>
              <a:gd name="T7" fmla="*/ 2160 h 2160"/>
              <a:gd name="T8" fmla="*/ 1440 w 8100"/>
              <a:gd name="T9" fmla="*/ 2160 h 2160"/>
              <a:gd name="T10" fmla="*/ 1440 w 8100"/>
              <a:gd name="T11" fmla="*/ 1080 h 2160"/>
              <a:gd name="T12" fmla="*/ 2340 w 8100"/>
              <a:gd name="T13" fmla="*/ 1080 h 2160"/>
              <a:gd name="T14" fmla="*/ 2340 w 8100"/>
              <a:gd name="T15" fmla="*/ 0 h 2160"/>
              <a:gd name="T16" fmla="*/ 3240 w 8100"/>
              <a:gd name="T17" fmla="*/ 0 h 2160"/>
              <a:gd name="T18" fmla="*/ 3240 w 8100"/>
              <a:gd name="T19" fmla="*/ 1080 h 2160"/>
              <a:gd name="T20" fmla="*/ 4140 w 8100"/>
              <a:gd name="T21" fmla="*/ 1080 h 2160"/>
              <a:gd name="T22" fmla="*/ 4140 w 8100"/>
              <a:gd name="T23" fmla="*/ 2160 h 2160"/>
              <a:gd name="T24" fmla="*/ 4680 w 8100"/>
              <a:gd name="T25" fmla="*/ 2160 h 2160"/>
              <a:gd name="T26" fmla="*/ 4680 w 8100"/>
              <a:gd name="T27" fmla="*/ 1080 h 2160"/>
              <a:gd name="T28" fmla="*/ 5580 w 8100"/>
              <a:gd name="T29" fmla="*/ 1080 h 2160"/>
              <a:gd name="T30" fmla="*/ 5580 w 8100"/>
              <a:gd name="T31" fmla="*/ 0 h 2160"/>
              <a:gd name="T32" fmla="*/ 5940 w 8100"/>
              <a:gd name="T33" fmla="*/ 0 h 2160"/>
              <a:gd name="T34" fmla="*/ 5937 w 8100"/>
              <a:gd name="T35" fmla="*/ 1077 h 2160"/>
              <a:gd name="T36" fmla="*/ 6837 w 8100"/>
              <a:gd name="T37" fmla="*/ 1077 h 2160"/>
              <a:gd name="T38" fmla="*/ 6840 w 8100"/>
              <a:gd name="T39" fmla="*/ 2160 h 2160"/>
              <a:gd name="T40" fmla="*/ 7740 w 8100"/>
              <a:gd name="T41" fmla="*/ 2160 h 2160"/>
              <a:gd name="T42" fmla="*/ 7740 w 8100"/>
              <a:gd name="T43" fmla="*/ 0 h 2160"/>
              <a:gd name="T44" fmla="*/ 8100 w 8100"/>
              <a:gd name="T45" fmla="*/ 0 h 2160"/>
              <a:gd name="T46" fmla="*/ 8100 w 8100"/>
              <a:gd name="T47" fmla="*/ 1080 h 21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8100" h="2160">
                <a:moveTo>
                  <a:pt x="0" y="2160"/>
                </a:moveTo>
                <a:lnTo>
                  <a:pt x="0" y="0"/>
                </a:lnTo>
                <a:lnTo>
                  <a:pt x="1260" y="0"/>
                </a:lnTo>
                <a:lnTo>
                  <a:pt x="1260" y="2160"/>
                </a:lnTo>
                <a:lnTo>
                  <a:pt x="1440" y="2160"/>
                </a:lnTo>
                <a:lnTo>
                  <a:pt x="1440" y="1080"/>
                </a:lnTo>
                <a:lnTo>
                  <a:pt x="2340" y="1080"/>
                </a:lnTo>
                <a:lnTo>
                  <a:pt x="2340" y="0"/>
                </a:lnTo>
                <a:lnTo>
                  <a:pt x="3240" y="0"/>
                </a:lnTo>
                <a:lnTo>
                  <a:pt x="3240" y="1080"/>
                </a:lnTo>
                <a:lnTo>
                  <a:pt x="4140" y="1080"/>
                </a:lnTo>
                <a:lnTo>
                  <a:pt x="4140" y="2160"/>
                </a:lnTo>
                <a:lnTo>
                  <a:pt x="4680" y="2160"/>
                </a:lnTo>
                <a:lnTo>
                  <a:pt x="4680" y="1080"/>
                </a:lnTo>
                <a:lnTo>
                  <a:pt x="5580" y="1080"/>
                </a:lnTo>
                <a:lnTo>
                  <a:pt x="5580" y="0"/>
                </a:lnTo>
                <a:lnTo>
                  <a:pt x="5940" y="0"/>
                </a:lnTo>
                <a:lnTo>
                  <a:pt x="5937" y="1077"/>
                </a:lnTo>
                <a:lnTo>
                  <a:pt x="6837" y="1077"/>
                </a:lnTo>
                <a:lnTo>
                  <a:pt x="6840" y="2160"/>
                </a:lnTo>
                <a:lnTo>
                  <a:pt x="7740" y="2160"/>
                </a:lnTo>
                <a:lnTo>
                  <a:pt x="7740" y="0"/>
                </a:lnTo>
                <a:lnTo>
                  <a:pt x="8100" y="0"/>
                </a:lnTo>
                <a:lnTo>
                  <a:pt x="8100" y="1080"/>
                </a:lnTo>
              </a:path>
            </a:pathLst>
          </a:custGeom>
          <a:noFill/>
          <a:ln w="19050" cmpd="sng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38" name="Freeform 18"/>
          <p:cNvSpPr>
            <a:spLocks/>
          </p:cNvSpPr>
          <p:nvPr/>
        </p:nvSpPr>
        <p:spPr bwMode="auto">
          <a:xfrm>
            <a:off x="1073150" y="4695825"/>
            <a:ext cx="4794250" cy="1400175"/>
          </a:xfrm>
          <a:custGeom>
            <a:avLst/>
            <a:gdLst>
              <a:gd name="T0" fmla="*/ 150 w 8262"/>
              <a:gd name="T1" fmla="*/ 1456 h 2204"/>
              <a:gd name="T2" fmla="*/ 111 w 8262"/>
              <a:gd name="T3" fmla="*/ 1186 h 2204"/>
              <a:gd name="T4" fmla="*/ 85 w 8262"/>
              <a:gd name="T5" fmla="*/ 1109 h 2204"/>
              <a:gd name="T6" fmla="*/ 342 w 8262"/>
              <a:gd name="T7" fmla="*/ 119 h 2204"/>
              <a:gd name="T8" fmla="*/ 1127 w 8262"/>
              <a:gd name="T9" fmla="*/ 93 h 2204"/>
              <a:gd name="T10" fmla="*/ 1242 w 8262"/>
              <a:gd name="T11" fmla="*/ 145 h 2204"/>
              <a:gd name="T12" fmla="*/ 1320 w 8262"/>
              <a:gd name="T13" fmla="*/ 1186 h 2204"/>
              <a:gd name="T14" fmla="*/ 1320 w 8262"/>
              <a:gd name="T15" fmla="*/ 1829 h 2204"/>
              <a:gd name="T16" fmla="*/ 1307 w 8262"/>
              <a:gd name="T17" fmla="*/ 1971 h 2204"/>
              <a:gd name="T18" fmla="*/ 1525 w 8262"/>
              <a:gd name="T19" fmla="*/ 2009 h 2204"/>
              <a:gd name="T20" fmla="*/ 1512 w 8262"/>
              <a:gd name="T21" fmla="*/ 1816 h 2204"/>
              <a:gd name="T22" fmla="*/ 2130 w 8262"/>
              <a:gd name="T23" fmla="*/ 1096 h 2204"/>
              <a:gd name="T24" fmla="*/ 2438 w 8262"/>
              <a:gd name="T25" fmla="*/ 543 h 2204"/>
              <a:gd name="T26" fmla="*/ 2477 w 8262"/>
              <a:gd name="T27" fmla="*/ 81 h 2204"/>
              <a:gd name="T28" fmla="*/ 2850 w 8262"/>
              <a:gd name="T29" fmla="*/ 132 h 2204"/>
              <a:gd name="T30" fmla="*/ 3120 w 8262"/>
              <a:gd name="T31" fmla="*/ 158 h 2204"/>
              <a:gd name="T32" fmla="*/ 3351 w 8262"/>
              <a:gd name="T33" fmla="*/ 325 h 2204"/>
              <a:gd name="T34" fmla="*/ 3390 w 8262"/>
              <a:gd name="T35" fmla="*/ 903 h 2204"/>
              <a:gd name="T36" fmla="*/ 3351 w 8262"/>
              <a:gd name="T37" fmla="*/ 1045 h 2204"/>
              <a:gd name="T38" fmla="*/ 3904 w 8262"/>
              <a:gd name="T39" fmla="*/ 968 h 2204"/>
              <a:gd name="T40" fmla="*/ 4032 w 8262"/>
              <a:gd name="T41" fmla="*/ 1096 h 2204"/>
              <a:gd name="T42" fmla="*/ 4110 w 8262"/>
              <a:gd name="T43" fmla="*/ 1148 h 2204"/>
              <a:gd name="T44" fmla="*/ 4251 w 8262"/>
              <a:gd name="T45" fmla="*/ 1212 h 2204"/>
              <a:gd name="T46" fmla="*/ 4302 w 8262"/>
              <a:gd name="T47" fmla="*/ 1739 h 2204"/>
              <a:gd name="T48" fmla="*/ 4380 w 8262"/>
              <a:gd name="T49" fmla="*/ 2202 h 2204"/>
              <a:gd name="T50" fmla="*/ 4714 w 8262"/>
              <a:gd name="T51" fmla="*/ 2086 h 2204"/>
              <a:gd name="T52" fmla="*/ 4932 w 8262"/>
              <a:gd name="T53" fmla="*/ 1341 h 2204"/>
              <a:gd name="T54" fmla="*/ 5228 w 8262"/>
              <a:gd name="T55" fmla="*/ 1225 h 2204"/>
              <a:gd name="T56" fmla="*/ 5382 w 8262"/>
              <a:gd name="T57" fmla="*/ 1173 h 2204"/>
              <a:gd name="T58" fmla="*/ 5472 w 8262"/>
              <a:gd name="T59" fmla="*/ 1032 h 2204"/>
              <a:gd name="T60" fmla="*/ 5665 w 8262"/>
              <a:gd name="T61" fmla="*/ 878 h 2204"/>
              <a:gd name="T62" fmla="*/ 5807 w 8262"/>
              <a:gd name="T63" fmla="*/ 55 h 2204"/>
              <a:gd name="T64" fmla="*/ 6077 w 8262"/>
              <a:gd name="T65" fmla="*/ 158 h 2204"/>
              <a:gd name="T66" fmla="*/ 6244 w 8262"/>
              <a:gd name="T67" fmla="*/ 955 h 2204"/>
              <a:gd name="T68" fmla="*/ 6784 w 8262"/>
              <a:gd name="T69" fmla="*/ 1058 h 2204"/>
              <a:gd name="T70" fmla="*/ 6938 w 8262"/>
              <a:gd name="T71" fmla="*/ 1186 h 2204"/>
              <a:gd name="T72" fmla="*/ 6977 w 8262"/>
              <a:gd name="T73" fmla="*/ 1315 h 2204"/>
              <a:gd name="T74" fmla="*/ 7350 w 8262"/>
              <a:gd name="T75" fmla="*/ 2125 h 2204"/>
              <a:gd name="T76" fmla="*/ 7568 w 8262"/>
              <a:gd name="T77" fmla="*/ 2061 h 2204"/>
              <a:gd name="T78" fmla="*/ 7761 w 8262"/>
              <a:gd name="T79" fmla="*/ 2073 h 2204"/>
              <a:gd name="T80" fmla="*/ 7735 w 8262"/>
              <a:gd name="T81" fmla="*/ 1032 h 2204"/>
              <a:gd name="T82" fmla="*/ 7825 w 8262"/>
              <a:gd name="T83" fmla="*/ 248 h 2204"/>
              <a:gd name="T84" fmla="*/ 8057 w 8262"/>
              <a:gd name="T85" fmla="*/ 106 h 2204"/>
              <a:gd name="T86" fmla="*/ 8198 w 8262"/>
              <a:gd name="T87" fmla="*/ 903 h 22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8262" h="2204">
                <a:moveTo>
                  <a:pt x="98" y="2163"/>
                </a:moveTo>
                <a:cubicBezTo>
                  <a:pt x="125" y="1479"/>
                  <a:pt x="0" y="1680"/>
                  <a:pt x="150" y="1456"/>
                </a:cubicBezTo>
                <a:cubicBezTo>
                  <a:pt x="176" y="1375"/>
                  <a:pt x="150" y="1302"/>
                  <a:pt x="124" y="1225"/>
                </a:cubicBezTo>
                <a:cubicBezTo>
                  <a:pt x="120" y="1212"/>
                  <a:pt x="115" y="1199"/>
                  <a:pt x="111" y="1186"/>
                </a:cubicBezTo>
                <a:cubicBezTo>
                  <a:pt x="107" y="1173"/>
                  <a:pt x="102" y="1161"/>
                  <a:pt x="98" y="1148"/>
                </a:cubicBezTo>
                <a:cubicBezTo>
                  <a:pt x="94" y="1135"/>
                  <a:pt x="85" y="1109"/>
                  <a:pt x="85" y="1109"/>
                </a:cubicBezTo>
                <a:cubicBezTo>
                  <a:pt x="98" y="912"/>
                  <a:pt x="102" y="714"/>
                  <a:pt x="124" y="518"/>
                </a:cubicBezTo>
                <a:cubicBezTo>
                  <a:pt x="138" y="127"/>
                  <a:pt x="41" y="142"/>
                  <a:pt x="342" y="119"/>
                </a:cubicBezTo>
                <a:cubicBezTo>
                  <a:pt x="373" y="28"/>
                  <a:pt x="417" y="62"/>
                  <a:pt x="510" y="68"/>
                </a:cubicBezTo>
                <a:cubicBezTo>
                  <a:pt x="670" y="79"/>
                  <a:pt x="980" y="88"/>
                  <a:pt x="1127" y="93"/>
                </a:cubicBezTo>
                <a:cubicBezTo>
                  <a:pt x="1140" y="102"/>
                  <a:pt x="1151" y="113"/>
                  <a:pt x="1165" y="119"/>
                </a:cubicBezTo>
                <a:cubicBezTo>
                  <a:pt x="1190" y="130"/>
                  <a:pt x="1242" y="145"/>
                  <a:pt x="1242" y="145"/>
                </a:cubicBezTo>
                <a:cubicBezTo>
                  <a:pt x="1251" y="172"/>
                  <a:pt x="1279" y="193"/>
                  <a:pt x="1281" y="222"/>
                </a:cubicBezTo>
                <a:cubicBezTo>
                  <a:pt x="1303" y="543"/>
                  <a:pt x="1303" y="865"/>
                  <a:pt x="1320" y="1186"/>
                </a:cubicBezTo>
                <a:cubicBezTo>
                  <a:pt x="1314" y="1338"/>
                  <a:pt x="1284" y="1533"/>
                  <a:pt x="1332" y="1688"/>
                </a:cubicBezTo>
                <a:cubicBezTo>
                  <a:pt x="1328" y="1735"/>
                  <a:pt x="1328" y="1783"/>
                  <a:pt x="1320" y="1829"/>
                </a:cubicBezTo>
                <a:cubicBezTo>
                  <a:pt x="1315" y="1856"/>
                  <a:pt x="1294" y="1906"/>
                  <a:pt x="1294" y="1906"/>
                </a:cubicBezTo>
                <a:cubicBezTo>
                  <a:pt x="1298" y="1928"/>
                  <a:pt x="1289" y="1959"/>
                  <a:pt x="1307" y="1971"/>
                </a:cubicBezTo>
                <a:cubicBezTo>
                  <a:pt x="1498" y="2098"/>
                  <a:pt x="1359" y="1904"/>
                  <a:pt x="1435" y="2022"/>
                </a:cubicBezTo>
                <a:cubicBezTo>
                  <a:pt x="1465" y="2018"/>
                  <a:pt x="1498" y="2022"/>
                  <a:pt x="1525" y="2009"/>
                </a:cubicBezTo>
                <a:cubicBezTo>
                  <a:pt x="1537" y="2003"/>
                  <a:pt x="1538" y="1984"/>
                  <a:pt x="1538" y="1971"/>
                </a:cubicBezTo>
                <a:cubicBezTo>
                  <a:pt x="1538" y="1885"/>
                  <a:pt x="1532" y="1877"/>
                  <a:pt x="1512" y="1816"/>
                </a:cubicBezTo>
                <a:cubicBezTo>
                  <a:pt x="1530" y="919"/>
                  <a:pt x="1306" y="1218"/>
                  <a:pt x="2065" y="1148"/>
                </a:cubicBezTo>
                <a:cubicBezTo>
                  <a:pt x="2093" y="1145"/>
                  <a:pt x="2104" y="1105"/>
                  <a:pt x="2130" y="1096"/>
                </a:cubicBezTo>
                <a:cubicBezTo>
                  <a:pt x="2194" y="999"/>
                  <a:pt x="2307" y="1039"/>
                  <a:pt x="2425" y="1032"/>
                </a:cubicBezTo>
                <a:cubicBezTo>
                  <a:pt x="2429" y="869"/>
                  <a:pt x="2430" y="706"/>
                  <a:pt x="2438" y="543"/>
                </a:cubicBezTo>
                <a:cubicBezTo>
                  <a:pt x="2439" y="530"/>
                  <a:pt x="2450" y="518"/>
                  <a:pt x="2451" y="505"/>
                </a:cubicBezTo>
                <a:cubicBezTo>
                  <a:pt x="2463" y="364"/>
                  <a:pt x="2477" y="81"/>
                  <a:pt x="2477" y="81"/>
                </a:cubicBezTo>
                <a:cubicBezTo>
                  <a:pt x="2563" y="85"/>
                  <a:pt x="2649" y="83"/>
                  <a:pt x="2734" y="93"/>
                </a:cubicBezTo>
                <a:cubicBezTo>
                  <a:pt x="2775" y="98"/>
                  <a:pt x="2809" y="127"/>
                  <a:pt x="2850" y="132"/>
                </a:cubicBezTo>
                <a:cubicBezTo>
                  <a:pt x="2888" y="136"/>
                  <a:pt x="2927" y="141"/>
                  <a:pt x="2965" y="145"/>
                </a:cubicBezTo>
                <a:cubicBezTo>
                  <a:pt x="3034" y="168"/>
                  <a:pt x="3046" y="173"/>
                  <a:pt x="3120" y="158"/>
                </a:cubicBezTo>
                <a:cubicBezTo>
                  <a:pt x="3162" y="93"/>
                  <a:pt x="3206" y="0"/>
                  <a:pt x="3338" y="132"/>
                </a:cubicBezTo>
                <a:cubicBezTo>
                  <a:pt x="3384" y="178"/>
                  <a:pt x="3348" y="261"/>
                  <a:pt x="3351" y="325"/>
                </a:cubicBezTo>
                <a:cubicBezTo>
                  <a:pt x="3361" y="532"/>
                  <a:pt x="3313" y="624"/>
                  <a:pt x="3402" y="762"/>
                </a:cubicBezTo>
                <a:cubicBezTo>
                  <a:pt x="3398" y="809"/>
                  <a:pt x="3403" y="858"/>
                  <a:pt x="3390" y="903"/>
                </a:cubicBezTo>
                <a:cubicBezTo>
                  <a:pt x="3381" y="933"/>
                  <a:pt x="3338" y="981"/>
                  <a:pt x="3338" y="981"/>
                </a:cubicBezTo>
                <a:cubicBezTo>
                  <a:pt x="3342" y="1002"/>
                  <a:pt x="3329" y="1042"/>
                  <a:pt x="3351" y="1045"/>
                </a:cubicBezTo>
                <a:cubicBezTo>
                  <a:pt x="3603" y="1079"/>
                  <a:pt x="3693" y="1122"/>
                  <a:pt x="3750" y="955"/>
                </a:cubicBezTo>
                <a:cubicBezTo>
                  <a:pt x="3801" y="959"/>
                  <a:pt x="3855" y="953"/>
                  <a:pt x="3904" y="968"/>
                </a:cubicBezTo>
                <a:cubicBezTo>
                  <a:pt x="3928" y="975"/>
                  <a:pt x="3906" y="1047"/>
                  <a:pt x="3930" y="1071"/>
                </a:cubicBezTo>
                <a:cubicBezTo>
                  <a:pt x="3955" y="1096"/>
                  <a:pt x="3999" y="1085"/>
                  <a:pt x="4032" y="1096"/>
                </a:cubicBezTo>
                <a:cubicBezTo>
                  <a:pt x="4045" y="1109"/>
                  <a:pt x="4056" y="1125"/>
                  <a:pt x="4071" y="1135"/>
                </a:cubicBezTo>
                <a:cubicBezTo>
                  <a:pt x="4082" y="1143"/>
                  <a:pt x="4099" y="1139"/>
                  <a:pt x="4110" y="1148"/>
                </a:cubicBezTo>
                <a:cubicBezTo>
                  <a:pt x="4122" y="1157"/>
                  <a:pt x="4123" y="1177"/>
                  <a:pt x="4135" y="1186"/>
                </a:cubicBezTo>
                <a:cubicBezTo>
                  <a:pt x="4152" y="1199"/>
                  <a:pt x="4250" y="1212"/>
                  <a:pt x="4251" y="1212"/>
                </a:cubicBezTo>
                <a:cubicBezTo>
                  <a:pt x="4275" y="1285"/>
                  <a:pt x="4273" y="1352"/>
                  <a:pt x="4315" y="1418"/>
                </a:cubicBezTo>
                <a:cubicBezTo>
                  <a:pt x="4326" y="1530"/>
                  <a:pt x="4330" y="1628"/>
                  <a:pt x="4302" y="1739"/>
                </a:cubicBezTo>
                <a:cubicBezTo>
                  <a:pt x="4307" y="1797"/>
                  <a:pt x="4311" y="1914"/>
                  <a:pt x="4328" y="1983"/>
                </a:cubicBezTo>
                <a:cubicBezTo>
                  <a:pt x="4348" y="2061"/>
                  <a:pt x="4368" y="2120"/>
                  <a:pt x="4380" y="2202"/>
                </a:cubicBezTo>
                <a:cubicBezTo>
                  <a:pt x="4478" y="2198"/>
                  <a:pt x="4578" y="2204"/>
                  <a:pt x="4675" y="2189"/>
                </a:cubicBezTo>
                <a:cubicBezTo>
                  <a:pt x="4704" y="2184"/>
                  <a:pt x="4711" y="2092"/>
                  <a:pt x="4714" y="2086"/>
                </a:cubicBezTo>
                <a:cubicBezTo>
                  <a:pt x="4727" y="2058"/>
                  <a:pt x="4765" y="2009"/>
                  <a:pt x="4765" y="2009"/>
                </a:cubicBezTo>
                <a:cubicBezTo>
                  <a:pt x="4782" y="1135"/>
                  <a:pt x="4551" y="1341"/>
                  <a:pt x="4932" y="1341"/>
                </a:cubicBezTo>
                <a:cubicBezTo>
                  <a:pt x="5022" y="1341"/>
                  <a:pt x="5112" y="1332"/>
                  <a:pt x="5202" y="1328"/>
                </a:cubicBezTo>
                <a:cubicBezTo>
                  <a:pt x="5232" y="1239"/>
                  <a:pt x="5197" y="1350"/>
                  <a:pt x="5228" y="1225"/>
                </a:cubicBezTo>
                <a:cubicBezTo>
                  <a:pt x="5231" y="1212"/>
                  <a:pt x="5228" y="1190"/>
                  <a:pt x="5241" y="1186"/>
                </a:cubicBezTo>
                <a:cubicBezTo>
                  <a:pt x="5286" y="1171"/>
                  <a:pt x="5335" y="1177"/>
                  <a:pt x="5382" y="1173"/>
                </a:cubicBezTo>
                <a:cubicBezTo>
                  <a:pt x="5473" y="1115"/>
                  <a:pt x="5367" y="1196"/>
                  <a:pt x="5434" y="1045"/>
                </a:cubicBezTo>
                <a:cubicBezTo>
                  <a:pt x="5439" y="1033"/>
                  <a:pt x="5459" y="1035"/>
                  <a:pt x="5472" y="1032"/>
                </a:cubicBezTo>
                <a:cubicBezTo>
                  <a:pt x="5493" y="1027"/>
                  <a:pt x="5515" y="1023"/>
                  <a:pt x="5537" y="1019"/>
                </a:cubicBezTo>
                <a:cubicBezTo>
                  <a:pt x="5588" y="984"/>
                  <a:pt x="5631" y="930"/>
                  <a:pt x="5665" y="878"/>
                </a:cubicBezTo>
                <a:cubicBezTo>
                  <a:pt x="5634" y="754"/>
                  <a:pt x="5636" y="723"/>
                  <a:pt x="5627" y="556"/>
                </a:cubicBezTo>
                <a:cubicBezTo>
                  <a:pt x="5640" y="68"/>
                  <a:pt x="5490" y="23"/>
                  <a:pt x="5807" y="55"/>
                </a:cubicBezTo>
                <a:cubicBezTo>
                  <a:pt x="5934" y="99"/>
                  <a:pt x="5737" y="25"/>
                  <a:pt x="5884" y="106"/>
                </a:cubicBezTo>
                <a:cubicBezTo>
                  <a:pt x="5940" y="137"/>
                  <a:pt x="6016" y="143"/>
                  <a:pt x="6077" y="158"/>
                </a:cubicBezTo>
                <a:cubicBezTo>
                  <a:pt x="6081" y="394"/>
                  <a:pt x="6062" y="631"/>
                  <a:pt x="6090" y="865"/>
                </a:cubicBezTo>
                <a:cubicBezTo>
                  <a:pt x="6091" y="872"/>
                  <a:pt x="6228" y="950"/>
                  <a:pt x="6244" y="955"/>
                </a:cubicBezTo>
                <a:cubicBezTo>
                  <a:pt x="6345" y="986"/>
                  <a:pt x="6450" y="980"/>
                  <a:pt x="6552" y="1006"/>
                </a:cubicBezTo>
                <a:cubicBezTo>
                  <a:pt x="6652" y="1031"/>
                  <a:pt x="6677" y="1046"/>
                  <a:pt x="6784" y="1058"/>
                </a:cubicBezTo>
                <a:cubicBezTo>
                  <a:pt x="6819" y="1108"/>
                  <a:pt x="6837" y="1102"/>
                  <a:pt x="6887" y="1135"/>
                </a:cubicBezTo>
                <a:cubicBezTo>
                  <a:pt x="6916" y="1219"/>
                  <a:pt x="6876" y="1136"/>
                  <a:pt x="6938" y="1186"/>
                </a:cubicBezTo>
                <a:cubicBezTo>
                  <a:pt x="6950" y="1196"/>
                  <a:pt x="6955" y="1212"/>
                  <a:pt x="6964" y="1225"/>
                </a:cubicBezTo>
                <a:cubicBezTo>
                  <a:pt x="6968" y="1255"/>
                  <a:pt x="6976" y="1285"/>
                  <a:pt x="6977" y="1315"/>
                </a:cubicBezTo>
                <a:cubicBezTo>
                  <a:pt x="6999" y="2055"/>
                  <a:pt x="6748" y="2078"/>
                  <a:pt x="7170" y="2112"/>
                </a:cubicBezTo>
                <a:cubicBezTo>
                  <a:pt x="7230" y="2117"/>
                  <a:pt x="7290" y="2121"/>
                  <a:pt x="7350" y="2125"/>
                </a:cubicBezTo>
                <a:cubicBezTo>
                  <a:pt x="7575" y="2096"/>
                  <a:pt x="7374" y="2137"/>
                  <a:pt x="7491" y="2086"/>
                </a:cubicBezTo>
                <a:cubicBezTo>
                  <a:pt x="7516" y="2075"/>
                  <a:pt x="7568" y="2061"/>
                  <a:pt x="7568" y="2061"/>
                </a:cubicBezTo>
                <a:cubicBezTo>
                  <a:pt x="7621" y="2071"/>
                  <a:pt x="7671" y="2082"/>
                  <a:pt x="7722" y="2099"/>
                </a:cubicBezTo>
                <a:cubicBezTo>
                  <a:pt x="7735" y="2090"/>
                  <a:pt x="7757" y="2088"/>
                  <a:pt x="7761" y="2073"/>
                </a:cubicBezTo>
                <a:cubicBezTo>
                  <a:pt x="7776" y="2021"/>
                  <a:pt x="7703" y="1949"/>
                  <a:pt x="7684" y="1893"/>
                </a:cubicBezTo>
                <a:cubicBezTo>
                  <a:pt x="7693" y="1606"/>
                  <a:pt x="7687" y="1316"/>
                  <a:pt x="7735" y="1032"/>
                </a:cubicBezTo>
                <a:cubicBezTo>
                  <a:pt x="7736" y="1003"/>
                  <a:pt x="7648" y="514"/>
                  <a:pt x="7812" y="402"/>
                </a:cubicBezTo>
                <a:cubicBezTo>
                  <a:pt x="7816" y="351"/>
                  <a:pt x="7804" y="295"/>
                  <a:pt x="7825" y="248"/>
                </a:cubicBezTo>
                <a:cubicBezTo>
                  <a:pt x="7837" y="220"/>
                  <a:pt x="7876" y="213"/>
                  <a:pt x="7902" y="196"/>
                </a:cubicBezTo>
                <a:cubicBezTo>
                  <a:pt x="7953" y="162"/>
                  <a:pt x="7999" y="125"/>
                  <a:pt x="8057" y="106"/>
                </a:cubicBezTo>
                <a:cubicBezTo>
                  <a:pt x="8216" y="160"/>
                  <a:pt x="8003" y="361"/>
                  <a:pt x="8147" y="453"/>
                </a:cubicBezTo>
                <a:cubicBezTo>
                  <a:pt x="8220" y="567"/>
                  <a:pt x="8179" y="775"/>
                  <a:pt x="8198" y="903"/>
                </a:cubicBezTo>
                <a:cubicBezTo>
                  <a:pt x="8206" y="958"/>
                  <a:pt x="8262" y="930"/>
                  <a:pt x="8262" y="968"/>
                </a:cubicBezTo>
              </a:path>
            </a:pathLst>
          </a:custGeom>
          <a:noFill/>
          <a:ln w="19050" cmpd="sng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30741" name="Picture 2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8555" y="1582192"/>
            <a:ext cx="2815893" cy="2700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2" name="projctor.wav"/>
          </p:stSnd>
        </p:sndAc>
      </p:transition>
    </mc:Choice>
    <mc:Fallback xmlns="">
      <p:transition>
        <p:sndAc>
          <p:stSnd>
            <p:snd r:embed="rId6" name="projcto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0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0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39" grpId="0" animBg="1"/>
      <p:bldP spid="30736" grpId="0" animBg="1"/>
      <p:bldP spid="30733" grpId="0" animBg="1"/>
      <p:bldP spid="30723" grpId="0" build="p" autoUpdateAnimBg="0"/>
      <p:bldP spid="30727" grpId="0" autoUpdateAnimBg="0"/>
      <p:bldP spid="30737" grpId="0" animBg="1"/>
      <p:bldP spid="307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ZÁKLADNÍ POJMY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1676400"/>
          </a:xfrm>
        </p:spPr>
        <p:txBody>
          <a:bodyPr/>
          <a:lstStyle/>
          <a:p>
            <a:r>
              <a:rPr lang="en-US"/>
              <a:t>Binary Digit</a:t>
            </a:r>
            <a:r>
              <a:rPr lang="cs-CZ"/>
              <a:t> – bit</a:t>
            </a:r>
          </a:p>
          <a:p>
            <a:pPr lvl="1"/>
            <a:r>
              <a:rPr lang="cs-CZ"/>
              <a:t>ANO/NE	1/0</a:t>
            </a:r>
          </a:p>
          <a:p>
            <a:pPr lvl="1"/>
            <a:r>
              <a:rPr lang="cs-CZ"/>
              <a:t>dvě možnosti</a:t>
            </a:r>
          </a:p>
          <a:p>
            <a:endParaRPr lang="cs-CZ"/>
          </a:p>
          <a:p>
            <a:endParaRPr lang="cs-CZ"/>
          </a:p>
        </p:txBody>
      </p:sp>
      <p:pic>
        <p:nvPicPr>
          <p:cNvPr id="31748" name="Picture 4" descr="D:\Documents and Settings\admin\Dokumenty\Obrázky\bajt\bajt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4419600"/>
            <a:ext cx="1943100" cy="26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49" name="Picture 5" descr="D:\Documents and Settings\admin\Dokumenty\Obrázky\bajt\bit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362200"/>
            <a:ext cx="263525" cy="26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609600" y="3810000"/>
            <a:ext cx="777240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3200">
                <a:latin typeface="Calibri" pitchFamily="34" charset="0"/>
              </a:rPr>
              <a:t>Byte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cs-CZ" sz="2800">
                <a:latin typeface="Calibri" pitchFamily="34" charset="0"/>
              </a:rPr>
              <a:t>osmice bitů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cs-CZ" sz="2800">
                <a:latin typeface="Calibri" pitchFamily="34" charset="0"/>
              </a:rPr>
              <a:t>256 možností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cs-CZ" sz="2800">
                <a:latin typeface="Calibri" pitchFamily="34" charset="0"/>
              </a:rPr>
              <a:t>jednotka informace</a:t>
            </a:r>
            <a:endParaRPr lang="cs-CZ" sz="32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>
              <a:latin typeface="Calibri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2" name="projctor.wav"/>
          </p:stSnd>
        </p:sndAc>
      </p:transition>
    </mc:Choice>
    <mc:Fallback xmlns="">
      <p:transition>
        <p:sndAc>
          <p:stSnd>
            <p:snd r:embed="rId5" name="projcto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 autoUpdateAnimBg="0"/>
      <p:bldP spid="31750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BINÁRNÍ NÁSOBKY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0536401"/>
              </p:ext>
            </p:extLst>
          </p:nvPr>
        </p:nvGraphicFramePr>
        <p:xfrm>
          <a:off x="2184400" y="2238375"/>
          <a:ext cx="4775200" cy="36004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87600"/>
                <a:gridCol w="2387600"/>
              </a:tblGrid>
              <a:tr h="40005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 smtClean="0">
                          <a:effectLst/>
                        </a:rPr>
                        <a:t> Počet bitů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>
                          <a:effectLst/>
                        </a:rPr>
                        <a:t> Počet možností 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 1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    2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 2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    4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>
                          <a:effectLst/>
                        </a:rPr>
                        <a:t> 3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 smtClean="0">
                          <a:effectLst/>
                        </a:rPr>
                        <a:t>    8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>
                          <a:effectLst/>
                        </a:rPr>
                        <a:t> 4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   16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>
                          <a:effectLst/>
                        </a:rPr>
                        <a:t> 5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   32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>
                          <a:effectLst/>
                        </a:rPr>
                        <a:t> 6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   64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>
                          <a:effectLst/>
                        </a:rPr>
                        <a:t> 7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  128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>
                          <a:effectLst/>
                        </a:rPr>
                        <a:t> 8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  256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491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2" name="projctor.wav"/>
          </p:stSnd>
        </p:sndAc>
      </p:transition>
    </mc:Choice>
    <mc:Fallback xmlns="">
      <p:transition>
        <p:sndAc>
          <p:stSnd>
            <p:snd r:embed="rId3" name="projcto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INFORMACE DIGITALIZOVANÁ</a:t>
            </a:r>
            <a:br>
              <a:rPr lang="cs-CZ" dirty="0" smtClean="0"/>
            </a:br>
            <a:r>
              <a:rPr lang="cs-CZ" dirty="0" smtClean="0"/>
              <a:t>VE 2 ÚROVNÍCH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758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7776864" cy="2501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2176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2" name="projctor.wav"/>
          </p:stSnd>
        </p:sndAc>
      </p:transition>
    </mc:Choice>
    <mc:Fallback xmlns="">
      <p:transition>
        <p:sndAc>
          <p:stSnd>
            <p:snd r:embed="rId4" name="projcto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INFORMACE DIGITALIZOVANÁ</a:t>
            </a:r>
            <a:br>
              <a:rPr lang="cs-CZ" dirty="0" smtClean="0"/>
            </a:br>
            <a:r>
              <a:rPr lang="cs-CZ" dirty="0" smtClean="0"/>
              <a:t>V 256 ÚROVNÍCH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861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39"/>
            <a:ext cx="7776864" cy="4668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408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3" name="projctor.wav"/>
          </p:stSnd>
        </p:sndAc>
      </p:transition>
    </mc:Choice>
    <mc:Fallback xmlns="">
      <p:transition>
        <p:sndAc>
          <p:stSnd>
            <p:snd r:embed="rId5" name="projcto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SOUBOR</a:t>
            </a:r>
            <a:endParaRPr lang="cs-CZ" dirty="0"/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5410200" cy="4114800"/>
          </a:xfrm>
        </p:spPr>
        <p:txBody>
          <a:bodyPr/>
          <a:lstStyle/>
          <a:p>
            <a:pPr>
              <a:buFontTx/>
              <a:buNone/>
            </a:pPr>
            <a:r>
              <a:rPr lang="cs-CZ" dirty="0"/>
              <a:t>sada bajtů</a:t>
            </a:r>
          </a:p>
          <a:p>
            <a:pPr>
              <a:buFontTx/>
              <a:buNone/>
            </a:pPr>
            <a:r>
              <a:rPr lang="cs-CZ" dirty="0"/>
              <a:t>počet bajtů = velikost souboru</a:t>
            </a:r>
          </a:p>
          <a:p>
            <a:pPr>
              <a:buFontTx/>
              <a:buNone/>
            </a:pPr>
            <a:r>
              <a:rPr lang="cs-CZ" dirty="0"/>
              <a:t>význam ???</a:t>
            </a:r>
          </a:p>
        </p:txBody>
      </p:sp>
      <p:pic>
        <p:nvPicPr>
          <p:cNvPr id="614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61048"/>
            <a:ext cx="7606912" cy="1882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2" name="projctor.wav"/>
          </p:stSnd>
        </p:sndAc>
      </p:transition>
    </mc:Choice>
    <mc:Fallback xmlns="">
      <p:transition>
        <p:sndAc>
          <p:stSnd>
            <p:snd r:embed="rId4" name="projcto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ASCII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905000"/>
            <a:ext cx="8382000" cy="4114800"/>
          </a:xfrm>
        </p:spPr>
        <p:txBody>
          <a:bodyPr/>
          <a:lstStyle/>
          <a:p>
            <a:pPr marL="0" indent="0">
              <a:buFontTx/>
              <a:buNone/>
              <a:tabLst>
                <a:tab pos="1146175" algn="ctr"/>
                <a:tab pos="3721100" algn="ctr"/>
                <a:tab pos="5521325" algn="r"/>
                <a:tab pos="6578600" algn="ctr"/>
                <a:tab pos="7531100" algn="ctr"/>
              </a:tabLst>
            </a:pPr>
            <a:r>
              <a:rPr lang="cs-CZ" dirty="0"/>
              <a:t>	Bajt	Bin	Dec	</a:t>
            </a:r>
            <a:r>
              <a:rPr lang="cs-CZ" dirty="0" err="1"/>
              <a:t>Hex</a:t>
            </a:r>
            <a:r>
              <a:rPr lang="cs-CZ" dirty="0"/>
              <a:t>	ASCII</a:t>
            </a:r>
          </a:p>
          <a:p>
            <a:pPr marL="0" indent="0">
              <a:buFontTx/>
              <a:buNone/>
              <a:tabLst>
                <a:tab pos="1146175" algn="ctr"/>
                <a:tab pos="3721100" algn="ctr"/>
                <a:tab pos="5521325" algn="r"/>
                <a:tab pos="6578600" algn="ctr"/>
                <a:tab pos="7531100" algn="ctr"/>
              </a:tabLst>
            </a:pPr>
            <a:r>
              <a:rPr lang="cs-CZ" dirty="0"/>
              <a:t>		01000001	65	41	A</a:t>
            </a:r>
          </a:p>
          <a:p>
            <a:pPr marL="0" indent="0">
              <a:buFontTx/>
              <a:buNone/>
              <a:tabLst>
                <a:tab pos="1146175" algn="ctr"/>
                <a:tab pos="3721100" algn="ctr"/>
                <a:tab pos="5521325" algn="r"/>
                <a:tab pos="6578600" algn="ctr"/>
                <a:tab pos="7531100" algn="ctr"/>
              </a:tabLst>
            </a:pPr>
            <a:r>
              <a:rPr lang="cs-CZ" dirty="0"/>
              <a:t>		01101000	104	68	h</a:t>
            </a:r>
          </a:p>
          <a:p>
            <a:pPr marL="0" indent="0">
              <a:buFontTx/>
              <a:buNone/>
              <a:tabLst>
                <a:tab pos="1146175" algn="ctr"/>
                <a:tab pos="3721100" algn="ctr"/>
                <a:tab pos="5521325" algn="r"/>
                <a:tab pos="6578600" algn="ctr"/>
                <a:tab pos="7531100" algn="ctr"/>
              </a:tabLst>
            </a:pPr>
            <a:r>
              <a:rPr lang="cs-CZ" dirty="0"/>
              <a:t>		01101111	111	6F	o</a:t>
            </a:r>
          </a:p>
          <a:p>
            <a:pPr marL="0" indent="0">
              <a:buFontTx/>
              <a:buNone/>
              <a:tabLst>
                <a:tab pos="1146175" algn="ctr"/>
                <a:tab pos="3721100" algn="ctr"/>
                <a:tab pos="5521325" algn="r"/>
                <a:tab pos="6578600" algn="ctr"/>
                <a:tab pos="7531100" algn="ctr"/>
              </a:tabLst>
            </a:pPr>
            <a:r>
              <a:rPr lang="cs-CZ" dirty="0"/>
              <a:t>		01101010	106	6A	j</a:t>
            </a:r>
          </a:p>
        </p:txBody>
      </p:sp>
      <p:pic>
        <p:nvPicPr>
          <p:cNvPr id="62471" name="Picture 7" descr="C:\Documents and Settings\ok\!OK_Pracovni\Obrázky\bajt\A.bm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2590800"/>
            <a:ext cx="1943100" cy="26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472" name="Picture 8" descr="C:\Documents and Settings\ok\!OK_Pracovni\Obrázky\bajt\h.bmp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3200400"/>
            <a:ext cx="1943100" cy="26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473" name="Picture 9" descr="C:\Documents and Settings\ok\!OK_Pracovni\Obrázky\bajt\o.bmp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3810000"/>
            <a:ext cx="1943100" cy="26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474" name="Picture 10" descr="C:\Documents and Settings\ok\!OK_Pracovni\Obrázky\bajt\j.bmp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4384675"/>
            <a:ext cx="1943100" cy="26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3" name="projctor.wav"/>
          </p:stSnd>
        </p:sndAc>
      </p:transition>
    </mc:Choice>
    <mc:Fallback xmlns="">
      <p:transition>
        <p:sndAc>
          <p:stSnd>
            <p:snd r:embed="rId8" name="projcto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963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8" y="280988"/>
            <a:ext cx="8543925" cy="629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124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2" name="projctor.wav"/>
          </p:stSnd>
        </p:sndAc>
      </p:transition>
    </mc:Choice>
    <mc:Fallback xmlns="">
      <p:transition>
        <p:sndAc>
          <p:stSnd>
            <p:snd r:embed="rId4" name="projcto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JEDNOTKY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bajt</a:t>
                </a:r>
              </a:p>
              <a:p>
                <a:pPr marL="0" indent="0">
                  <a:buNone/>
                </a:pPr>
                <a:r>
                  <a:rPr lang="cs-CZ" dirty="0" smtClean="0"/>
                  <a:t>kilobajt</a:t>
                </a:r>
              </a:p>
              <a:p>
                <a:pPr marL="0" indent="0">
                  <a:buNone/>
                </a:pPr>
                <a:r>
                  <a:rPr lang="cs-CZ" dirty="0" smtClean="0"/>
                  <a:t>1 KB = 1 024 bajtů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k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→</m:t>
                          </m:r>
                          <m:r>
                            <a:rPr lang="cs-CZ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>
                          <a:latin typeface="Cambria Math"/>
                        </a:rPr>
                        <m:t>=1 000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K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→</m:t>
                          </m:r>
                          <m:r>
                            <a:rPr lang="cs-CZ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>
                              <a:latin typeface="Cambria Math"/>
                            </a:rPr>
                            <m:t>10</m:t>
                          </m:r>
                        </m:sup>
                      </m:sSup>
                      <m:r>
                        <a:rPr lang="cs-CZ">
                          <a:latin typeface="Cambria Math"/>
                        </a:rPr>
                        <m:t>=1 024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1 </a:t>
                </a:r>
                <a:r>
                  <a:rPr lang="cs-CZ" dirty="0" err="1" smtClean="0"/>
                  <a:t>Kb</a:t>
                </a:r>
                <a:r>
                  <a:rPr lang="cs-CZ" dirty="0" smtClean="0"/>
                  <a:t> = 1 024 bitů = 128 B</a:t>
                </a: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2039" t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1894976"/>
              </p:ext>
            </p:extLst>
          </p:nvPr>
        </p:nvGraphicFramePr>
        <p:xfrm>
          <a:off x="4962834" y="1772816"/>
          <a:ext cx="3425590" cy="4472303"/>
        </p:xfrm>
        <a:graphic>
          <a:graphicData uri="http://schemas.openxmlformats.org/drawingml/2006/table">
            <a:tbl>
              <a:tblPr/>
              <a:tblGrid>
                <a:gridCol w="1712795"/>
                <a:gridCol w="1712795"/>
              </a:tblGrid>
              <a:tr h="39931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Řád 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Hodnota 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1"/>
                    </a:solidFill>
                  </a:tcPr>
                </a:tc>
              </a:tr>
              <a:tr h="39931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1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 2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31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2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 4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31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3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 8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31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4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16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31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5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32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31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6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64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31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7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128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31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8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256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31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9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512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31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1 024</a:t>
                      </a:r>
                    </a:p>
                  </a:txBody>
                  <a:tcPr marL="10333" marR="10333" marT="1033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2" name="projctor.wav"/>
          </p:stSnd>
        </p:sndAc>
      </p:transition>
    </mc:Choice>
    <mc:Fallback xmlns="">
      <p:transition>
        <p:sndAc>
          <p:stSnd>
            <p:snd r:embed="rId4" name="projcto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JEDNOTKY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5805264"/>
            <a:ext cx="7774632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Binární předpony</a:t>
            </a:r>
            <a:endParaRPr lang="cs-CZ" sz="2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indent="0" algn="ctr">
              <a:buNone/>
            </a:pPr>
            <a:endParaRPr lang="cs-CZ" dirty="0"/>
          </a:p>
        </p:txBody>
      </p:sp>
      <p:graphicFrame>
        <p:nvGraphicFramePr>
          <p:cNvPr id="3282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4742207"/>
              </p:ext>
            </p:extLst>
          </p:nvPr>
        </p:nvGraphicFramePr>
        <p:xfrm>
          <a:off x="1115615" y="1628800"/>
          <a:ext cx="7344817" cy="4116248"/>
        </p:xfrm>
        <a:graphic>
          <a:graphicData uri="http://schemas.openxmlformats.org/drawingml/2006/table">
            <a:tbl>
              <a:tblPr/>
              <a:tblGrid>
                <a:gridCol w="2019825"/>
                <a:gridCol w="1045268"/>
                <a:gridCol w="4279724"/>
              </a:tblGrid>
              <a:tr h="1027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Kilobajt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KB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počet písmen na stránce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7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Megabajt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MB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počet písmen v tlusté knize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počet obyvatel Prahy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7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Gigabajt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GB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počet písmen v knihovně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na Zemi žije 6,5 G lidí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7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Terabajt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TB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na měsíc, zpět a ještě jednou tam v mm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4034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3" name="projctor.wav"/>
          </p:stSnd>
        </p:sndAc>
      </p:transition>
    </mc:Choice>
    <mc:Fallback xmlns="">
      <p:transition>
        <p:sndAc>
          <p:stSnd>
            <p:snd r:embed="rId5" name="projcto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2514600"/>
            <a:ext cx="7772400" cy="1143000"/>
          </a:xfrm>
        </p:spPr>
        <p:txBody>
          <a:bodyPr/>
          <a:lstStyle/>
          <a:p>
            <a:r>
              <a:rPr lang="cs-CZ"/>
              <a:t>KONEC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2" name="projctor.wav"/>
          </p:stSnd>
        </p:sndAc>
      </p:transition>
    </mc:Choice>
    <mc:Fallback xmlns="">
      <p:transition>
        <p:sndAc>
          <p:stSnd>
            <p:snd r:embed="rId3" name="projcto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1132</TotalTime>
  <Words>404</Words>
  <Application>Microsoft Office PowerPoint</Application>
  <PresentationFormat>Předvádění na obrazovce (4:3)</PresentationFormat>
  <Paragraphs>132</Paragraphs>
  <Slides>13</Slides>
  <Notes>4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Default Design</vt:lpstr>
      <vt:lpstr>Prezentace aplikace PowerPoint</vt:lpstr>
      <vt:lpstr>Digitalizace informací</vt:lpstr>
      <vt:lpstr>PŘENOS – ZÁZNAM</vt:lpstr>
      <vt:lpstr>ZÁKLADNÍ POJMY</vt:lpstr>
      <vt:lpstr>BINÁRNÍ NÁSOBKY</vt:lpstr>
      <vt:lpstr>INFORMACE DIGITALIZOVANÁ VE 2 ÚROVNÍCH</vt:lpstr>
      <vt:lpstr>INFORMACE DIGITALIZOVANÁ V 256 ÚROVNÍCH</vt:lpstr>
      <vt:lpstr>SOUBOR</vt:lpstr>
      <vt:lpstr>ASCII</vt:lpstr>
      <vt:lpstr>Prezentace aplikace PowerPoint</vt:lpstr>
      <vt:lpstr>JEDNOTKY</vt:lpstr>
      <vt:lpstr>JEDNOTKY</vt:lpstr>
      <vt:lpstr>KONEC</vt:lpstr>
    </vt:vector>
  </TitlesOfParts>
  <Company>SOU Planá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pojmy</dc:title>
  <dc:creator>user</dc:creator>
  <cp:lastModifiedBy>ok</cp:lastModifiedBy>
  <cp:revision>45</cp:revision>
  <dcterms:created xsi:type="dcterms:W3CDTF">2004-02-17T17:10:03Z</dcterms:created>
  <dcterms:modified xsi:type="dcterms:W3CDTF">2013-01-20T22:55:06Z</dcterms:modified>
</cp:coreProperties>
</file>