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80" r:id="rId2"/>
    <p:sldId id="267" r:id="rId3"/>
    <p:sldId id="262" r:id="rId4"/>
    <p:sldId id="258" r:id="rId5"/>
    <p:sldId id="265" r:id="rId6"/>
    <p:sldId id="268" r:id="rId7"/>
    <p:sldId id="256" r:id="rId8"/>
    <p:sldId id="269" r:id="rId9"/>
    <p:sldId id="270" r:id="rId10"/>
    <p:sldId id="275" r:id="rId11"/>
    <p:sldId id="260" r:id="rId12"/>
    <p:sldId id="271" r:id="rId13"/>
    <p:sldId id="278" r:id="rId14"/>
    <p:sldId id="263" r:id="rId15"/>
    <p:sldId id="261" r:id="rId16"/>
    <p:sldId id="259" r:id="rId17"/>
    <p:sldId id="272" r:id="rId18"/>
    <p:sldId id="273" r:id="rId19"/>
    <p:sldId id="274" r:id="rId20"/>
    <p:sldId id="276" r:id="rId21"/>
    <p:sldId id="281" r:id="rId22"/>
    <p:sldId id="277" r:id="rId23"/>
    <p:sldId id="279" r:id="rId24"/>
    <p:sldId id="282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265" autoAdjust="0"/>
    <p:restoredTop sz="92696" autoAdjust="0"/>
  </p:normalViewPr>
  <p:slideViewPr>
    <p:cSldViewPr>
      <p:cViewPr>
        <p:scale>
          <a:sx n="125" d="100"/>
          <a:sy n="125" d="100"/>
        </p:scale>
        <p:origin x="594" y="7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0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5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2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0D55DFA9-3B19-4D7F-BB54-839250DEF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6265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effectLst/>
              </a:rPr>
              <a:t>Anotace:</a:t>
            </a:r>
          </a:p>
          <a:p>
            <a:r>
              <a:rPr lang="cs-CZ" dirty="0" smtClean="0"/>
              <a:t>PowerPoint prezentace seznamuje žáky se současnými i významnými historickými médii</a:t>
            </a:r>
            <a:r>
              <a:rPr lang="cs-CZ" baseline="0" dirty="0" smtClean="0"/>
              <a:t> pro ukládání dat. Při výkladu je třeba zdůraznit výhody a nevýhody jednotlivých řešení a porovnat kapacity jednotlivých médií.</a:t>
            </a:r>
            <a:endParaRPr lang="cs-CZ" dirty="0" smtClean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181A5C5C-A95B-4259-88A7-1C335C8990E2}" type="slidenum">
              <a:rPr lang="cs-CZ" sz="1200" smtClean="0"/>
              <a:pPr eaLnBrk="1" hangingPunct="1"/>
              <a:t>5</a:t>
            </a:fld>
            <a:endParaRPr lang="cs-CZ" sz="1200" smtClean="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/>
              <a:t>Mezinárodní elektrotechnická komise (IEC) doporučuje pro mocniny čísla 2 blízké hodnotám předpon SI používat nové předpony.</a:t>
            </a:r>
          </a:p>
          <a:p>
            <a:pPr eaLnBrk="1" hangingPunct="1"/>
            <a:r>
              <a:rPr lang="cs-CZ" smtClean="0"/>
              <a:t>Tento mezinárodní standard má číslo IEC 60027-2 a s platností od 1. dubna 2004 byl přejat do systému českých technických norem pod číslem ČSN IEC 60027-2.</a:t>
            </a:r>
          </a:p>
          <a:p>
            <a:pPr eaLnBrk="1" hangingPunct="1"/>
            <a:r>
              <a:rPr lang="cs-CZ" smtClean="0"/>
              <a:t>SI:</a:t>
            </a:r>
          </a:p>
          <a:p>
            <a:pPr eaLnBrk="1" hangingPunct="1"/>
            <a:r>
              <a:rPr lang="cs-CZ" smtClean="0"/>
              <a:t>kilo	k	tisíc</a:t>
            </a:r>
          </a:p>
          <a:p>
            <a:pPr eaLnBrk="1" hangingPunct="1"/>
            <a:r>
              <a:rPr lang="cs-CZ" smtClean="0"/>
              <a:t>mega	M	milion</a:t>
            </a:r>
          </a:p>
          <a:p>
            <a:pPr eaLnBrk="1" hangingPunct="1"/>
            <a:r>
              <a:rPr lang="cs-CZ" smtClean="0"/>
              <a:t>giga	G	miliarda</a:t>
            </a:r>
          </a:p>
          <a:p>
            <a:pPr eaLnBrk="1" hangingPunct="1"/>
            <a:r>
              <a:rPr lang="cs-CZ" smtClean="0"/>
              <a:t>tera	T	bilion</a:t>
            </a:r>
          </a:p>
          <a:p>
            <a:pPr eaLnBrk="1" hangingPunct="1"/>
            <a:r>
              <a:rPr lang="cs-CZ" smtClean="0"/>
              <a:t>peta	P	biliarda</a:t>
            </a:r>
          </a:p>
          <a:p>
            <a:pPr eaLnBrk="1" hangingPunct="1"/>
            <a:r>
              <a:rPr lang="cs-CZ" smtClean="0"/>
              <a:t>exa	E	trilion</a:t>
            </a:r>
          </a:p>
          <a:p>
            <a:pPr eaLnBrk="1" hangingPunct="1"/>
            <a:r>
              <a:rPr lang="cs-CZ" smtClean="0"/>
              <a:t>zetta	Z	triliarda</a:t>
            </a:r>
          </a:p>
          <a:p>
            <a:pPr eaLnBrk="1" hangingPunct="1"/>
            <a:r>
              <a:rPr lang="cs-CZ" smtClean="0"/>
              <a:t>yotta 	Y	kvadrilion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princip magnetických medií 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D55DFA9-3B19-4D7F-BB54-839250DEFBC4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0468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princip magnetických medií ?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D55DFA9-3B19-4D7F-BB54-839250DEFBC4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0468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/>
            <a:fld id="{AC6BB890-1049-4EFA-A720-8F8E2E1EDAD1}" type="slidenum">
              <a:rPr lang="cs-CZ" sz="1200" smtClean="0"/>
              <a:pPr eaLnBrk="1" hangingPunct="1"/>
              <a:t>16</a:t>
            </a:fld>
            <a:endParaRPr lang="cs-CZ" sz="120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68EA6F-6BB5-410A-8F7D-800575E9C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29609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9CD1B1-4369-4E3F-9955-0F70E571E6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25978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EE3DFC-4289-4C8C-9986-010BA7097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72771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121A58-ABDF-4A0C-B2D7-7027C4A7E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184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FE218-0157-4C35-B979-D34C6DA89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428090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90B7EB-8170-4447-A107-CAC02A9AB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69912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5FF44D-8305-4B3F-B249-37160EC77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182401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992A72-AEF8-4A8D-85EC-86A57FF2B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075730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7A08E-DE5F-43C9-9B97-C342C3F66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67452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841A7E-378B-4669-88A7-36B9611DE7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129317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181220-4D13-4353-B1AC-DAB848B177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084452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1FA0C6E2-3A30-48D3-AC98-5858C357E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reativecommons.org/licenses/by-sa/3.0/deed.cs" TargetMode="External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Relationship Id="rId9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9.png"/><Relationship Id="rId7" Type="http://schemas.openxmlformats.org/officeDocument/2006/relationships/hyperlink" Target="http://creativecommons.org/licenses/by-sa/3.0/deed.cs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1122004"/>
              </p:ext>
            </p:extLst>
          </p:nvPr>
        </p:nvGraphicFramePr>
        <p:xfrm>
          <a:off x="251520" y="2060848"/>
          <a:ext cx="8640960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83612"/>
                <a:gridCol w="6657348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Vzdělávání v informačních a komunikačních technologiích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komunikační 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Základní pojmy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Paměti a paměťová média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VY_32_INOVACE_4.A_IKT_04(20)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Ondřej Kánský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199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Paměti a paměťová media</a:t>
            </a:r>
          </a:p>
        </p:txBody>
      </p:sp>
      <p:sp>
        <p:nvSpPr>
          <p:cNvPr id="2051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2012 O. Kánský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PAMĚTI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ROM</a:t>
            </a:r>
            <a:br>
              <a:rPr lang="cs-CZ" dirty="0" smtClean="0"/>
            </a:b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Memory</a:t>
            </a:r>
            <a:endParaRPr lang="cs-CZ" dirty="0" smtClean="0"/>
          </a:p>
          <a:p>
            <a:pPr eaLnBrk="1" hangingPunct="1"/>
            <a:r>
              <a:rPr lang="cs-CZ" dirty="0" smtClean="0"/>
              <a:t>trvalá paměť</a:t>
            </a:r>
          </a:p>
          <a:p>
            <a:pPr eaLnBrk="1" hangingPunct="1"/>
            <a:r>
              <a:rPr lang="cs-CZ" dirty="0" smtClean="0"/>
              <a:t>pouze číst</a:t>
            </a:r>
            <a:br>
              <a:rPr lang="cs-CZ" dirty="0" smtClean="0"/>
            </a:br>
            <a:r>
              <a:rPr lang="cs-CZ" dirty="0" smtClean="0"/>
              <a:t>nelze zapisovat</a:t>
            </a:r>
          </a:p>
          <a:p>
            <a:pPr eaLnBrk="1" hangingPunct="1"/>
            <a:r>
              <a:rPr lang="cs-CZ" dirty="0" smtClean="0"/>
              <a:t>nelze mazat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firmware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RWM</a:t>
            </a:r>
            <a:br>
              <a:rPr lang="cs-CZ" dirty="0" smtClean="0"/>
            </a:b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Memory</a:t>
            </a:r>
            <a:endParaRPr lang="cs-CZ" dirty="0" smtClean="0"/>
          </a:p>
          <a:p>
            <a:pPr eaLnBrk="1" hangingPunct="1"/>
            <a:r>
              <a:rPr lang="cs-CZ" dirty="0" smtClean="0"/>
              <a:t>dočasná paměť</a:t>
            </a:r>
          </a:p>
          <a:p>
            <a:pPr eaLnBrk="1" hangingPunct="1"/>
            <a:r>
              <a:rPr lang="cs-CZ" dirty="0" smtClean="0"/>
              <a:t>číst i zapisovat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lze mazat,</a:t>
            </a:r>
            <a:br>
              <a:rPr lang="cs-CZ" dirty="0" smtClean="0"/>
            </a:br>
            <a:r>
              <a:rPr lang="cs-CZ" dirty="0" smtClean="0"/>
              <a:t>smaže se sama </a:t>
            </a:r>
          </a:p>
          <a:p>
            <a:pPr eaLnBrk="1" hangingPunct="1"/>
            <a:r>
              <a:rPr lang="cs-CZ" dirty="0" smtClean="0"/>
              <a:t>RAM operační paměť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  <p:bldP spid="3076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Operační paměť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05000"/>
            <a:ext cx="5830888" cy="38274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cs-CZ" sz="2800" smtClean="0"/>
              <a:t>obsahuje právě běžící procesy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cs-CZ" sz="2800" smtClean="0"/>
              <a:t>není schopna uchovat data</a:t>
            </a:r>
            <a:br>
              <a:rPr lang="cs-CZ" sz="2800" smtClean="0"/>
            </a:br>
            <a:r>
              <a:rPr lang="cs-CZ" sz="2800" smtClean="0"/>
              <a:t>po vypnutí počítače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cs-CZ" sz="2800" smtClean="0"/>
              <a:t>2 GB – 16 GB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cs-CZ" sz="2800" smtClean="0"/>
              <a:t>vliv na výkon – rychlost počítače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cs-CZ" sz="2800" smtClean="0"/>
              <a:t>lze snadno rozšířit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cs-CZ" sz="2800" smtClean="0"/>
              <a:t>různé typy</a:t>
            </a:r>
          </a:p>
        </p:txBody>
      </p:sp>
      <p:pic>
        <p:nvPicPr>
          <p:cNvPr id="410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333375"/>
            <a:ext cx="4116388" cy="645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Binární předpony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B	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KiB	kibi	1 024 B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MiB	mebi	1 048 576 B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GiB	gibi	1 073 741 824 B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TiB	tebi	1 099 511 627 776 B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PiB	pebi	1 125 899 906 842 624 B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EiB	exbi	1 152 921 504 606 846 976 B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ZiB	zibi	1 180 591 620 717 411 303 424 B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1041400" algn="l"/>
                <a:tab pos="7531100" algn="r"/>
              </a:tabLst>
            </a:pPr>
            <a:r>
              <a:rPr lang="cs-CZ" sz="2800" smtClean="0"/>
              <a:t>1 YiB	yobi	1 208 925 819 614 629 174 706 176 B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806575"/>
            <a:ext cx="7620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Historie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fonografické válce</a:t>
            </a:r>
          </a:p>
          <a:p>
            <a:pPr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kovové struny</a:t>
            </a:r>
          </a:p>
          <a:p>
            <a:pPr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děrné štítky</a:t>
            </a:r>
          </a:p>
          <a:p>
            <a:pPr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děrné pásky</a:t>
            </a:r>
          </a:p>
          <a:p>
            <a:pPr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magnetické pásky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Nedávná historie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85800" y="2209800"/>
            <a:ext cx="7773988" cy="4098925"/>
          </a:xfrm>
        </p:spPr>
        <p:txBody>
          <a:bodyPr/>
          <a:lstStyle/>
          <a:p>
            <a:pPr marL="0" indent="0" eaLnBrk="1" hangingPunct="1">
              <a:lnSpc>
                <a:spcPct val="150000"/>
              </a:lnSpc>
              <a:buFontTx/>
              <a:buNone/>
              <a:defRPr/>
            </a:pPr>
            <a:r>
              <a:rPr lang="cs-CZ" b="1" dirty="0" smtClean="0"/>
              <a:t>FLOPPY DISK (DISKETA)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dirty="0" smtClean="0"/>
              <a:t>vyměnitelné medium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dirty="0" smtClean="0"/>
              <a:t>snadná manipulace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dirty="0" smtClean="0"/>
              <a:t>malá kapacita (1,44 MB)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dirty="0" smtClean="0"/>
              <a:t>dnes pouze v ikonách nebo staré zálohy</a:t>
            </a: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2209800"/>
            <a:ext cx="2743200" cy="111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581400"/>
            <a:ext cx="1905000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uiExpand="1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Hard Disk – Pevný disk</a:t>
            </a:r>
          </a:p>
        </p:txBody>
      </p:sp>
      <p:pic>
        <p:nvPicPr>
          <p:cNvPr id="9219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" y="1981200"/>
            <a:ext cx="7639050" cy="41148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Hard Disk – Pevný disk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dirty="0" smtClean="0"/>
              <a:t>trvalé úložiště</a:t>
            </a:r>
          </a:p>
          <a:p>
            <a:pPr eaLnBrk="1" hangingPunct="1">
              <a:lnSpc>
                <a:spcPct val="150000"/>
              </a:lnSpc>
            </a:pPr>
            <a:r>
              <a:rPr lang="cs-CZ" dirty="0" smtClean="0"/>
              <a:t>dostatečná rychlost</a:t>
            </a:r>
          </a:p>
          <a:p>
            <a:pPr eaLnBrk="1" hangingPunct="1">
              <a:lnSpc>
                <a:spcPct val="150000"/>
              </a:lnSpc>
            </a:pPr>
            <a:r>
              <a:rPr lang="cs-CZ" dirty="0" smtClean="0"/>
              <a:t>dostatečná kapacita</a:t>
            </a:r>
          </a:p>
          <a:p>
            <a:pPr eaLnBrk="1" hangingPunct="1">
              <a:lnSpc>
                <a:spcPct val="150000"/>
              </a:lnSpc>
            </a:pPr>
            <a:r>
              <a:rPr lang="cs-CZ" dirty="0" smtClean="0"/>
              <a:t>velká hmotnost</a:t>
            </a:r>
          </a:p>
          <a:p>
            <a:pPr eaLnBrk="1" hangingPunct="1">
              <a:lnSpc>
                <a:spcPct val="150000"/>
              </a:lnSpc>
            </a:pPr>
            <a:r>
              <a:rPr lang="cs-CZ" dirty="0" smtClean="0"/>
              <a:t>velká spotřeba</a:t>
            </a:r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3438" y="1939925"/>
            <a:ext cx="4176712" cy="408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1"/>
            <a:ext cx="7692009" cy="4951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SSD disk</a:t>
            </a:r>
          </a:p>
        </p:txBody>
      </p:sp>
      <p:sp>
        <p:nvSpPr>
          <p:cNvPr id="18435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 pohyblivých součástí</a:t>
            </a:r>
          </a:p>
          <a:p>
            <a:pPr lvl="1"/>
            <a:r>
              <a:rPr lang="cs-CZ" dirty="0" smtClean="0"/>
              <a:t>menší spotřeba</a:t>
            </a:r>
          </a:p>
          <a:p>
            <a:pPr lvl="1"/>
            <a:r>
              <a:rPr lang="cs-CZ" dirty="0" smtClean="0"/>
              <a:t>menší zahřívání</a:t>
            </a:r>
          </a:p>
          <a:p>
            <a:pPr lvl="1"/>
            <a:r>
              <a:rPr lang="cs-CZ" dirty="0" smtClean="0"/>
              <a:t>vyšší odolnost</a:t>
            </a:r>
          </a:p>
          <a:p>
            <a:r>
              <a:rPr lang="cs-CZ" dirty="0" smtClean="0"/>
              <a:t>princip obdobný </a:t>
            </a:r>
            <a:r>
              <a:rPr lang="cs-CZ" dirty="0" err="1" smtClean="0"/>
              <a:t>Flash</a:t>
            </a:r>
            <a:r>
              <a:rPr lang="cs-CZ" dirty="0" smtClean="0"/>
              <a:t> </a:t>
            </a:r>
            <a:r>
              <a:rPr lang="cs-CZ" dirty="0" err="1" smtClean="0"/>
              <a:t>Cards</a:t>
            </a:r>
            <a:r>
              <a:rPr lang="cs-CZ" dirty="0" smtClean="0"/>
              <a:t> – vyšší rychlost</a:t>
            </a:r>
          </a:p>
          <a:p>
            <a:r>
              <a:rPr lang="cs-CZ" dirty="0" smtClean="0"/>
              <a:t>přenosné počítače</a:t>
            </a:r>
          </a:p>
          <a:p>
            <a:r>
              <a:rPr lang="cs-CZ" dirty="0" err="1" smtClean="0"/>
              <a:t>Boot</a:t>
            </a:r>
            <a:r>
              <a:rPr lang="cs-CZ" dirty="0" smtClean="0"/>
              <a:t> Disk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56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96296E-6 L 0.27257 -0.16157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28" y="-8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výměnné medium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video, audio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dostatečná kapacita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levné</a:t>
            </a:r>
          </a:p>
          <a:p>
            <a:pPr eaLnBrk="1" hangingPunct="1">
              <a:spcBef>
                <a:spcPct val="0"/>
              </a:spcBef>
              <a:spcAft>
                <a:spcPts val="1800"/>
              </a:spcAft>
            </a:pPr>
            <a:r>
              <a:rPr lang="cs-CZ" smtClean="0"/>
              <a:t>snadno poškoditelné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54" t="25446" r="13863" b="23373"/>
          <a:stretch>
            <a:fillRect/>
          </a:stretch>
        </p:blipFill>
        <p:spPr bwMode="auto">
          <a:xfrm>
            <a:off x="5349875" y="4508500"/>
            <a:ext cx="2678113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244" name="Rectangle 3"/>
          <p:cNvSpPr>
            <a:spLocks noGrp="1" noChangeArrowheads="1"/>
          </p:cNvSpPr>
          <p:nvPr>
            <p:ph type="title"/>
          </p:nvPr>
        </p:nvSpPr>
        <p:spPr>
          <a:xfrm>
            <a:off x="685800" y="609600"/>
            <a:ext cx="7772400" cy="1600200"/>
          </a:xfrm>
        </p:spPr>
        <p:txBody>
          <a:bodyPr/>
          <a:lstStyle/>
          <a:p>
            <a:pPr eaLnBrk="1" hangingPunct="1"/>
            <a:r>
              <a:rPr lang="cs-CZ" dirty="0" smtClean="0"/>
              <a:t>Optické disky</a:t>
            </a:r>
            <a:br>
              <a:rPr lang="cs-CZ" dirty="0" smtClean="0"/>
            </a:br>
            <a:r>
              <a:rPr lang="cs-CZ" dirty="0" smtClean="0"/>
              <a:t>CD, DVD, </a:t>
            </a:r>
            <a:r>
              <a:rPr lang="cs-CZ" dirty="0" err="1" smtClean="0"/>
              <a:t>BlueRay</a:t>
            </a:r>
            <a:endParaRPr lang="cs-CZ" dirty="0" smtClean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2209800"/>
            <a:ext cx="3624263" cy="201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1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1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Princip optických disků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Lisovaný disk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996952"/>
            <a:ext cx="525621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nahoru 1"/>
          <p:cNvSpPr/>
          <p:nvPr/>
        </p:nvSpPr>
        <p:spPr>
          <a:xfrm>
            <a:off x="2339752" y="3573017"/>
            <a:ext cx="549775" cy="1584176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nahoru 5"/>
          <p:cNvSpPr/>
          <p:nvPr/>
        </p:nvSpPr>
        <p:spPr>
          <a:xfrm>
            <a:off x="5102345" y="3356993"/>
            <a:ext cx="549775" cy="1800200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 flipV="1">
            <a:off x="2339751" y="3537335"/>
            <a:ext cx="549775" cy="1439516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 rot="12367120">
            <a:off x="5122100" y="3315654"/>
            <a:ext cx="144618" cy="1224136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 rot="14593073">
            <a:off x="4907572" y="3105608"/>
            <a:ext cx="144618" cy="1224136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 rot="9232880" flipH="1">
            <a:off x="5533466" y="3315654"/>
            <a:ext cx="144618" cy="1224136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 rot="7006927" flipH="1">
            <a:off x="5720899" y="3085275"/>
            <a:ext cx="144618" cy="1224136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339752" y="5301208"/>
            <a:ext cx="54977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102346" y="5301208"/>
            <a:ext cx="54977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 animBg="1"/>
      <p:bldP spid="9" grpId="0" animBg="1"/>
      <p:bldP spid="11" grpId="0" animBg="1"/>
      <p:bldP spid="12" grpId="0" animBg="1"/>
      <p:bldP spid="13" grpId="0" animBg="1"/>
      <p:bldP spid="3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00" y="3068638"/>
            <a:ext cx="5256213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Princip optických disků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Vypalovaný disk</a:t>
            </a:r>
          </a:p>
        </p:txBody>
      </p:sp>
      <p:sp>
        <p:nvSpPr>
          <p:cNvPr id="2" name="Šipka nahoru 1"/>
          <p:cNvSpPr/>
          <p:nvPr/>
        </p:nvSpPr>
        <p:spPr>
          <a:xfrm>
            <a:off x="2339752" y="3501008"/>
            <a:ext cx="549775" cy="1656185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nahoru 7"/>
          <p:cNvSpPr/>
          <p:nvPr/>
        </p:nvSpPr>
        <p:spPr>
          <a:xfrm flipV="1">
            <a:off x="2339751" y="3501008"/>
            <a:ext cx="549775" cy="1475843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339752" y="5301208"/>
            <a:ext cx="54977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102346" y="5301208"/>
            <a:ext cx="54977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0</a:t>
            </a:r>
          </a:p>
        </p:txBody>
      </p:sp>
      <p:grpSp>
        <p:nvGrpSpPr>
          <p:cNvPr id="20" name="Skupina 19"/>
          <p:cNvGrpSpPr/>
          <p:nvPr/>
        </p:nvGrpSpPr>
        <p:grpSpPr>
          <a:xfrm>
            <a:off x="4932040" y="3789363"/>
            <a:ext cx="909814" cy="1367830"/>
            <a:chOff x="5102346" y="3754624"/>
            <a:chExt cx="909814" cy="1402569"/>
          </a:xfrm>
        </p:grpSpPr>
        <p:sp>
          <p:nvSpPr>
            <p:cNvPr id="16" name="Šipka nahoru 15"/>
            <p:cNvSpPr/>
            <p:nvPr/>
          </p:nvSpPr>
          <p:spPr>
            <a:xfrm>
              <a:off x="5102346" y="3754624"/>
              <a:ext cx="909814" cy="1402569"/>
            </a:xfrm>
            <a:prstGeom prst="upArrow">
              <a:avLst/>
            </a:prstGeom>
            <a:solidFill>
              <a:srgbClr val="FF0000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5844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4088" y="4005063"/>
              <a:ext cx="403423" cy="10309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1" name="Ovál 20"/>
          <p:cNvSpPr/>
          <p:nvPr/>
        </p:nvSpPr>
        <p:spPr>
          <a:xfrm>
            <a:off x="4819429" y="3645024"/>
            <a:ext cx="1152128" cy="216024"/>
          </a:xfrm>
          <a:prstGeom prst="ellipse">
            <a:avLst/>
          </a:prstGeom>
          <a:solidFill>
            <a:srgbClr val="C00000"/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nahoru 27"/>
          <p:cNvSpPr/>
          <p:nvPr/>
        </p:nvSpPr>
        <p:spPr>
          <a:xfrm>
            <a:off x="5102346" y="3789363"/>
            <a:ext cx="549775" cy="1367830"/>
          </a:xfrm>
          <a:prstGeom prst="upArrow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01193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3" grpId="0" animBg="1"/>
      <p:bldP spid="15" grpId="0" animBg="1"/>
      <p:bldP spid="21" grpId="0" animBg="1"/>
      <p:bldP spid="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Označení kompaktních disků</a:t>
            </a:r>
          </a:p>
        </p:txBody>
      </p:sp>
      <p:sp>
        <p:nvSpPr>
          <p:cNvPr id="1229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ts val="300"/>
              </a:spcBef>
              <a:tabLst>
                <a:tab pos="2765425" algn="l"/>
              </a:tabLst>
            </a:pPr>
            <a:r>
              <a:rPr lang="cs-CZ" smtClean="0"/>
              <a:t>CD-ROM	lisovaná CD, nelze zapsat</a:t>
            </a:r>
          </a:p>
          <a:p>
            <a:pPr eaLnBrk="1" hangingPunct="1">
              <a:spcBef>
                <a:spcPts val="300"/>
              </a:spcBef>
              <a:tabLst>
                <a:tab pos="2765425" algn="l"/>
              </a:tabLst>
            </a:pPr>
            <a:r>
              <a:rPr lang="cs-CZ" smtClean="0"/>
              <a:t>CD-R	lze jednou zapsat</a:t>
            </a:r>
          </a:p>
          <a:p>
            <a:pPr eaLnBrk="1" hangingPunct="1">
              <a:spcBef>
                <a:spcPts val="300"/>
              </a:spcBef>
              <a:tabLst>
                <a:tab pos="2765425" algn="l"/>
              </a:tabLst>
            </a:pPr>
            <a:r>
              <a:rPr lang="cs-CZ" smtClean="0"/>
              <a:t>CD-RW	přepisovatelná CD</a:t>
            </a:r>
          </a:p>
          <a:p>
            <a:pPr eaLnBrk="1" hangingPunct="1">
              <a:spcBef>
                <a:spcPts val="300"/>
              </a:spcBef>
              <a:tabLst>
                <a:tab pos="2765425" algn="l"/>
              </a:tabLst>
            </a:pPr>
            <a:r>
              <a:rPr lang="cs-CZ" smtClean="0"/>
              <a:t>CD-RAM	speciálně přepisovatelná CD</a:t>
            </a:r>
          </a:p>
          <a:p>
            <a:pPr eaLnBrk="1" hangingPunct="1">
              <a:spcBef>
                <a:spcPts val="300"/>
              </a:spcBef>
              <a:buFontTx/>
              <a:buNone/>
              <a:tabLst>
                <a:tab pos="2765425" algn="l"/>
              </a:tabLst>
            </a:pPr>
            <a:r>
              <a:rPr lang="cs-CZ" smtClean="0"/>
              <a:t>Označení disků DVD je obdobné</a:t>
            </a:r>
          </a:p>
          <a:p>
            <a:pPr eaLnBrk="1" hangingPunct="1">
              <a:spcBef>
                <a:spcPts val="300"/>
              </a:spcBef>
              <a:tabLst>
                <a:tab pos="2765425" algn="l"/>
              </a:tabLst>
            </a:pPr>
            <a:r>
              <a:rPr lang="cs-CZ" sz="2800" smtClean="0"/>
              <a:t>Vzhledem k nejednotnosti norem jednotlivých firem dva různé typy DVD+R a DVD-R</a:t>
            </a:r>
          </a:p>
          <a:p>
            <a:pPr eaLnBrk="1" hangingPunct="1">
              <a:spcBef>
                <a:spcPts val="300"/>
              </a:spcBef>
              <a:tabLst>
                <a:tab pos="2765425" algn="l"/>
              </a:tabLst>
            </a:pPr>
            <a:r>
              <a:rPr lang="cs-CZ" sz="2800" smtClean="0"/>
              <a:t>DVD-DL	oboustranná DVD, vyšší kapacita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063" y="1700213"/>
            <a:ext cx="4383087" cy="482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/>
            <a:r>
              <a:rPr lang="cs-CZ" smtClean="0"/>
              <a:t>mobilní telefony</a:t>
            </a:r>
          </a:p>
          <a:p>
            <a:pPr lvl="1" eaLnBrk="1" hangingPunct="1"/>
            <a:r>
              <a:rPr lang="cs-CZ" smtClean="0"/>
              <a:t>digitální fotoaparáty</a:t>
            </a:r>
          </a:p>
          <a:p>
            <a:pPr lvl="1" eaLnBrk="1" hangingPunct="1"/>
            <a:r>
              <a:rPr lang="cs-CZ" smtClean="0"/>
              <a:t>přehrávače MP3</a:t>
            </a:r>
          </a:p>
          <a:p>
            <a:pPr lvl="1" eaLnBrk="1" hangingPunct="1"/>
            <a:r>
              <a:rPr lang="cs-CZ" smtClean="0"/>
              <a:t>GPS</a:t>
            </a:r>
          </a:p>
          <a:p>
            <a:pPr lvl="1" eaLnBrk="1" hangingPunct="1"/>
            <a:r>
              <a:rPr lang="cs-CZ" smtClean="0"/>
              <a:t>…</a:t>
            </a:r>
          </a:p>
          <a:p>
            <a:pPr eaLnBrk="1" hangingPunct="1"/>
            <a:r>
              <a:rPr lang="cs-CZ" smtClean="0"/>
              <a:t>stále vyšší kapacita</a:t>
            </a:r>
          </a:p>
          <a:p>
            <a:pPr eaLnBrk="1" hangingPunct="1"/>
            <a:r>
              <a:rPr lang="cs-CZ" smtClean="0"/>
              <a:t>stále nižší cena</a:t>
            </a:r>
          </a:p>
          <a:p>
            <a:pPr eaLnBrk="1" hangingPunct="1"/>
            <a:endParaRPr lang="cs-CZ" smtClean="0"/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Paměťové karty (Flash Cards)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Flash disk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nejběžnější přenos dat</a:t>
            </a:r>
          </a:p>
          <a:p>
            <a:r>
              <a:rPr lang="cs-CZ" dirty="0" smtClean="0"/>
              <a:t>odolné, luxusní, zabezpečené, žertovné…</a:t>
            </a:r>
          </a:p>
          <a:p>
            <a:r>
              <a:rPr lang="cs-CZ" dirty="0" smtClean="0"/>
              <a:t>stále rostoucí kapacita</a:t>
            </a:r>
          </a:p>
          <a:p>
            <a:r>
              <a:rPr lang="cs-CZ" dirty="0" smtClean="0"/>
              <a:t>portable aplikace, systémy</a:t>
            </a:r>
          </a:p>
          <a:p>
            <a:r>
              <a:rPr lang="cs-CZ" dirty="0" smtClean="0"/>
              <a:t>identifikace, HW klíč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39002">
            <a:off x="3980407" y="3398647"/>
            <a:ext cx="5542458" cy="25633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8175" y="2455863"/>
            <a:ext cx="5715000" cy="428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Externí disk přenosný</a:t>
            </a:r>
          </a:p>
        </p:txBody>
      </p:sp>
      <p:sp>
        <p:nvSpPr>
          <p:cNvPr id="1536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s-CZ" dirty="0" smtClean="0"/>
              <a:t>podstatně vyšší kapacita než </a:t>
            </a:r>
            <a:r>
              <a:rPr lang="cs-CZ" dirty="0" err="1" smtClean="0"/>
              <a:t>Flash</a:t>
            </a:r>
            <a:r>
              <a:rPr lang="cs-CZ" dirty="0" smtClean="0"/>
              <a:t> Disk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s-CZ" dirty="0" smtClean="0"/>
              <a:t>přednosti (spolehlivost) i nedostatky HD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s-CZ" dirty="0" smtClean="0"/>
              <a:t>napájení z USB</a:t>
            </a:r>
          </a:p>
          <a:p>
            <a:pPr>
              <a:spcBef>
                <a:spcPct val="0"/>
              </a:spcBef>
              <a:spcAft>
                <a:spcPts val="1200"/>
              </a:spcAft>
            </a:pPr>
            <a:r>
              <a:rPr lang="cs-CZ" dirty="0" smtClean="0"/>
              <a:t>luxusní,</a:t>
            </a:r>
            <a:br>
              <a:rPr lang="cs-CZ" dirty="0" smtClean="0"/>
            </a:br>
            <a:r>
              <a:rPr lang="cs-CZ" dirty="0" err="1" smtClean="0"/>
              <a:t>outdoorové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zabezpečené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395413"/>
            <a:ext cx="4032250" cy="556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Externí disk síťový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175" y="1981200"/>
            <a:ext cx="4391025" cy="45434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cs-CZ" smtClean="0"/>
              <a:t>obrovská kapacita (TiB)</a:t>
            </a:r>
          </a:p>
          <a:p>
            <a:pPr>
              <a:spcAft>
                <a:spcPts val="600"/>
              </a:spcAft>
            </a:pPr>
            <a:r>
              <a:rPr lang="cs-CZ" smtClean="0"/>
              <a:t>externí napájení</a:t>
            </a:r>
          </a:p>
          <a:p>
            <a:pPr>
              <a:spcAft>
                <a:spcPts val="600"/>
              </a:spcAft>
            </a:pPr>
            <a:r>
              <a:rPr lang="cs-CZ" smtClean="0"/>
              <a:t>síťový přístup</a:t>
            </a:r>
          </a:p>
          <a:p>
            <a:pPr>
              <a:spcAft>
                <a:spcPts val="600"/>
              </a:spcAft>
            </a:pPr>
            <a:r>
              <a:rPr lang="cs-CZ" smtClean="0"/>
              <a:t>data – media store pracovních skupin</a:t>
            </a:r>
          </a:p>
          <a:p>
            <a:pPr>
              <a:spcAft>
                <a:spcPts val="600"/>
              </a:spcAft>
            </a:pPr>
            <a:r>
              <a:rPr lang="cs-CZ" smtClean="0"/>
              <a:t>zálohování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NAS server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685800" y="1981200"/>
            <a:ext cx="4173538" cy="4429125"/>
          </a:xfrm>
        </p:spPr>
        <p:txBody>
          <a:bodyPr/>
          <a:lstStyle/>
          <a:p>
            <a:r>
              <a:rPr lang="cs-CZ" dirty="0" smtClean="0"/>
              <a:t>gigantická kapacita několika Hard Disků</a:t>
            </a:r>
          </a:p>
          <a:p>
            <a:r>
              <a:rPr lang="cs-CZ" dirty="0" smtClean="0"/>
              <a:t>diskové pole RAID</a:t>
            </a:r>
            <a:br>
              <a:rPr lang="cs-CZ" dirty="0" smtClean="0"/>
            </a:br>
            <a:r>
              <a:rPr lang="cs-CZ" dirty="0" smtClean="0"/>
              <a:t>(zrcadlení, </a:t>
            </a:r>
            <a:r>
              <a:rPr lang="cs-CZ" dirty="0" err="1" smtClean="0"/>
              <a:t>stripování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řízený síťový přístup</a:t>
            </a:r>
          </a:p>
          <a:p>
            <a:r>
              <a:rPr lang="cs-CZ" dirty="0" smtClean="0"/>
              <a:t>data – media </a:t>
            </a:r>
            <a:r>
              <a:rPr lang="cs-CZ" dirty="0" err="1" smtClean="0"/>
              <a:t>store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domácí server</a:t>
            </a:r>
            <a:br>
              <a:rPr lang="cs-CZ" dirty="0" smtClean="0"/>
            </a:br>
            <a:r>
              <a:rPr lang="cs-CZ" dirty="0" err="1" smtClean="0"/>
              <a:t>server</a:t>
            </a:r>
            <a:r>
              <a:rPr lang="cs-CZ" dirty="0" smtClean="0"/>
              <a:t> malých firem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1628775"/>
            <a:ext cx="4146550" cy="478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Síťová úložiště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1788" y="1981200"/>
            <a:ext cx="4751387" cy="4114800"/>
          </a:xfrm>
        </p:spPr>
        <p:txBody>
          <a:bodyPr/>
          <a:lstStyle/>
          <a:p>
            <a:r>
              <a:rPr lang="cs-CZ" smtClean="0"/>
              <a:t>stále rozšiřitelná kapacita</a:t>
            </a:r>
          </a:p>
          <a:p>
            <a:r>
              <a:rPr lang="cs-CZ" smtClean="0"/>
              <a:t>profesionální servis</a:t>
            </a:r>
          </a:p>
          <a:p>
            <a:r>
              <a:rPr lang="cs-CZ" smtClean="0"/>
              <a:t>lokální síť</a:t>
            </a:r>
          </a:p>
          <a:p>
            <a:r>
              <a:rPr lang="cs-CZ" smtClean="0"/>
              <a:t>internet</a:t>
            </a:r>
          </a:p>
          <a:p>
            <a:r>
              <a:rPr lang="cs-CZ" smtClean="0"/>
              <a:t>data + aplikace na síti</a:t>
            </a:r>
            <a:br>
              <a:rPr lang="cs-CZ" smtClean="0"/>
            </a:br>
            <a:r>
              <a:rPr lang="cs-CZ" smtClean="0"/>
              <a:t>= Cloud Computing</a:t>
            </a:r>
          </a:p>
        </p:txBody>
      </p:sp>
      <p:pic>
        <p:nvPicPr>
          <p:cNvPr id="4" name="Zástupný symbol pro obsah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3" y="1628775"/>
            <a:ext cx="4543426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Typické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981200"/>
            <a:ext cx="7772400" cy="4328120"/>
          </a:xfrm>
        </p:spPr>
        <p:txBody>
          <a:bodyPr/>
          <a:lstStyle/>
          <a:p>
            <a:r>
              <a:rPr lang="cs-CZ" dirty="0" smtClean="0"/>
              <a:t>OS, lokálně uložená data</a:t>
            </a:r>
          </a:p>
          <a:p>
            <a:pPr lvl="1"/>
            <a:r>
              <a:rPr lang="cs-CZ" dirty="0" smtClean="0"/>
              <a:t>HD, SD</a:t>
            </a:r>
          </a:p>
          <a:p>
            <a:r>
              <a:rPr lang="cs-CZ" dirty="0" smtClean="0"/>
              <a:t>mobilní data</a:t>
            </a:r>
          </a:p>
          <a:p>
            <a:pPr lvl="1"/>
            <a:r>
              <a:rPr lang="cs-CZ" dirty="0" err="1" smtClean="0"/>
              <a:t>flash</a:t>
            </a:r>
            <a:r>
              <a:rPr lang="cs-CZ" dirty="0" smtClean="0"/>
              <a:t> disk, externí disk, </a:t>
            </a:r>
            <a:r>
              <a:rPr lang="cs-CZ" dirty="0" err="1" smtClean="0"/>
              <a:t>cloud</a:t>
            </a:r>
            <a:endParaRPr lang="cs-CZ" dirty="0" smtClean="0"/>
          </a:p>
          <a:p>
            <a:r>
              <a:rPr lang="cs-CZ" dirty="0" smtClean="0"/>
              <a:t>sdílení</a:t>
            </a:r>
          </a:p>
          <a:p>
            <a:pPr lvl="1"/>
            <a:r>
              <a:rPr lang="cs-CZ" dirty="0" smtClean="0"/>
              <a:t>OD, </a:t>
            </a:r>
            <a:r>
              <a:rPr lang="cs-CZ" dirty="0"/>
              <a:t>síťové disky, </a:t>
            </a:r>
            <a:r>
              <a:rPr lang="cs-CZ" dirty="0" err="1"/>
              <a:t>cloud</a:t>
            </a:r>
            <a:endParaRPr lang="cs-CZ" dirty="0" smtClean="0"/>
          </a:p>
          <a:p>
            <a:r>
              <a:rPr lang="cs-CZ" dirty="0" smtClean="0"/>
              <a:t>zálohy, archivy</a:t>
            </a:r>
          </a:p>
          <a:p>
            <a:pPr lvl="1"/>
            <a:r>
              <a:rPr lang="cs-CZ" dirty="0" smtClean="0"/>
              <a:t>OD, externí disky, síťové disky, </a:t>
            </a:r>
            <a:r>
              <a:rPr lang="cs-CZ" dirty="0" err="1" smtClean="0"/>
              <a:t>cloud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53425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Konec</a:t>
            </a:r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4694" y="1981200"/>
            <a:ext cx="6174611" cy="411480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619672" y="1981200"/>
            <a:ext cx="6838528" cy="4400128"/>
          </a:xfrm>
        </p:spPr>
        <p:txBody>
          <a:bodyPr/>
          <a:lstStyle/>
          <a:p>
            <a:pPr marL="0" indent="0">
              <a:buNone/>
            </a:pPr>
            <a:r>
              <a:rPr lang="en-US" sz="1100" dirty="0"/>
              <a:t>TOPORY. </a:t>
            </a:r>
            <a:r>
              <a:rPr lang="en-US" sz="1100" i="1" dirty="0"/>
              <a:t>Wikimedia Commons</a:t>
            </a:r>
            <a:r>
              <a:rPr lang="en-US" sz="1100" dirty="0"/>
              <a:t> [online]. [cit. 18.3.2013].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http://commons.wikimedia.org/wiki/File:RAM_n.jpg </a:t>
            </a: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1100" dirty="0" smtClean="0"/>
              <a:t>WTSHYMANSKI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18.3.2013</a:t>
            </a:r>
            <a:r>
              <a:rPr lang="cs-CZ" sz="1100" dirty="0" smtClean="0"/>
              <a:t>].</a:t>
            </a:r>
            <a:br>
              <a:rPr lang="cs-CZ" sz="1100" dirty="0" smtClean="0"/>
            </a:br>
            <a:r>
              <a:rPr lang="cs-CZ" sz="1100" dirty="0" smtClean="0"/>
              <a:t>Dostupný </a:t>
            </a:r>
            <a:r>
              <a:rPr lang="cs-CZ" sz="1100" dirty="0"/>
              <a:t>na WWW: http://commons.wikimedia.org/wiki/File:Mylar_Punched_tape.jpg 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/>
              <a:t>MARUS.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18.3.2013]. Dostupný na WWW: http://commons.wikimedia.org/wiki/File:Hard_disk_drive_system.jpg </a:t>
            </a:r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pt-BR" sz="1100" dirty="0"/>
              <a:t>AGADEZ. </a:t>
            </a:r>
            <a:r>
              <a:rPr lang="pt-BR" sz="1100" i="1" dirty="0"/>
              <a:t>Wikimedia Commons</a:t>
            </a:r>
            <a:r>
              <a:rPr lang="pt-BR" sz="1100" dirty="0"/>
              <a:t> [online]. [cit. 18.3.2013</a:t>
            </a:r>
            <a:r>
              <a:rPr lang="pt-BR" sz="1100" dirty="0" smtClean="0"/>
              <a:t>].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pt-BR" sz="1100" dirty="0" smtClean="0"/>
              <a:t>Dostupný </a:t>
            </a:r>
            <a:r>
              <a:rPr lang="pt-BR" sz="1100" dirty="0"/>
              <a:t>na WWW: http://commons.wikimedia.org/wiki/File:Hard_disk_head</a:t>
            </a:r>
            <a:r>
              <a:rPr lang="pt-BR" sz="1100" dirty="0" smtClean="0"/>
              <a:t>_</a:t>
            </a:r>
            <a:r>
              <a:rPr lang="cs-CZ" sz="1100" dirty="0" smtClean="0"/>
              <a:t>(</a:t>
            </a:r>
            <a:r>
              <a:rPr lang="pt-BR" sz="1100" dirty="0" smtClean="0"/>
              <a:t>HDRI</a:t>
            </a:r>
            <a:r>
              <a:rPr lang="cs-CZ" sz="1100" dirty="0" smtClean="0"/>
              <a:t>)</a:t>
            </a:r>
            <a:r>
              <a:rPr lang="pt-BR" sz="1100" dirty="0" smtClean="0"/>
              <a:t>.jpg </a:t>
            </a: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en-US" sz="1100" dirty="0" smtClean="0"/>
              <a:t>76COOLIO</a:t>
            </a:r>
            <a:r>
              <a:rPr lang="en-US" sz="1100" dirty="0"/>
              <a:t>. </a:t>
            </a:r>
            <a:r>
              <a:rPr lang="en-US" sz="1100" i="1" dirty="0"/>
              <a:t>Wikimedia Commons</a:t>
            </a:r>
            <a:r>
              <a:rPr lang="en-US" sz="1100" dirty="0"/>
              <a:t> [online]. [cit. 18.3.2013</a:t>
            </a:r>
            <a:r>
              <a:rPr lang="en-US" sz="1100" dirty="0" smtClean="0"/>
              <a:t>].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http://</a:t>
            </a:r>
            <a:r>
              <a:rPr lang="en-US" sz="1100" dirty="0" smtClean="0"/>
              <a:t>commons.wikimedia.org/wiki/File:Mtron_SSD.jpg 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/>
              <a:t>MOXFYRE.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18.3.2013]. Dostupný na WWW: http://commons.wikimedia.org/wiki/File:Flash_memory_cards_size_comparison</a:t>
            </a:r>
            <a:r>
              <a:rPr lang="cs-CZ" sz="1100" dirty="0" smtClean="0"/>
              <a:t>_(composite).svg </a:t>
            </a:r>
            <a:endParaRPr lang="cs-CZ" sz="11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pic>
        <p:nvPicPr>
          <p:cNvPr id="368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762000" cy="1190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68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52936"/>
            <a:ext cx="762000" cy="428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68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56992"/>
            <a:ext cx="762000" cy="4095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1048"/>
            <a:ext cx="762000" cy="742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687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301208"/>
            <a:ext cx="762000" cy="219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61892"/>
            <a:ext cx="762000" cy="495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" name="Picture 7" descr="Licence Creative Common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004466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Licence Creative Common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852936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Licence Creative Common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414141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Licence Creative Common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084885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Licence Creative Common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724796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Licence Creative Common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293965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29996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619672" y="1981200"/>
            <a:ext cx="6838528" cy="4114800"/>
          </a:xfrm>
        </p:spPr>
        <p:txBody>
          <a:bodyPr/>
          <a:lstStyle/>
          <a:p>
            <a:pPr marL="0" indent="0">
              <a:buNone/>
            </a:pPr>
            <a:r>
              <a:rPr lang="en-US" sz="1100" dirty="0"/>
              <a:t>HARKE. </a:t>
            </a:r>
            <a:r>
              <a:rPr lang="en-US" sz="1100" i="1" dirty="0"/>
              <a:t>Wikimedia Commons</a:t>
            </a:r>
            <a:r>
              <a:rPr lang="en-US" sz="1100" dirty="0"/>
              <a:t> [online]. [cit. 18.3.2013].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http://commons.wikimedia.org/wiki/File:Portable_Hard_Disk_1TB_Western_Digital.jpg 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pt-BR" sz="1100" dirty="0" smtClean="0"/>
              <a:t>NETORA</a:t>
            </a:r>
            <a:r>
              <a:rPr lang="pt-BR" sz="1100" dirty="0"/>
              <a:t>. </a:t>
            </a:r>
            <a:r>
              <a:rPr lang="pt-BR" sz="1100" i="1" dirty="0"/>
              <a:t>Wikimedia Commons</a:t>
            </a:r>
            <a:r>
              <a:rPr lang="pt-BR" sz="1100" dirty="0"/>
              <a:t> [online]. [cit. 18.3.2013</a:t>
            </a:r>
            <a:r>
              <a:rPr lang="pt-BR" sz="1100" dirty="0" smtClean="0"/>
              <a:t>].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pt-BR" sz="1100" dirty="0" smtClean="0"/>
              <a:t>Dostupný </a:t>
            </a:r>
            <a:r>
              <a:rPr lang="pt-BR" sz="1100" dirty="0"/>
              <a:t>na WWW: http://commons.wikimedia.org/wiki/File:IODATA_NAS_LANDISK_HDL-F250.jpg </a:t>
            </a: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r>
              <a:rPr lang="cs-CZ" sz="1100" dirty="0" smtClean="0"/>
              <a:t>BIN </a:t>
            </a:r>
            <a:r>
              <a:rPr lang="cs-CZ" sz="1100" dirty="0"/>
              <a:t>IM GARTEN.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18.3.2013</a:t>
            </a:r>
            <a:r>
              <a:rPr lang="cs-CZ" sz="1100" dirty="0" smtClean="0"/>
              <a:t>]. Dostupný </a:t>
            </a:r>
            <a:r>
              <a:rPr lang="cs-CZ" sz="1100" dirty="0"/>
              <a:t>na WWW: </a:t>
            </a:r>
            <a:r>
              <a:rPr lang="cs-CZ" sz="1100" dirty="0" smtClean="0"/>
              <a:t>http</a:t>
            </a:r>
            <a:r>
              <a:rPr lang="cs-CZ" sz="1100" dirty="0"/>
              <a:t>://commons.wikimedia.org/wiki/File:IFA_2010_Internationale_Funkausstellung_Berlin_43.JPG </a:t>
            </a: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en-US" sz="1100" dirty="0" smtClean="0"/>
              <a:t>JOHNSTON</a:t>
            </a:r>
            <a:r>
              <a:rPr lang="en-US" sz="1100" dirty="0"/>
              <a:t>, Sam. </a:t>
            </a:r>
            <a:r>
              <a:rPr lang="en-US" sz="1100" i="1" dirty="0"/>
              <a:t>Wikimedia Commons</a:t>
            </a:r>
            <a:r>
              <a:rPr lang="en-US" sz="1100" dirty="0"/>
              <a:t> [online]. [cit. 18.3.2013</a:t>
            </a:r>
            <a:r>
              <a:rPr lang="en-US" sz="1100" dirty="0" smtClean="0"/>
              <a:t>].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http://commons.wikimedia.org/wiki/File:Cloud_computing.svg 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sz="1100" dirty="0"/>
              <a:t>AVARAGADO.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[cit. 18.3.2013</a:t>
            </a:r>
            <a:r>
              <a:rPr lang="cs-CZ" sz="1100" dirty="0" smtClean="0"/>
              <a:t>].</a:t>
            </a:r>
            <a:br>
              <a:rPr lang="cs-CZ" sz="1100" dirty="0" smtClean="0"/>
            </a:br>
            <a:r>
              <a:rPr lang="cs-CZ" sz="1100" dirty="0" smtClean="0"/>
              <a:t>Dostupný </a:t>
            </a:r>
            <a:r>
              <a:rPr lang="cs-CZ" sz="1100" dirty="0"/>
              <a:t>na WWW: http://commons.wikimedia.org/wiki/File:Forty_years_of_Removable_Storage.jpg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pic>
        <p:nvPicPr>
          <p:cNvPr id="3687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13991"/>
            <a:ext cx="76200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687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91010"/>
            <a:ext cx="762000" cy="1047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687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48496"/>
            <a:ext cx="762000" cy="876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687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99627"/>
            <a:ext cx="762000" cy="685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36875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589240"/>
            <a:ext cx="762000" cy="5048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" name="Picture 7" descr="Licence Creative Common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152103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Licence Creative Common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440" y="3067247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Licence Creative Common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4139008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Licence Creative Common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9440" y="4994889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7" descr="Licence Creative Commons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694014"/>
            <a:ext cx="838200" cy="29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441878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901</TotalTime>
  <Words>500</Words>
  <Application>Microsoft Office PowerPoint</Application>
  <PresentationFormat>Předvádění na obrazovce (4:3)</PresentationFormat>
  <Paragraphs>197</Paragraphs>
  <Slides>24</Slides>
  <Notes>5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Default Design</vt:lpstr>
      <vt:lpstr>Prezentace aplikace PowerPoint</vt:lpstr>
      <vt:lpstr>Paměti a paměťová media</vt:lpstr>
      <vt:lpstr>PAMĚTI</vt:lpstr>
      <vt:lpstr>Operační paměť</vt:lpstr>
      <vt:lpstr>Binární předpony</vt:lpstr>
      <vt:lpstr>Historie</vt:lpstr>
      <vt:lpstr>Nedávná historie</vt:lpstr>
      <vt:lpstr>Hard Disk – Pevný disk</vt:lpstr>
      <vt:lpstr>Hard Disk – Pevný disk</vt:lpstr>
      <vt:lpstr>SSD disk</vt:lpstr>
      <vt:lpstr>Optické disky CD, DVD, BlueRay</vt:lpstr>
      <vt:lpstr>Princip optických disků</vt:lpstr>
      <vt:lpstr>Princip optických disků</vt:lpstr>
      <vt:lpstr>Označení kompaktních disků</vt:lpstr>
      <vt:lpstr>Paměťové karty (Flash Cards)</vt:lpstr>
      <vt:lpstr>Flash disk</vt:lpstr>
      <vt:lpstr>Externí disk přenosný</vt:lpstr>
      <vt:lpstr>Externí disk síťový</vt:lpstr>
      <vt:lpstr>NAS server</vt:lpstr>
      <vt:lpstr>Síťová úložiště</vt:lpstr>
      <vt:lpstr>Typické využití</vt:lpstr>
      <vt:lpstr>Konec</vt:lpstr>
      <vt:lpstr>Použité obrázky</vt:lpstr>
      <vt:lpstr>Použité obrázky</vt:lpstr>
    </vt:vector>
  </TitlesOfParts>
  <Company>SOU Planá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PAMĚTI</dc:title>
  <dc:creator>Sam</dc:creator>
  <cp:lastModifiedBy>user</cp:lastModifiedBy>
  <cp:revision>39</cp:revision>
  <dcterms:created xsi:type="dcterms:W3CDTF">2007-10-10T07:55:07Z</dcterms:created>
  <dcterms:modified xsi:type="dcterms:W3CDTF">2013-09-09T21:06:29Z</dcterms:modified>
</cp:coreProperties>
</file>