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8" r:id="rId2"/>
    <p:sldId id="256" r:id="rId3"/>
    <p:sldId id="257" r:id="rId4"/>
    <p:sldId id="258" r:id="rId5"/>
    <p:sldId id="259" r:id="rId6"/>
    <p:sldId id="261" r:id="rId7"/>
    <p:sldId id="260" r:id="rId8"/>
    <p:sldId id="263" r:id="rId9"/>
    <p:sldId id="262" r:id="rId10"/>
    <p:sldId id="265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9" r:id="rId20"/>
    <p:sldId id="273" r:id="rId21"/>
    <p:sldId id="274" r:id="rId22"/>
    <p:sldId id="275" r:id="rId23"/>
    <p:sldId id="276" r:id="rId24"/>
    <p:sldId id="277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043" autoAdjust="0"/>
  </p:normalViewPr>
  <p:slideViewPr>
    <p:cSldViewPr>
      <p:cViewPr varScale="1">
        <p:scale>
          <a:sx n="56" d="100"/>
          <a:sy n="56" d="100"/>
        </p:scale>
        <p:origin x="-169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1560116508793712E-2"/>
          <c:y val="4.5479041755217164E-2"/>
          <c:w val="0.89130120807832958"/>
          <c:h val="0.841014080872734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Velikost</c:v>
                </c:pt>
              </c:strCache>
            </c:strRef>
          </c:tx>
          <c:invertIfNegative val="0"/>
          <c:cat>
            <c:numRef>
              <c:f>List1!$A$2:$A$7</c:f>
              <c:numCache>
                <c:formatCode>General</c:formatCode>
                <c:ptCount val="6"/>
                <c:pt idx="0">
                  <c:v>100</c:v>
                </c:pt>
                <c:pt idx="1">
                  <c:v>80</c:v>
                </c:pt>
                <c:pt idx="2">
                  <c:v>60</c:v>
                </c:pt>
                <c:pt idx="3">
                  <c:v>40</c:v>
                </c:pt>
                <c:pt idx="4">
                  <c:v>20</c:v>
                </c:pt>
                <c:pt idx="5">
                  <c:v>0</c:v>
                </c:pt>
              </c:numCache>
            </c:numRef>
          </c:cat>
          <c:val>
            <c:numRef>
              <c:f>List1!$B$2:$B$7</c:f>
              <c:numCache>
                <c:formatCode>General</c:formatCode>
                <c:ptCount val="6"/>
                <c:pt idx="0">
                  <c:v>1800</c:v>
                </c:pt>
                <c:pt idx="1">
                  <c:v>720</c:v>
                </c:pt>
                <c:pt idx="2">
                  <c:v>340</c:v>
                </c:pt>
                <c:pt idx="3">
                  <c:v>200</c:v>
                </c:pt>
                <c:pt idx="4">
                  <c:v>160</c:v>
                </c:pt>
                <c:pt idx="5">
                  <c:v>120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416576"/>
        <c:axId val="147418496"/>
      </c:barChart>
      <c:lineChart>
        <c:grouping val="standard"/>
        <c:varyColors val="0"/>
        <c:ser>
          <c:idx val="1"/>
          <c:order val="1"/>
          <c:tx>
            <c:strRef>
              <c:f>List1!$C$1</c:f>
              <c:strCache>
                <c:ptCount val="1"/>
                <c:pt idx="0">
                  <c:v>Kvalita</c:v>
                </c:pt>
              </c:strCache>
            </c:strRef>
          </c:tx>
          <c:spPr>
            <a:ln w="50800"/>
          </c:spPr>
          <c:marker>
            <c:symbol val="none"/>
          </c:marker>
          <c:cat>
            <c:numRef>
              <c:f>List1!$A$2:$A$7</c:f>
              <c:numCache>
                <c:formatCode>General</c:formatCode>
                <c:ptCount val="6"/>
                <c:pt idx="0">
                  <c:v>100</c:v>
                </c:pt>
                <c:pt idx="1">
                  <c:v>80</c:v>
                </c:pt>
                <c:pt idx="2">
                  <c:v>60</c:v>
                </c:pt>
                <c:pt idx="3">
                  <c:v>40</c:v>
                </c:pt>
                <c:pt idx="4">
                  <c:v>20</c:v>
                </c:pt>
                <c:pt idx="5">
                  <c:v>0</c:v>
                </c:pt>
              </c:numCache>
            </c:numRef>
          </c:cat>
          <c:val>
            <c:numRef>
              <c:f>List1!$C$2:$C$7</c:f>
              <c:numCache>
                <c:formatCode>General</c:formatCode>
                <c:ptCount val="6"/>
                <c:pt idx="0">
                  <c:v>1800</c:v>
                </c:pt>
                <c:pt idx="1">
                  <c:v>1700</c:v>
                </c:pt>
                <c:pt idx="2">
                  <c:v>1200</c:v>
                </c:pt>
                <c:pt idx="3">
                  <c:v>400</c:v>
                </c:pt>
                <c:pt idx="4">
                  <c:v>40</c:v>
                </c:pt>
                <c:pt idx="5">
                  <c:v>0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7416576"/>
        <c:axId val="147418496"/>
      </c:lineChart>
      <c:catAx>
        <c:axId val="14741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47418496"/>
        <c:crosses val="autoZero"/>
        <c:auto val="1"/>
        <c:lblAlgn val="ctr"/>
        <c:lblOffset val="100"/>
        <c:noMultiLvlLbl val="0"/>
      </c:catAx>
      <c:valAx>
        <c:axId val="147418496"/>
        <c:scaling>
          <c:orientation val="minMax"/>
          <c:max val="1800"/>
          <c:min val="0"/>
        </c:scaling>
        <c:delete val="0"/>
        <c:axPos val="l"/>
        <c:majorGridlines>
          <c:spPr>
            <a:ln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crossAx val="147416576"/>
        <c:crosses val="autoZero"/>
        <c:crossBetween val="between"/>
        <c:majorUnit val="500"/>
      </c:valAx>
    </c:plotArea>
    <c:legend>
      <c:legendPos val="r"/>
      <c:layout>
        <c:manualLayout>
          <c:xMode val="edge"/>
          <c:yMode val="edge"/>
          <c:x val="0.6960695188457322"/>
          <c:y val="0.22760844673172514"/>
          <c:w val="0.13522941895344961"/>
          <c:h val="0.1579085298766086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32039C8-4920-42F4-A5B5-E003D5D3AA5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28007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dirty="0" smtClean="0">
                <a:effectLst/>
              </a:rPr>
              <a:t>Anotace:</a:t>
            </a:r>
          </a:p>
          <a:p>
            <a:r>
              <a:rPr lang="cs-CZ" dirty="0" smtClean="0"/>
              <a:t>PowerPoint prezentace seznamuje žáky se základními typy souborů pro ukládání a přenos grafických dat a související problematikou.</a:t>
            </a:r>
          </a:p>
          <a:p>
            <a:r>
              <a:rPr lang="cs-CZ" dirty="0" smtClean="0"/>
              <a:t>Určeno pro SŠ (ZŠ).</a:t>
            </a:r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C27CCF-8290-4B39-933D-407EF4F9CC35}" type="slidenum">
              <a:rPr lang="cs-CZ"/>
              <a:pPr/>
              <a:t>22</a:t>
            </a:fld>
            <a:endParaRPr lang="cs-CZ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Každý z RAW formátů má svoji vlastní příponu v názvu souborů, podle které je lze identifikovat. Canon označuje svoje RAW soubory příponami CRW a CR2, Nikon NEF, Olympus ORF, Minolta MRW, Pentax PEF atd.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B2E2A2-58C2-4823-8E11-C106E11F005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50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BDBCF-5D50-4999-B706-3A2F74118DE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3155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A1B487-E851-4B6B-A38E-39B1546984F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15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7802B0-417B-4781-9284-228BBE70DD0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553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BBE14-A016-4E4F-B0DE-2054AB6E71A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717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000FD-9CB2-43AB-A591-DB083D168BF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045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C6650-E4D3-4F7B-9C01-BA757000501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0031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1358C-4D31-4925-A1FE-EAFECD75C83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466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C216B-7EB5-4EEB-A122-46D374B3E68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2388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CEAC4-0449-4E81-BFF2-300B77CF0C4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452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A2677E-800E-4AAB-9135-CD270F129C1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17457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2E5ED4C-2CA8-4D38-8035-933030A13C9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126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BB5E4F-1E23-4A82-B3BF-A22FC02A6603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ot.cz/clanky/pripad-gif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gif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le-extensions.org/filetype/extension/name/graphic-files" TargetMode="Externa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11wifi.png" TargetMode="External"/><Relationship Id="rId13" Type="http://schemas.openxmlformats.org/officeDocument/2006/relationships/image" Target="../media/image28.png"/><Relationship Id="rId18" Type="http://schemas.openxmlformats.org/officeDocument/2006/relationships/hyperlink" Target="http://commons.wikimedia.org/wiki/File:3d_glasses_red_cyan.svg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12" Type="http://schemas.openxmlformats.org/officeDocument/2006/relationships/hyperlink" Target="http://www.publicdomainpictures.net/view-image.php?image=1141&amp;picture=restaurace" TargetMode="External"/><Relationship Id="rId17" Type="http://schemas.openxmlformats.org/officeDocument/2006/relationships/image" Target="../media/image30.png"/><Relationship Id="rId2" Type="http://schemas.openxmlformats.org/officeDocument/2006/relationships/hyperlink" Target="http://www.publicdomainpictures.net/view-image.php?image=19878&amp;picture=zena-na-plazi" TargetMode="External"/><Relationship Id="rId16" Type="http://schemas.openxmlformats.org/officeDocument/2006/relationships/hyperlink" Target="http://commons.wikimedia.org/wiki/File:Landscape.Chipr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reativecommons.org/about/pdm" TargetMode="External"/><Relationship Id="rId11" Type="http://schemas.openxmlformats.org/officeDocument/2006/relationships/image" Target="../media/image27.png"/><Relationship Id="rId5" Type="http://schemas.openxmlformats.org/officeDocument/2006/relationships/image" Target="../media/image24.png"/><Relationship Id="rId15" Type="http://schemas.openxmlformats.org/officeDocument/2006/relationships/image" Target="../media/image29.png"/><Relationship Id="rId10" Type="http://schemas.openxmlformats.org/officeDocument/2006/relationships/hyperlink" Target="http://www.gifs.net/Animation11/Computers_and_Technology/Communication_Devices/Neon_phone.gif" TargetMode="External"/><Relationship Id="rId19" Type="http://schemas.openxmlformats.org/officeDocument/2006/relationships/image" Target="../media/image31.png"/><Relationship Id="rId4" Type="http://schemas.openxmlformats.org/officeDocument/2006/relationships/hyperlink" Target="http://creativecommons.org/licenses/by-sa/3.0/deed.cs" TargetMode="External"/><Relationship Id="rId9" Type="http://schemas.openxmlformats.org/officeDocument/2006/relationships/image" Target="../media/image26.png"/><Relationship Id="rId14" Type="http://schemas.openxmlformats.org/officeDocument/2006/relationships/hyperlink" Target="http://commons.wikimedia.org/wiki/File:RAW_070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7677493"/>
              </p:ext>
            </p:extLst>
          </p:nvPr>
        </p:nvGraphicFramePr>
        <p:xfrm>
          <a:off x="251520" y="2060848"/>
          <a:ext cx="864096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83612"/>
                <a:gridCol w="6657348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Vzdělávání v informačních a komunikačních technologiích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</a:t>
                      </a: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komunikační 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Základní pojmy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Grafické soubory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VY_32_INOVACE_4.A_IKT_07(20)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Ondřej Kánský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10.01.2013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824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Grafické soubory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0. Kánský 2012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/>
          <a:lstStyle/>
          <a:p>
            <a:r>
              <a:rPr lang="cs-CZ" dirty="0" smtClean="0"/>
              <a:t>Typ grafického souboru</a:t>
            </a:r>
            <a:endParaRPr lang="cs-CZ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36912"/>
            <a:ext cx="8229600" cy="3484984"/>
          </a:xfrm>
        </p:spPr>
        <p:txBody>
          <a:bodyPr/>
          <a:lstStyle/>
          <a:p>
            <a:r>
              <a:rPr lang="cs-CZ" dirty="0" smtClean="0"/>
              <a:t>Vektorové</a:t>
            </a:r>
            <a:endParaRPr lang="cs-CZ" dirty="0"/>
          </a:p>
          <a:p>
            <a:pPr marL="766763" lvl="1" indent="-366713"/>
            <a:r>
              <a:rPr lang="cs-CZ" dirty="0"/>
              <a:t>ukládají se informace o křivkách (obdélníky, elipsy, </a:t>
            </a:r>
            <a:r>
              <a:rPr lang="cs-CZ" dirty="0" smtClean="0"/>
              <a:t>mnohoúhelníky…), </a:t>
            </a:r>
            <a:r>
              <a:rPr lang="cs-CZ" dirty="0"/>
              <a:t>z kterých se skládá obraz, a jejich vlastnostech (obrys, výplň, …)</a:t>
            </a:r>
          </a:p>
          <a:p>
            <a:endParaRPr lang="cs-CZ" dirty="0"/>
          </a:p>
          <a:p>
            <a:r>
              <a:rPr lang="cs-CZ" dirty="0" smtClean="0"/>
              <a:t>Rastrové</a:t>
            </a:r>
            <a:endParaRPr lang="cs-CZ" dirty="0"/>
          </a:p>
          <a:p>
            <a:pPr marL="766763" lvl="1" indent="-366713"/>
            <a:r>
              <a:rPr lang="cs-CZ" dirty="0"/>
              <a:t>ukládají se informace o jednotlivých bodech obrazu </a:t>
            </a:r>
            <a:r>
              <a:rPr lang="cs-CZ" sz="1400" dirty="0"/>
              <a:t>(barva)</a:t>
            </a:r>
            <a:r>
              <a:rPr lang="cs-CZ" dirty="0"/>
              <a:t> 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46856" y="1354758"/>
            <a:ext cx="8229600" cy="121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dirty="0" smtClean="0"/>
              <a:t>Typ obrázku</a:t>
            </a:r>
            <a:endParaRPr lang="cs-CZ" kern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Porovnání vlastností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dirty="0"/>
              <a:t>Vektor</a:t>
            </a:r>
          </a:p>
          <a:p>
            <a:r>
              <a:rPr lang="cs-CZ" sz="2400" dirty="0">
                <a:solidFill>
                  <a:srgbClr val="33CC33"/>
                </a:solidFill>
              </a:rPr>
              <a:t>libovolná velikost bez vlivu na kvalitu</a:t>
            </a:r>
          </a:p>
          <a:p>
            <a:r>
              <a:rPr lang="cs-CZ" sz="2400" dirty="0">
                <a:solidFill>
                  <a:srgbClr val="33CC33"/>
                </a:solidFill>
              </a:rPr>
              <a:t>úsporné ukládání obrazových dat</a:t>
            </a:r>
          </a:p>
          <a:p>
            <a:r>
              <a:rPr lang="cs-CZ" sz="2400" dirty="0">
                <a:solidFill>
                  <a:srgbClr val="FF0000"/>
                </a:solidFill>
              </a:rPr>
              <a:t>nároky na zobrazení</a:t>
            </a:r>
          </a:p>
          <a:p>
            <a:r>
              <a:rPr lang="cs-CZ" sz="2400" dirty="0">
                <a:solidFill>
                  <a:srgbClr val="FF0000"/>
                </a:solidFill>
              </a:rPr>
              <a:t>proprietární formáty</a:t>
            </a:r>
          </a:p>
          <a:p>
            <a:r>
              <a:rPr lang="cs-CZ" sz="2400" dirty="0">
                <a:solidFill>
                  <a:srgbClr val="FF0000"/>
                </a:solidFill>
              </a:rPr>
              <a:t>pouze tvořená grafika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dirty="0"/>
              <a:t>Rastr</a:t>
            </a:r>
          </a:p>
          <a:p>
            <a:r>
              <a:rPr lang="cs-CZ" sz="2400" dirty="0">
                <a:solidFill>
                  <a:srgbClr val="FF0000"/>
                </a:solidFill>
              </a:rPr>
              <a:t>při změně velikosti, změna kvality</a:t>
            </a:r>
          </a:p>
          <a:p>
            <a:r>
              <a:rPr lang="cs-CZ" sz="2400" dirty="0">
                <a:solidFill>
                  <a:srgbClr val="FF0000"/>
                </a:solidFill>
              </a:rPr>
              <a:t>velké soubory nebo komprese</a:t>
            </a:r>
          </a:p>
          <a:p>
            <a:r>
              <a:rPr lang="cs-CZ" sz="2400" dirty="0">
                <a:solidFill>
                  <a:srgbClr val="33CC33"/>
                </a:solidFill>
              </a:rPr>
              <a:t>snadno aplikovatelné</a:t>
            </a:r>
          </a:p>
          <a:p>
            <a:r>
              <a:rPr lang="cs-CZ" sz="2400" dirty="0">
                <a:solidFill>
                  <a:srgbClr val="33CC33"/>
                </a:solidFill>
              </a:rPr>
              <a:t>otevřené formáty</a:t>
            </a:r>
          </a:p>
          <a:p>
            <a:r>
              <a:rPr lang="cs-CZ" sz="2400" dirty="0" err="1">
                <a:solidFill>
                  <a:srgbClr val="33CC33"/>
                </a:solidFill>
              </a:rPr>
              <a:t>scan</a:t>
            </a:r>
            <a:r>
              <a:rPr lang="cs-CZ" sz="2400" dirty="0">
                <a:solidFill>
                  <a:srgbClr val="33CC33"/>
                </a:solidFill>
              </a:rPr>
              <a:t>, </a:t>
            </a:r>
            <a:r>
              <a:rPr lang="cs-CZ" sz="2400" dirty="0" err="1">
                <a:solidFill>
                  <a:srgbClr val="33CC33"/>
                </a:solidFill>
              </a:rPr>
              <a:t>digifoto</a:t>
            </a:r>
            <a:endParaRPr lang="cs-CZ" sz="2400" dirty="0">
              <a:solidFill>
                <a:srgbClr val="33CC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uiExpand="1" build="p"/>
      <p:bldP spid="410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Vektorové formáty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cs-CZ" dirty="0"/>
              <a:t>CDR</a:t>
            </a:r>
          </a:p>
          <a:p>
            <a:pPr lvl="1"/>
            <a:r>
              <a:rPr lang="cs-CZ" dirty="0"/>
              <a:t>proprietární formát Corel </a:t>
            </a:r>
            <a:r>
              <a:rPr lang="cs-CZ" dirty="0" err="1"/>
              <a:t>Draw</a:t>
            </a:r>
            <a:endParaRPr lang="cs-CZ" dirty="0"/>
          </a:p>
          <a:p>
            <a:r>
              <a:rPr lang="cs-CZ" dirty="0"/>
              <a:t>AI</a:t>
            </a:r>
          </a:p>
          <a:p>
            <a:pPr lvl="1"/>
            <a:r>
              <a:rPr lang="cs-CZ" dirty="0"/>
              <a:t>proprietární formát Adobe </a:t>
            </a:r>
            <a:r>
              <a:rPr lang="cs-CZ" dirty="0" err="1"/>
              <a:t>Illustrator</a:t>
            </a:r>
            <a:r>
              <a:rPr lang="cs-CZ" dirty="0"/>
              <a:t> </a:t>
            </a:r>
            <a:r>
              <a:rPr lang="cs-CZ" dirty="0" err="1"/>
              <a:t>Artwork</a:t>
            </a:r>
            <a:endParaRPr lang="cs-CZ" dirty="0"/>
          </a:p>
          <a:p>
            <a:r>
              <a:rPr lang="cs-CZ" dirty="0"/>
              <a:t>EPS</a:t>
            </a:r>
          </a:p>
          <a:p>
            <a:pPr lvl="1"/>
            <a:r>
              <a:rPr lang="cs-CZ" dirty="0"/>
              <a:t>popis obrázku </a:t>
            </a:r>
            <a:r>
              <a:rPr lang="cs-CZ" dirty="0" err="1"/>
              <a:t>PostScriptem</a:t>
            </a:r>
            <a:endParaRPr lang="cs-CZ" dirty="0"/>
          </a:p>
          <a:p>
            <a:pPr lvl="1"/>
            <a:r>
              <a:rPr lang="cs-CZ" dirty="0"/>
              <a:t>norma pro tiskárny</a:t>
            </a:r>
          </a:p>
          <a:p>
            <a:r>
              <a:rPr lang="cs-CZ" dirty="0"/>
              <a:t>SVG </a:t>
            </a:r>
            <a:r>
              <a:rPr lang="cs-CZ" sz="1400" dirty="0"/>
              <a:t>(</a:t>
            </a:r>
            <a:r>
              <a:rPr lang="cs-CZ" sz="1400" dirty="0" err="1"/>
              <a:t>Scalable</a:t>
            </a:r>
            <a:r>
              <a:rPr lang="cs-CZ" sz="1400" dirty="0"/>
              <a:t> </a:t>
            </a:r>
            <a:r>
              <a:rPr lang="cs-CZ" sz="1400" dirty="0" err="1"/>
              <a:t>Vector</a:t>
            </a:r>
            <a:r>
              <a:rPr lang="cs-CZ" sz="1400" dirty="0"/>
              <a:t> </a:t>
            </a:r>
            <a:r>
              <a:rPr lang="cs-CZ" sz="1400" dirty="0" err="1"/>
              <a:t>Graphics</a:t>
            </a:r>
            <a:r>
              <a:rPr lang="cs-CZ" sz="1400" dirty="0"/>
              <a:t>)</a:t>
            </a:r>
          </a:p>
          <a:p>
            <a:pPr lvl="1"/>
            <a:r>
              <a:rPr lang="cs-CZ" dirty="0"/>
              <a:t>popis obrázku pomocí XML</a:t>
            </a:r>
          </a:p>
          <a:p>
            <a:pPr lvl="1"/>
            <a:r>
              <a:rPr lang="cs-CZ" dirty="0"/>
              <a:t>otevřený formát pro internet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Barevná hloubka</a:t>
            </a:r>
          </a:p>
        </p:txBody>
      </p:sp>
      <p:graphicFrame>
        <p:nvGraphicFramePr>
          <p:cNvPr id="9258" name="Group 42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05543800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Počet barev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Bitů na bod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Velikost souboru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95000"/>
                      </a:schemeClr>
                    </a:solidFill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396000" marR="396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L="720000" marR="108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š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v / 8 +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hlavička</a:t>
                      </a:r>
                    </a:p>
                  </a:txBody>
                  <a:tcPr marL="7200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</a:p>
                  </a:txBody>
                  <a:tcPr marL="396000" marR="396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720000" marR="108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š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v / 2 +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hlavička</a:t>
                      </a:r>
                    </a:p>
                  </a:txBody>
                  <a:tcPr marL="7200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256</a:t>
                      </a:r>
                    </a:p>
                  </a:txBody>
                  <a:tcPr marL="396000" marR="396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L="720000" marR="108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š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v +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hlavička</a:t>
                      </a:r>
                    </a:p>
                  </a:txBody>
                  <a:tcPr marL="7200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16 777 216</a:t>
                      </a:r>
                    </a:p>
                  </a:txBody>
                  <a:tcPr marL="396000" marR="39600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</a:t>
                      </a:r>
                    </a:p>
                  </a:txBody>
                  <a:tcPr marL="720000" marR="1080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š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v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3 +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hlavička</a:t>
                      </a:r>
                    </a:p>
                  </a:txBody>
                  <a:tcPr marL="7200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BMP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620888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nejjednodušší rastrový formát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různá </a:t>
            </a:r>
            <a:r>
              <a:rPr lang="cs-CZ" dirty="0">
                <a:hlinkClick r:id="rId2" action="ppaction://hlinksldjump"/>
              </a:rPr>
              <a:t>barevná hloubka</a:t>
            </a:r>
            <a:r>
              <a:rPr lang="cs-CZ" dirty="0"/>
              <a:t>, paleta barev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nekomprimovaný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otevřený, široce </a:t>
            </a:r>
            <a:r>
              <a:rPr lang="cs-CZ" dirty="0" smtClean="0"/>
              <a:t>podporovaný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39552" y="4820379"/>
            <a:ext cx="8064896" cy="98488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1200"/>
              </a:spcAft>
            </a:pPr>
            <a:r>
              <a:rPr lang="cs-CZ" sz="2400" i="1" dirty="0" smtClean="0"/>
              <a:t>vnitřně stejné XBM, XPM, DIB</a:t>
            </a:r>
          </a:p>
          <a:p>
            <a:pPr algn="ctr">
              <a:spcBef>
                <a:spcPts val="0"/>
              </a:spcBef>
              <a:spcAft>
                <a:spcPts val="1200"/>
              </a:spcAft>
            </a:pPr>
            <a:r>
              <a:rPr lang="cs-CZ" sz="2400" i="1" dirty="0" smtClean="0"/>
              <a:t>velké soubory </a:t>
            </a:r>
            <a:r>
              <a:rPr lang="cs-CZ" sz="2400" i="1" dirty="0" smtClean="0">
                <a:sym typeface="Wingdings" pitchFamily="2" charset="2"/>
              </a:rPr>
              <a:t> pro internet nevhodné</a:t>
            </a:r>
            <a:endParaRPr lang="cs-CZ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Příklad komprese (RLE)</a:t>
            </a:r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3429000"/>
            <a:ext cx="2665413" cy="504825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cs-CZ" sz="2400"/>
              <a:t>černé a bílé body</a:t>
            </a:r>
          </a:p>
        </p:txBody>
      </p:sp>
      <p:sp>
        <p:nvSpPr>
          <p:cNvPr id="12298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3276600" y="3429000"/>
            <a:ext cx="1939925" cy="649288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cs-CZ" sz="2400"/>
              <a:t>bitová mapa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sz="2400"/>
              <a:t>(121 b)</a:t>
            </a:r>
          </a:p>
        </p:txBody>
      </p:sp>
      <p:pic>
        <p:nvPicPr>
          <p:cNvPr id="12292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700213"/>
            <a:ext cx="1790700" cy="1409700"/>
          </a:xfrm>
          <a:noFill/>
          <a:ln/>
        </p:spPr>
      </p:pic>
      <p:pic>
        <p:nvPicPr>
          <p:cNvPr id="12294" name="Picture 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48038" y="1700213"/>
            <a:ext cx="1790700" cy="1409700"/>
          </a:xfrm>
          <a:noFill/>
          <a:ln/>
        </p:spPr>
      </p:pic>
      <p:sp>
        <p:nvSpPr>
          <p:cNvPr id="12304" name="Rectangle 16"/>
          <p:cNvSpPr>
            <a:spLocks noChangeArrowheads="1"/>
          </p:cNvSpPr>
          <p:nvPr/>
        </p:nvSpPr>
        <p:spPr bwMode="auto">
          <a:xfrm>
            <a:off x="5580063" y="3429000"/>
            <a:ext cx="2592387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cs-CZ" sz="2400"/>
              <a:t>komprimováno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cs-CZ" sz="2400"/>
              <a:t>(86 b – 71 %)</a:t>
            </a:r>
          </a:p>
        </p:txBody>
      </p:sp>
      <p:pic>
        <p:nvPicPr>
          <p:cNvPr id="12305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700213"/>
            <a:ext cx="17907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07" name="Rectangle 19"/>
          <p:cNvSpPr>
            <a:spLocks noChangeArrowheads="1"/>
          </p:cNvSpPr>
          <p:nvPr/>
        </p:nvSpPr>
        <p:spPr bwMode="auto">
          <a:xfrm>
            <a:off x="395288" y="4508500"/>
            <a:ext cx="8497887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cs-CZ" sz="2400" dirty="0"/>
              <a:t>úspěšnost komprese je závislá na obsahu</a:t>
            </a:r>
            <a:br>
              <a:rPr lang="cs-CZ" sz="2400" dirty="0"/>
            </a:br>
            <a:r>
              <a:rPr lang="cs-CZ" sz="2400" dirty="0"/>
              <a:t>(při pestrých datech může být výsledek více než 100 %)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cs-CZ" sz="2400" dirty="0"/>
              <a:t>šlo by dále komprimovat</a:t>
            </a:r>
            <a:br>
              <a:rPr lang="cs-CZ" sz="2400" dirty="0"/>
            </a:br>
            <a:r>
              <a:rPr lang="cs-CZ" sz="2400" dirty="0"/>
              <a:t>(2 – 7 řádek jsou shodné, všechny řádky symetrické)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build="p"/>
      <p:bldP spid="12298" grpId="0" build="p"/>
      <p:bldP spid="12304" grpId="0"/>
      <p:bldP spid="1230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TIFF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413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dirty="0"/>
              <a:t>rastrový formát pro tisk</a:t>
            </a:r>
          </a:p>
          <a:p>
            <a:pPr>
              <a:lnSpc>
                <a:spcPct val="90000"/>
              </a:lnSpc>
            </a:pPr>
            <a:r>
              <a:rPr lang="cs-CZ" dirty="0"/>
              <a:t>barevná hloubka 1 – 24 bitů</a:t>
            </a:r>
          </a:p>
          <a:p>
            <a:pPr>
              <a:lnSpc>
                <a:spcPct val="90000"/>
              </a:lnSpc>
            </a:pPr>
            <a:r>
              <a:rPr lang="cs-CZ" dirty="0"/>
              <a:t>různé druhy </a:t>
            </a:r>
            <a:r>
              <a:rPr lang="cs-CZ" dirty="0">
                <a:hlinkClick r:id="rId2" action="ppaction://hlinksldjump"/>
              </a:rPr>
              <a:t>komprese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/>
              <a:t>vytvořen pro ukládání naskenovaných dokumentů a faxů</a:t>
            </a:r>
          </a:p>
          <a:p>
            <a:pPr>
              <a:lnSpc>
                <a:spcPct val="90000"/>
              </a:lnSpc>
            </a:pPr>
            <a:r>
              <a:rPr lang="cs-CZ" dirty="0" err="1"/>
              <a:t>tagy</a:t>
            </a:r>
            <a:r>
              <a:rPr lang="cs-CZ" dirty="0"/>
              <a:t> mohou obsahovat počet stran, počet vrstev, ořez a další informace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68313" y="5084763"/>
            <a:ext cx="8229600" cy="12239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cs-CZ" sz="2400" i="1" dirty="0"/>
              <a:t>otevřený flexibilní, adaptabilní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cs-CZ" sz="2400" i="1" dirty="0"/>
              <a:t>mnoho variant, potíže s kompatibilitou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  <p:bldP spid="1126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Kompresní metoda LZW84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939213" cy="4525963"/>
          </a:xfrm>
        </p:spPr>
        <p:txBody>
          <a:bodyPr/>
          <a:lstStyle/>
          <a:p>
            <a:r>
              <a:rPr lang="cs-CZ"/>
              <a:t>(Lempel, Ziv, Welch 1984)</a:t>
            </a:r>
          </a:p>
          <a:p>
            <a:r>
              <a:rPr lang="cs-CZ"/>
              <a:t>dostatečně účinná, jednoduchá a velmi rychlá</a:t>
            </a:r>
          </a:p>
          <a:p>
            <a:r>
              <a:rPr lang="cs-CZ"/>
              <a:t>patentovaná – nelze volně užívat </a:t>
            </a:r>
            <a:r>
              <a:rPr lang="cs-CZ" sz="1800"/>
              <a:t>(patent již vypršel)</a:t>
            </a:r>
            <a:r>
              <a:rPr lang="cs-CZ"/>
              <a:t/>
            </a:r>
            <a:br>
              <a:rPr lang="cs-CZ"/>
            </a:br>
            <a:r>
              <a:rPr lang="cs-CZ">
                <a:sym typeface="Wingdings" pitchFamily="2" charset="2"/>
              </a:rPr>
              <a:t> slabší podpora formátu gif ve starších aplikacích</a:t>
            </a:r>
          </a:p>
          <a:p>
            <a:r>
              <a:rPr lang="cs-CZ">
                <a:sym typeface="Wingdings" pitchFamily="2" charset="2"/>
              </a:rPr>
              <a:t>byť překonaná, stále používaná metoda (gif, pdf, …)</a:t>
            </a:r>
            <a:endParaRPr lang="cs-CZ"/>
          </a:p>
          <a:p>
            <a:r>
              <a:rPr lang="cs-CZ"/>
              <a:t>více:</a:t>
            </a:r>
          </a:p>
          <a:p>
            <a:pPr>
              <a:buFontTx/>
              <a:buNone/>
            </a:pPr>
            <a:r>
              <a:rPr lang="cs-CZ"/>
              <a:t>	</a:t>
            </a:r>
            <a:r>
              <a:rPr lang="cs-CZ">
                <a:hlinkClick r:id="rId2"/>
              </a:rPr>
              <a:t>http://www.root.cz/clanky/pripad-gif/</a:t>
            </a: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GIF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/>
              <a:t>rastrový formát pro síť</a:t>
            </a:r>
          </a:p>
          <a:p>
            <a:pPr>
              <a:lnSpc>
                <a:spcPct val="90000"/>
              </a:lnSpc>
            </a:pPr>
            <a:r>
              <a:rPr lang="cs-CZ" dirty="0"/>
              <a:t>paleta 256 barev </a:t>
            </a:r>
          </a:p>
          <a:p>
            <a:pPr>
              <a:lnSpc>
                <a:spcPct val="90000"/>
              </a:lnSpc>
            </a:pPr>
            <a:r>
              <a:rPr lang="cs-CZ" dirty="0"/>
              <a:t>bezztrátová komprese </a:t>
            </a:r>
            <a:r>
              <a:rPr lang="cs-CZ" dirty="0">
                <a:hlinkClick r:id="rId2" action="ppaction://hlinksldjump"/>
              </a:rPr>
              <a:t>LZW84</a:t>
            </a:r>
            <a:endParaRPr lang="cs-CZ" dirty="0"/>
          </a:p>
          <a:p>
            <a:pPr>
              <a:lnSpc>
                <a:spcPct val="90000"/>
              </a:lnSpc>
              <a:buFont typeface="Symbol" pitchFamily="18" charset="2"/>
              <a:buChar char="Þ"/>
            </a:pPr>
            <a:r>
              <a:rPr lang="cs-CZ" dirty="0"/>
              <a:t> specializovaný formát pro grafické prvky</a:t>
            </a:r>
          </a:p>
          <a:p>
            <a:pPr>
              <a:lnSpc>
                <a:spcPct val="90000"/>
              </a:lnSpc>
            </a:pPr>
            <a:r>
              <a:rPr lang="cs-CZ" dirty="0"/>
              <a:t>možnosti</a:t>
            </a:r>
          </a:p>
          <a:p>
            <a:pPr lvl="1">
              <a:lnSpc>
                <a:spcPct val="90000"/>
              </a:lnSpc>
            </a:pPr>
            <a:r>
              <a:rPr lang="cs-CZ" dirty="0"/>
              <a:t>prokládaný – náhled před plným zobrazením obrázku</a:t>
            </a:r>
          </a:p>
          <a:p>
            <a:pPr lvl="1">
              <a:lnSpc>
                <a:spcPct val="90000"/>
              </a:lnSpc>
            </a:pPr>
            <a:r>
              <a:rPr lang="cs-CZ" dirty="0"/>
              <a:t>transparentní – na barevné pozadí je možno umístit neobdélníkové grafické prvky</a:t>
            </a:r>
          </a:p>
          <a:p>
            <a:pPr lvl="1">
              <a:lnSpc>
                <a:spcPct val="90000"/>
              </a:lnSpc>
            </a:pPr>
            <a:r>
              <a:rPr lang="cs-CZ" dirty="0"/>
              <a:t>animovaný – v jednom souboru je uloženo několik obrázků a informace o délce jejich zobrazení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Načítání neprokládaného gifu</a:t>
            </a:r>
          </a:p>
        </p:txBody>
      </p:sp>
      <p:pic>
        <p:nvPicPr>
          <p:cNvPr id="20486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886299" cy="6858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Načítání prokládaného gifu</a:t>
            </a:r>
          </a:p>
        </p:txBody>
      </p:sp>
      <p:pic>
        <p:nvPicPr>
          <p:cNvPr id="2355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"/>
            <a:ext cx="6892441" cy="686411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Netransparentní gif</a:t>
            </a:r>
          </a:p>
        </p:txBody>
      </p:sp>
      <p:pic>
        <p:nvPicPr>
          <p:cNvPr id="24584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925" y="1601622"/>
            <a:ext cx="6856413" cy="4569156"/>
          </a:xfrm>
          <a:noFill/>
          <a:ln/>
        </p:spPr>
      </p:pic>
      <p:pic>
        <p:nvPicPr>
          <p:cNvPr id="2458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09120"/>
            <a:ext cx="2295525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Transparentní gif</a:t>
            </a:r>
          </a:p>
        </p:txBody>
      </p:sp>
      <p:pic>
        <p:nvPicPr>
          <p:cNvPr id="266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925" y="1601622"/>
            <a:ext cx="6856413" cy="4569156"/>
          </a:xfrm>
          <a:noFill/>
          <a:ln/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4581128"/>
            <a:ext cx="21336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Animovaný gif</a:t>
            </a:r>
          </a:p>
        </p:txBody>
      </p:sp>
      <p:pic>
        <p:nvPicPr>
          <p:cNvPr id="29703" name="Picture 7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916113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4" name="Picture 8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16113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5" name="Picture 9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1916113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6" name="Picture 10" descr="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916113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7" name="Picture 11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4148138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0" name="Picture 14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4148138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1" name="Picture 15" descr="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4148138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2" name="Picture 16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4148138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5" name="Picture 19"/>
          <p:cNvPicPr preferRelativeResize="0">
            <a:picLocks noGrp="1" noChangeArrowheads="1" noCrop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293096"/>
            <a:ext cx="2520280" cy="158417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JPEG File Interchange Format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rastrový formát pro síť</a:t>
            </a:r>
          </a:p>
          <a:p>
            <a:r>
              <a:rPr lang="cs-CZ" dirty="0"/>
              <a:t>škálovatelná ztrátová komprese JPEG</a:t>
            </a:r>
          </a:p>
          <a:p>
            <a:r>
              <a:rPr lang="cs-CZ" dirty="0"/>
              <a:t>16 M barev (24 bit) RGB</a:t>
            </a:r>
          </a:p>
          <a:p>
            <a:pPr>
              <a:buFont typeface="Symbol" pitchFamily="18" charset="2"/>
              <a:buChar char="Þ"/>
            </a:pPr>
            <a:r>
              <a:rPr lang="cs-CZ" dirty="0"/>
              <a:t> specializovaný formát pro fotografie</a:t>
            </a:r>
          </a:p>
          <a:p>
            <a:pPr>
              <a:buFont typeface="Symbol" pitchFamily="18" charset="2"/>
              <a:buChar char="Þ"/>
            </a:pPr>
            <a:r>
              <a:rPr lang="cs-CZ" dirty="0"/>
              <a:t> nevhodný pro grafické prvky a dokumenty</a:t>
            </a:r>
          </a:p>
          <a:p>
            <a:pPr lvl="1"/>
            <a:r>
              <a:rPr lang="cs-CZ" dirty="0"/>
              <a:t>EXIF – </a:t>
            </a:r>
            <a:r>
              <a:rPr lang="cs-CZ" dirty="0" err="1"/>
              <a:t>metadata</a:t>
            </a:r>
            <a:r>
              <a:rPr lang="cs-CZ" dirty="0"/>
              <a:t> vkládaná fotoaparátem</a:t>
            </a:r>
          </a:p>
          <a:p>
            <a:pPr lvl="1"/>
            <a:r>
              <a:rPr lang="cs-CZ" dirty="0"/>
              <a:t>IPTC – </a:t>
            </a:r>
            <a:r>
              <a:rPr lang="cs-CZ" dirty="0" err="1"/>
              <a:t>metadata</a:t>
            </a:r>
            <a:r>
              <a:rPr lang="cs-CZ" dirty="0"/>
              <a:t> vkládaná autorem</a:t>
            </a:r>
          </a:p>
          <a:p>
            <a:r>
              <a:rPr lang="cs-CZ" dirty="0"/>
              <a:t>progresivní JPEG</a:t>
            </a:r>
            <a:br>
              <a:rPr lang="cs-CZ" dirty="0"/>
            </a:br>
            <a:r>
              <a:rPr lang="cs-CZ" sz="2400" dirty="0"/>
              <a:t>data jsou uložena víceprůchodově s postupně se zvyšující kvalitou</a:t>
            </a:r>
          </a:p>
          <a:p>
            <a:pPr>
              <a:buFont typeface="Symbol" pitchFamily="18" charset="2"/>
              <a:buChar char="Þ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Ztrátová komprese</a:t>
            </a:r>
          </a:p>
        </p:txBody>
      </p:sp>
      <p:pic>
        <p:nvPicPr>
          <p:cNvPr id="33801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557338"/>
            <a:ext cx="6845300" cy="4562475"/>
          </a:xfrm>
          <a:noFill/>
          <a:ln/>
        </p:spPr>
      </p:pic>
      <p:pic>
        <p:nvPicPr>
          <p:cNvPr id="33799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557338"/>
            <a:ext cx="6845300" cy="456247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Komprimace souborů JPEG</a:t>
            </a:r>
          </a:p>
        </p:txBody>
      </p:sp>
      <p:grpSp>
        <p:nvGrpSpPr>
          <p:cNvPr id="30732" name="Group 12"/>
          <p:cNvGrpSpPr>
            <a:grpSpLocks/>
          </p:cNvGrpSpPr>
          <p:nvPr/>
        </p:nvGrpSpPr>
        <p:grpSpPr bwMode="auto">
          <a:xfrm>
            <a:off x="1066800" y="1600200"/>
            <a:ext cx="3238500" cy="2352675"/>
            <a:chOff x="672" y="1008"/>
            <a:chExt cx="2040" cy="1482"/>
          </a:xfrm>
        </p:grpSpPr>
        <p:pic>
          <p:nvPicPr>
            <p:cNvPr id="30724" name="Picture 4" descr="C:\WINDOWS\Plocha\prezentace\VYCHOD1.jpg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" y="1008"/>
              <a:ext cx="2040" cy="11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728" name="Text Box 8"/>
            <p:cNvSpPr txBox="1">
              <a:spLocks noChangeArrowheads="1"/>
            </p:cNvSpPr>
            <p:nvPr/>
          </p:nvSpPr>
          <p:spPr bwMode="auto">
            <a:xfrm>
              <a:off x="720" y="2160"/>
              <a:ext cx="196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 dirty="0">
                  <a:latin typeface="+mn-lt"/>
                </a:rPr>
                <a:t>100 </a:t>
              </a:r>
              <a:r>
                <a:rPr lang="cs-CZ" dirty="0" smtClean="0">
                  <a:latin typeface="+mn-lt"/>
                </a:rPr>
                <a:t>% 100 356 B</a:t>
              </a:r>
              <a:endParaRPr lang="cs-CZ" dirty="0">
                <a:latin typeface="+mn-lt"/>
              </a:endParaRPr>
            </a:p>
          </p:txBody>
        </p:sp>
      </p:grpSp>
      <p:grpSp>
        <p:nvGrpSpPr>
          <p:cNvPr id="30733" name="Group 13"/>
          <p:cNvGrpSpPr>
            <a:grpSpLocks/>
          </p:cNvGrpSpPr>
          <p:nvPr/>
        </p:nvGrpSpPr>
        <p:grpSpPr bwMode="auto">
          <a:xfrm>
            <a:off x="4876800" y="1600200"/>
            <a:ext cx="3238500" cy="2352675"/>
            <a:chOff x="3072" y="1008"/>
            <a:chExt cx="2040" cy="1482"/>
          </a:xfrm>
        </p:grpSpPr>
        <p:pic>
          <p:nvPicPr>
            <p:cNvPr id="30725" name="Picture 5" descr="C:\WINDOWS\Plocha\prezentace\VYCHOD2.jp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1008"/>
              <a:ext cx="2040" cy="11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729" name="Text Box 9"/>
            <p:cNvSpPr txBox="1">
              <a:spLocks noChangeArrowheads="1"/>
            </p:cNvSpPr>
            <p:nvPr/>
          </p:nvSpPr>
          <p:spPr bwMode="auto">
            <a:xfrm>
              <a:off x="3072" y="2160"/>
              <a:ext cx="196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>
                  <a:latin typeface="+mn-lt"/>
                </a:rPr>
                <a:t>65 %	9 498 B</a:t>
              </a:r>
            </a:p>
          </p:txBody>
        </p:sp>
      </p:grpSp>
      <p:grpSp>
        <p:nvGrpSpPr>
          <p:cNvPr id="30735" name="Group 15"/>
          <p:cNvGrpSpPr>
            <a:grpSpLocks/>
          </p:cNvGrpSpPr>
          <p:nvPr/>
        </p:nvGrpSpPr>
        <p:grpSpPr bwMode="auto">
          <a:xfrm>
            <a:off x="4876800" y="3962400"/>
            <a:ext cx="3238500" cy="2352675"/>
            <a:chOff x="3072" y="2496"/>
            <a:chExt cx="2040" cy="1482"/>
          </a:xfrm>
        </p:grpSpPr>
        <p:pic>
          <p:nvPicPr>
            <p:cNvPr id="30727" name="Picture 7" descr="C:\WINDOWS\Plocha\prezentace\VYCHOD4.jpg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2496"/>
              <a:ext cx="2040" cy="11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730" name="Text Box 10"/>
            <p:cNvSpPr txBox="1">
              <a:spLocks noChangeArrowheads="1"/>
            </p:cNvSpPr>
            <p:nvPr/>
          </p:nvSpPr>
          <p:spPr bwMode="auto">
            <a:xfrm>
              <a:off x="3120" y="3648"/>
              <a:ext cx="196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>
                  <a:latin typeface="+mn-lt"/>
                </a:rPr>
                <a:t>10 %	4 654 B</a:t>
              </a:r>
            </a:p>
          </p:txBody>
        </p:sp>
      </p:grpSp>
      <p:grpSp>
        <p:nvGrpSpPr>
          <p:cNvPr id="30734" name="Group 14"/>
          <p:cNvGrpSpPr>
            <a:grpSpLocks/>
          </p:cNvGrpSpPr>
          <p:nvPr/>
        </p:nvGrpSpPr>
        <p:grpSpPr bwMode="auto">
          <a:xfrm>
            <a:off x="1066800" y="3962400"/>
            <a:ext cx="3238500" cy="2352675"/>
            <a:chOff x="672" y="2496"/>
            <a:chExt cx="2040" cy="1482"/>
          </a:xfrm>
        </p:grpSpPr>
        <p:pic>
          <p:nvPicPr>
            <p:cNvPr id="30726" name="Picture 6" descr="C:\WINDOWS\Plocha\prezentace\VYCHOD3.jpg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" y="2496"/>
              <a:ext cx="2040" cy="11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731" name="Text Box 11"/>
            <p:cNvSpPr txBox="1">
              <a:spLocks noChangeArrowheads="1"/>
            </p:cNvSpPr>
            <p:nvPr/>
          </p:nvSpPr>
          <p:spPr bwMode="auto">
            <a:xfrm>
              <a:off x="720" y="3648"/>
              <a:ext cx="196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>
                  <a:latin typeface="+mn-lt"/>
                </a:rPr>
                <a:t>45 %	8 290 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3364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Volba stupně komprese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4060222255"/>
              </p:ext>
            </p:extLst>
          </p:nvPr>
        </p:nvGraphicFramePr>
        <p:xfrm>
          <a:off x="467544" y="1628800"/>
          <a:ext cx="828092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P</a:t>
            </a:r>
            <a:r>
              <a:rPr lang="cs-CZ"/>
              <a:t>ortable </a:t>
            </a:r>
            <a:r>
              <a:rPr lang="cs-CZ" b="1"/>
              <a:t>N</a:t>
            </a:r>
            <a:r>
              <a:rPr lang="cs-CZ"/>
              <a:t>etwork </a:t>
            </a:r>
            <a:r>
              <a:rPr lang="cs-CZ" b="1"/>
              <a:t>G</a:t>
            </a:r>
            <a:r>
              <a:rPr lang="cs-CZ"/>
              <a:t>raphics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839200" cy="4525963"/>
          </a:xfrm>
        </p:spPr>
        <p:txBody>
          <a:bodyPr/>
          <a:lstStyle/>
          <a:p>
            <a:r>
              <a:rPr lang="cs-CZ" dirty="0"/>
              <a:t>bezztrátové komprese – </a:t>
            </a:r>
            <a:r>
              <a:rPr lang="cs-CZ" sz="2400" dirty="0"/>
              <a:t>(algoritmus </a:t>
            </a:r>
            <a:r>
              <a:rPr lang="cs-CZ" sz="2400" dirty="0" err="1"/>
              <a:t>Deflate</a:t>
            </a:r>
            <a:r>
              <a:rPr lang="cs-CZ" sz="2400" dirty="0"/>
              <a:t> + filtry)</a:t>
            </a:r>
          </a:p>
          <a:p>
            <a:r>
              <a:rPr lang="cs-CZ" dirty="0"/>
              <a:t>32 bitová hloubka – </a:t>
            </a:r>
            <a:r>
              <a:rPr lang="cs-CZ" sz="2400" dirty="0"/>
              <a:t>24 bit barev + alfa kanál průhlednosti</a:t>
            </a:r>
          </a:p>
          <a:p>
            <a:r>
              <a:rPr lang="cs-CZ" dirty="0"/>
              <a:t>nepodporuje animaci</a:t>
            </a:r>
          </a:p>
        </p:txBody>
      </p:sp>
      <p:pic>
        <p:nvPicPr>
          <p:cNvPr id="37894" name="Picture 6" descr="http://upload.wikimedia.org/wikipedia/commons/9/9e/Landscape.Chip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8064896" cy="319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0" y="-2368296"/>
            <a:ext cx="9144000" cy="2368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.28426 L 0.00538 1.34468 " pathEditMode="relative" rAng="0" ptsTypes="AA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5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RAW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surová data ze snímače fotoaparátu</a:t>
            </a:r>
          </a:p>
          <a:p>
            <a:pPr lvl="1"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nejsou přímo použitelná jako obrázek, obsahují pouze informace k jeho vytvoření</a:t>
            </a:r>
          </a:p>
          <a:p>
            <a:pPr lvl="1"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dodatečně lze měnit clonu, vyvážení bílé, barvy atd.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digitální negativ</a:t>
            </a:r>
          </a:p>
          <a:p>
            <a:pPr lvl="1"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různé formáty</a:t>
            </a:r>
          </a:p>
          <a:p>
            <a:pPr lvl="1">
              <a:spcBef>
                <a:spcPts val="0"/>
              </a:spcBef>
              <a:spcAft>
                <a:spcPts val="1800"/>
              </a:spcAft>
            </a:pPr>
            <a:r>
              <a:rPr lang="cs-CZ" dirty="0"/>
              <a:t>nízká nebo žádná komprese</a:t>
            </a:r>
          </a:p>
          <a:p>
            <a:pPr lvl="1">
              <a:spcBef>
                <a:spcPts val="0"/>
              </a:spcBef>
              <a:spcAft>
                <a:spcPts val="1800"/>
              </a:spcAft>
            </a:pPr>
            <a:endParaRPr lang="cs-CZ" dirty="0"/>
          </a:p>
        </p:txBody>
      </p:sp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KONEC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228600" y="1981200"/>
            <a:ext cx="8915400" cy="152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952500">
              <a:defRPr>
                <a:solidFill>
                  <a:schemeClr val="tx1"/>
                </a:solidFill>
                <a:latin typeface="Arial" charset="0"/>
              </a:defRPr>
            </a:lvl1pPr>
            <a:lvl2pPr marL="1330325">
              <a:defRPr>
                <a:solidFill>
                  <a:schemeClr val="tx1"/>
                </a:solidFill>
                <a:latin typeface="Arial" charset="0"/>
              </a:defRPr>
            </a:lvl2pPr>
            <a:lvl3pPr marL="1520825">
              <a:defRPr>
                <a:solidFill>
                  <a:schemeClr val="tx1"/>
                </a:solidFill>
                <a:latin typeface="Arial" charset="0"/>
              </a:defRPr>
            </a:lvl3pPr>
            <a:lvl4pPr marL="1711325">
              <a:defRPr>
                <a:solidFill>
                  <a:schemeClr val="tx1"/>
                </a:solidFill>
                <a:latin typeface="Arial" charset="0"/>
              </a:defRPr>
            </a:lvl4pPr>
            <a:lvl5pPr marL="1901825">
              <a:defRPr>
                <a:solidFill>
                  <a:schemeClr val="tx1"/>
                </a:solidFill>
                <a:latin typeface="Arial" charset="0"/>
              </a:defRPr>
            </a:lvl5pPr>
            <a:lvl6pPr marL="2359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8162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2734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7306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/>
              <a:t>1 214 různých grafických formátů</a:t>
            </a:r>
            <a:br>
              <a:rPr lang="cs-CZ"/>
            </a:br>
            <a:r>
              <a:rPr lang="cs-CZ" sz="2400">
                <a:hlinkClick r:id="rId2"/>
              </a:rPr>
              <a:t>www.file-extensions.org/filetype/extension/name/graphic-files</a:t>
            </a:r>
            <a:endParaRPr lang="cs-CZ" sz="2400"/>
          </a:p>
          <a:p>
            <a:pPr>
              <a:spcBef>
                <a:spcPct val="50000"/>
              </a:spcBef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18034" y="1600200"/>
            <a:ext cx="8125966" cy="4525963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cs-CZ" sz="1100" dirty="0" smtClean="0"/>
              <a:t>HODAN, George. </a:t>
            </a:r>
            <a:r>
              <a:rPr lang="cs-CZ" sz="1100" i="1" dirty="0" smtClean="0"/>
              <a:t>Public </a:t>
            </a:r>
            <a:r>
              <a:rPr lang="cs-CZ" sz="1100" i="1" dirty="0" err="1" smtClean="0"/>
              <a:t>Domain</a:t>
            </a:r>
            <a:r>
              <a:rPr lang="cs-CZ" sz="1100" i="1" dirty="0" smtClean="0"/>
              <a:t> Pictures.net</a:t>
            </a:r>
            <a:r>
              <a:rPr lang="cs-CZ" sz="1100" dirty="0" smtClean="0"/>
              <a:t> [online]. [cit. 5.1.2013].</a:t>
            </a:r>
            <a:br>
              <a:rPr lang="cs-CZ" sz="1100" dirty="0" smtClean="0"/>
            </a:br>
            <a:r>
              <a:rPr lang="cs-CZ" sz="1100" dirty="0" smtClean="0"/>
              <a:t>Dostupný na http://www.publicdomainpictures.net/view-image.php?image=19878&amp;picture=zena-na-plazi</a:t>
            </a: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cs-CZ" sz="1100" dirty="0" smtClean="0"/>
              <a:t>LTSTS.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5.1.2013].</a:t>
            </a:r>
            <a:br>
              <a:rPr lang="cs-CZ" sz="1100" dirty="0" smtClean="0"/>
            </a:br>
            <a:r>
              <a:rPr lang="cs-CZ" sz="1100" dirty="0" smtClean="0"/>
              <a:t>Dostupný na WWW: http://commons.wikimedia.org/wiki/File:11wifi.png</a:t>
            </a: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cs-CZ" sz="1100" dirty="0" smtClean="0"/>
              <a:t>AUTOR NEUVEDEN. </a:t>
            </a:r>
            <a:r>
              <a:rPr lang="cs-CZ" sz="1100" i="1" dirty="0" err="1" smtClean="0"/>
              <a:t>Animation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Library</a:t>
            </a:r>
            <a:r>
              <a:rPr lang="cs-CZ" sz="1100" dirty="0" smtClean="0"/>
              <a:t> [online]. [cit. 5.1.2013].</a:t>
            </a:r>
            <a:br>
              <a:rPr lang="cs-CZ" sz="1100" dirty="0" smtClean="0"/>
            </a:br>
            <a:r>
              <a:rPr lang="cs-CZ" sz="1100" dirty="0" smtClean="0"/>
              <a:t>Dostupný na WWW: http://www.gifs.net/Animation11/Computers_and_Technology/Communication_Devices/Neon_phone.gif </a:t>
            </a: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cs-CZ" sz="1100" dirty="0" smtClean="0"/>
              <a:t>KRATOCHVÍL, Petr. </a:t>
            </a:r>
            <a:r>
              <a:rPr lang="cs-CZ" sz="1100" i="1" dirty="0" smtClean="0"/>
              <a:t>Public </a:t>
            </a:r>
            <a:r>
              <a:rPr lang="cs-CZ" sz="1100" i="1" dirty="0" err="1" smtClean="0"/>
              <a:t>Domain</a:t>
            </a:r>
            <a:r>
              <a:rPr lang="cs-CZ" sz="1100" i="1" dirty="0" smtClean="0"/>
              <a:t> Pictures.net</a:t>
            </a:r>
            <a:r>
              <a:rPr lang="cs-CZ" sz="1100" dirty="0" smtClean="0"/>
              <a:t> [online]. [cit. 5.1.2013].</a:t>
            </a:r>
            <a:br>
              <a:rPr lang="cs-CZ" sz="1100" dirty="0" smtClean="0"/>
            </a:br>
            <a:r>
              <a:rPr lang="cs-CZ" sz="1100" dirty="0" smtClean="0"/>
              <a:t>Dostupný na WWW: http://www.publicdomainpictures.net/view-image.php?image=1141&amp;picture=restaurace </a:t>
            </a: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cs-CZ" sz="1100" dirty="0" smtClean="0"/>
              <a:t>FERNANDEZ, </a:t>
            </a:r>
            <a:r>
              <a:rPr lang="cs-CZ" sz="1100" dirty="0" err="1" smtClean="0"/>
              <a:t>Mauricio</a:t>
            </a:r>
            <a:r>
              <a:rPr lang="cs-CZ" sz="1100" dirty="0" smtClean="0"/>
              <a:t>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5.3.2013].</a:t>
            </a:r>
            <a:br>
              <a:rPr lang="cs-CZ" sz="1100" dirty="0" smtClean="0"/>
            </a:br>
            <a:r>
              <a:rPr lang="cs-CZ" sz="1100" dirty="0" smtClean="0"/>
              <a:t>Dostupný na WWW: http://commons.wikimedia.org/wiki/File:RAW_0703.jpg </a:t>
            </a: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cs-CZ" sz="1100" dirty="0" smtClean="0"/>
              <a:t>ESTRADA, </a:t>
            </a:r>
            <a:r>
              <a:rPr lang="cs-CZ" sz="1100" dirty="0" err="1" smtClean="0"/>
              <a:t>Octavio</a:t>
            </a:r>
            <a:r>
              <a:rPr lang="cs-CZ" sz="1100" dirty="0" smtClean="0"/>
              <a:t> Andres </a:t>
            </a:r>
            <a:r>
              <a:rPr lang="cs-CZ" sz="1100" dirty="0" err="1" smtClean="0"/>
              <a:t>Gonzalez</a:t>
            </a:r>
            <a:r>
              <a:rPr lang="cs-CZ" sz="1100" dirty="0" smtClean="0"/>
              <a:t>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5.3.2013].</a:t>
            </a:r>
            <a:br>
              <a:rPr lang="cs-CZ" sz="1100" dirty="0" smtClean="0"/>
            </a:br>
            <a:r>
              <a:rPr lang="cs-CZ" sz="1100" dirty="0" smtClean="0"/>
              <a:t>Dostupný na WWW: http://commons.wikimedia.org/wiki/File:Landscape.Chipre.JPG</a:t>
            </a: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cs-CZ" sz="1100" dirty="0" smtClean="0"/>
              <a:t>SCHWEN, Daniel.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5.3.2013]. Dostupný na WWW: http://commons.wikimedia.org/wiki/File:3d_glasses_red_cyan.svg</a:t>
            </a:r>
          </a:p>
        </p:txBody>
      </p:sp>
      <p:pic>
        <p:nvPicPr>
          <p:cNvPr id="4301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34" y="1412775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7" descr="Licence Creative Common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472" y="241364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7" name="Picture 9" descr="PDM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472" y="1646138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9" name="Picture 11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34" y="2276872"/>
            <a:ext cx="7620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12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23592"/>
            <a:ext cx="762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1" name="Picture 13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34" y="3500239"/>
            <a:ext cx="7620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PDM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472" y="3565773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2" name="Picture 14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34" y="4221088"/>
            <a:ext cx="7620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 descr="Licence Creative Common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472" y="4325862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3" name="Picture 15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34" y="4869160"/>
            <a:ext cx="762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 descr="Licence Creative Common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472" y="4869160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Licence Creative Common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472" y="5421982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4" name="Picture 16">
            <a:hlinkClick r:id="rId18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34" y="5517232"/>
            <a:ext cx="7620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50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637</Words>
  <Application>Microsoft Office PowerPoint</Application>
  <PresentationFormat>Předvádění na obrazovce (4:3)</PresentationFormat>
  <Paragraphs>156</Paragraphs>
  <Slides>24</Slides>
  <Notes>2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Výchozí návrh</vt:lpstr>
      <vt:lpstr>Prezentace aplikace PowerPoint</vt:lpstr>
      <vt:lpstr>Grafické soubory</vt:lpstr>
      <vt:lpstr>Typ grafického souboru</vt:lpstr>
      <vt:lpstr>Porovnání vlastností</vt:lpstr>
      <vt:lpstr>Vektorové formáty</vt:lpstr>
      <vt:lpstr>Barevná hloubka</vt:lpstr>
      <vt:lpstr>BMP</vt:lpstr>
      <vt:lpstr>Příklad komprese (RLE)</vt:lpstr>
      <vt:lpstr>TIFF</vt:lpstr>
      <vt:lpstr>Kompresní metoda LZW84</vt:lpstr>
      <vt:lpstr>GIF</vt:lpstr>
      <vt:lpstr>Načítání neprokládaného gifu</vt:lpstr>
      <vt:lpstr>Načítání prokládaného gifu</vt:lpstr>
      <vt:lpstr>Netransparentní gif</vt:lpstr>
      <vt:lpstr>Transparentní gif</vt:lpstr>
      <vt:lpstr>Animovaný gif</vt:lpstr>
      <vt:lpstr>JPEG File Interchange Format</vt:lpstr>
      <vt:lpstr>Ztrátová komprese</vt:lpstr>
      <vt:lpstr>Komprimace souborů JPEG</vt:lpstr>
      <vt:lpstr>Volba stupně komprese</vt:lpstr>
      <vt:lpstr>Portable Network Graphics</vt:lpstr>
      <vt:lpstr>RAW</vt:lpstr>
      <vt:lpstr>KONEC</vt:lpstr>
      <vt:lpstr>Použité obrázky</vt:lpstr>
    </vt:vector>
  </TitlesOfParts>
  <Company>privat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grafiky</dc:title>
  <dc:creator>AP</dc:creator>
  <cp:lastModifiedBy>O. Kánský - SOU Planá</cp:lastModifiedBy>
  <cp:revision>31</cp:revision>
  <dcterms:created xsi:type="dcterms:W3CDTF">2011-10-01T05:38:38Z</dcterms:created>
  <dcterms:modified xsi:type="dcterms:W3CDTF">2013-03-05T22:35:50Z</dcterms:modified>
</cp:coreProperties>
</file>