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0" r:id="rId2"/>
    <p:sldId id="256" r:id="rId3"/>
    <p:sldId id="263" r:id="rId4"/>
    <p:sldId id="257" r:id="rId5"/>
    <p:sldId id="259" r:id="rId6"/>
    <p:sldId id="260" r:id="rId7"/>
    <p:sldId id="261" r:id="rId8"/>
    <p:sldId id="271" r:id="rId9"/>
    <p:sldId id="268" r:id="rId10"/>
    <p:sldId id="267" r:id="rId11"/>
    <p:sldId id="262" r:id="rId12"/>
    <p:sldId id="264" r:id="rId13"/>
    <p:sldId id="265" r:id="rId14"/>
    <p:sldId id="269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2787"/>
    <p:restoredTop sz="92000" autoAdjust="0"/>
  </p:normalViewPr>
  <p:slideViewPr>
    <p:cSldViewPr>
      <p:cViewPr>
        <p:scale>
          <a:sx n="100" d="100"/>
          <a:sy n="100" d="100"/>
        </p:scale>
        <p:origin x="-7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11267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11268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11269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1270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11271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CB51E31-0A40-4DE5-92E5-027C04689E0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664280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dirty="0" smtClean="0">
                <a:effectLst/>
              </a:rPr>
              <a:t>Anotace:</a:t>
            </a:r>
          </a:p>
          <a:p>
            <a:r>
              <a:rPr lang="cs-CZ" dirty="0" smtClean="0"/>
              <a:t>PowerPoint prezentace seznamuje žáky s</a:t>
            </a:r>
            <a:r>
              <a:rPr lang="cs-CZ" baseline="0" dirty="0" smtClean="0"/>
              <a:t> problematikou volby vhodné velikosti obrázků pro různá použití</a:t>
            </a:r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2622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ADCD27-846B-4965-8A46-4327E7B65067}" type="slidenum">
              <a:rPr lang="cs-CZ"/>
              <a:pPr/>
              <a:t>4</a:t>
            </a:fld>
            <a:endParaRPr lang="cs-CZ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velký 1890 bodů</a:t>
            </a:r>
          </a:p>
          <a:p>
            <a:r>
              <a:rPr lang="cs-CZ"/>
              <a:t>rozlišitelnost lidského oka cca 300 dpi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CFD4FA-1447-480F-ACD5-816A9186A76E}" type="slidenum">
              <a:rPr lang="cs-CZ"/>
              <a:pPr/>
              <a:t>6</a:t>
            </a:fld>
            <a:endParaRPr lang="cs-CZ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zde velikost 700 bodů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ABB561-8626-45BD-B0BC-701ED0359FFB}" type="slidenum">
              <a:rPr lang="cs-CZ"/>
              <a:pPr/>
              <a:t>9</a:t>
            </a:fld>
            <a:endParaRPr lang="cs-CZ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poměru 4:3 se nevíce blíží 18 × 13 </a:t>
            </a:r>
          </a:p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ABB561-8626-45BD-B0BC-701ED0359FFB}" type="slidenum">
              <a:rPr lang="cs-CZ"/>
              <a:pPr/>
              <a:t>10</a:t>
            </a:fld>
            <a:endParaRPr lang="cs-CZ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poměru 4:3 se nevíce blíží 18 × 13 </a:t>
            </a:r>
          </a:p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ABB561-8626-45BD-B0BC-701ED0359FFB}" type="slidenum">
              <a:rPr lang="cs-CZ"/>
              <a:pPr/>
              <a:t>11</a:t>
            </a:fld>
            <a:endParaRPr lang="cs-CZ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poměru 4:3 se nevíce blíží 18 × 13 </a:t>
            </a:r>
          </a:p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87B0DB-3DAB-4637-8ECA-A73AC8117EA5}" type="slidenum">
              <a:rPr lang="cs-CZ"/>
              <a:pPr/>
              <a:t>12</a:t>
            </a:fld>
            <a:endParaRPr lang="cs-CZ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rozlišení prvního příkladu není 4:3</a:t>
            </a:r>
          </a:p>
          <a:p>
            <a:r>
              <a:rPr lang="cs-CZ" dirty="0"/>
              <a:t>aparáty i s rozlišením 3:2</a:t>
            </a:r>
          </a:p>
          <a:p>
            <a:r>
              <a:rPr lang="cs-CZ" dirty="0"/>
              <a:t>12 </a:t>
            </a:r>
            <a:r>
              <a:rPr lang="cs-CZ" dirty="0" err="1"/>
              <a:t>Mpix</a:t>
            </a:r>
            <a:r>
              <a:rPr lang="cs-CZ" dirty="0"/>
              <a:t> šířka 4 000 </a:t>
            </a:r>
            <a:r>
              <a:rPr lang="cs-CZ" dirty="0" err="1"/>
              <a:t>pix</a:t>
            </a:r>
            <a:r>
              <a:rPr lang="cs-CZ" dirty="0"/>
              <a:t> tj. při 300 dpi 33,87 cm, při 200 dpi (foto) 50,8 cm</a:t>
            </a:r>
          </a:p>
          <a:p>
            <a:endParaRPr lang="cs-CZ" dirty="0"/>
          </a:p>
          <a:p>
            <a:r>
              <a:rPr lang="cs-CZ" dirty="0"/>
              <a:t>V tomto ohledu je výjimkou </a:t>
            </a:r>
            <a:r>
              <a:rPr lang="cs-CZ" dirty="0" err="1"/>
              <a:t>termosublimační</a:t>
            </a:r>
            <a:r>
              <a:rPr lang="cs-CZ" dirty="0"/>
              <a:t> technologie tisku, která dokáže každému bodu přiřadit daný odstín. Proto bude fotografie vytištěná touto cestou vypadat i při rozlišení 200 dpi stejně dobře, jako fotografie vytištěná s rozlišením 300 dpi při stejné výsledné velikosti ofsetovým tiskem </a:t>
            </a:r>
          </a:p>
          <a:p>
            <a:r>
              <a:rPr lang="cs-CZ" dirty="0" smtClean="0"/>
              <a:t>http</a:t>
            </a:r>
            <a:r>
              <a:rPr lang="cs-CZ" dirty="0"/>
              <a:t>://</a:t>
            </a:r>
            <a:r>
              <a:rPr lang="cs-CZ" dirty="0" smtClean="0"/>
              <a:t>digiarena.zive.cz/default.aspx?article=3826</a:t>
            </a:r>
          </a:p>
          <a:p>
            <a:endParaRPr lang="cs-CZ" dirty="0" smtClean="0"/>
          </a:p>
          <a:p>
            <a:pPr>
              <a:tabLst>
                <a:tab pos="3241675" algn="l"/>
                <a:tab pos="5330825" algn="l"/>
              </a:tabLst>
            </a:pPr>
            <a:r>
              <a:rPr lang="cs-CZ" dirty="0" smtClean="0"/>
              <a:t>2007</a:t>
            </a:r>
          </a:p>
          <a:p>
            <a:pPr>
              <a:tabLst>
                <a:tab pos="3241675" algn="l"/>
                <a:tab pos="5330825" algn="l"/>
              </a:tabLst>
            </a:pPr>
            <a:r>
              <a:rPr lang="cs-CZ" dirty="0" smtClean="0"/>
              <a:t>běžný kompakt	6,3 </a:t>
            </a:r>
            <a:r>
              <a:rPr lang="cs-CZ" dirty="0" err="1" smtClean="0"/>
              <a:t>Mpix</a:t>
            </a:r>
            <a:r>
              <a:rPr lang="cs-CZ" dirty="0" smtClean="0"/>
              <a:t>	2 848 × 2 128</a:t>
            </a:r>
          </a:p>
          <a:p>
            <a:pPr>
              <a:tabLst>
                <a:tab pos="3241675" algn="l"/>
                <a:tab pos="5330825" algn="l"/>
              </a:tabLst>
            </a:pPr>
            <a:r>
              <a:rPr lang="cs-CZ" dirty="0" smtClean="0"/>
              <a:t>špičkové kompakty a zrcadlovky</a:t>
            </a:r>
            <a:br>
              <a:rPr lang="cs-CZ" dirty="0" smtClean="0"/>
            </a:br>
            <a:r>
              <a:rPr lang="cs-CZ" dirty="0" smtClean="0"/>
              <a:t>	až 12 </a:t>
            </a:r>
            <a:r>
              <a:rPr lang="cs-CZ" dirty="0" err="1" smtClean="0"/>
              <a:t>Mpix</a:t>
            </a:r>
            <a:r>
              <a:rPr lang="cs-CZ" dirty="0" smtClean="0"/>
              <a:t>	4 000 × 3 000</a:t>
            </a:r>
          </a:p>
          <a:p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D4FE26-D6BC-4F8F-956B-03AE7CE01D2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9942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3AF40E-C25D-49A5-A4BD-EA4CF707F57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62127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734C94-E8BB-477E-A1DB-8B0288C2075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2126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D076AF-DC15-4324-B8DE-CFEEFB2E35F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883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B7420A-3B66-4942-822F-7D5C110DC87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92672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A1B075-2F64-456A-A05E-029A0E4A66D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081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0CDFA1-BE3E-4D29-A6D0-1F254BA04D8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9041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E7BE93-C7E1-4595-9401-240D3609C75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3431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2FA7AE-38DF-4AF2-B560-6C7FED72351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8284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DF3B93-2F72-48FA-B6AC-54CAED67198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2211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F4923-21EB-432E-92A3-B1C25BF0171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8684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ED2ECAD-7222-4F21-93F7-3714F0A90E2A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emoce" TargetMode="External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hyperlink" Target="http://creativecommons.org/licenses/by-sa/3.0/deed.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Panasonic_DMC-FZ20.JPG" TargetMode="External"/><Relationship Id="rId5" Type="http://schemas.openxmlformats.org/officeDocument/2006/relationships/image" Target="../media/image15.png"/><Relationship Id="rId4" Type="http://schemas.openxmlformats.org/officeDocument/2006/relationships/hyperlink" Target="http://commons.wikimedia.org/wiki/File:Canon_IXUS_430.jpg" TargetMode="External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2900387"/>
              </p:ext>
            </p:extLst>
          </p:nvPr>
        </p:nvGraphicFramePr>
        <p:xfrm>
          <a:off x="251520" y="2060848"/>
          <a:ext cx="8640960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83612"/>
                <a:gridCol w="6657348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Vzdělávání v informačních a komunikačních technologiích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Informační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 </a:t>
                      </a: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komunikační technologie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Základní pojmy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Velikost obrázku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VY_32_INOVACE_4.A_IKT_08(20)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Ondřej Kánský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10.01.2013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18244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r>
              <a:rPr lang="cs-CZ" dirty="0" smtClean="0">
                <a:cs typeface="Times New Roman" pitchFamily="18" charset="0"/>
              </a:rPr>
              <a:t>Velikost obrázku</a:t>
            </a:r>
            <a:endParaRPr lang="cs-CZ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2012 </a:t>
            </a:r>
            <a:r>
              <a:rPr lang="cs-CZ" dirty="0"/>
              <a:t>O. Kánský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Velikost obrázku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velikost v </a:t>
            </a:r>
            <a:r>
              <a:rPr lang="cs-CZ" dirty="0" smtClean="0"/>
              <a:t>bodech</a:t>
            </a:r>
          </a:p>
          <a:p>
            <a:pPr lvl="1"/>
            <a:r>
              <a:rPr lang="cs-CZ" dirty="0" smtClean="0"/>
              <a:t>směrodatná</a:t>
            </a:r>
            <a:endParaRPr lang="cs-CZ" dirty="0"/>
          </a:p>
          <a:p>
            <a:r>
              <a:rPr lang="cs-CZ" dirty="0"/>
              <a:t>velikost v </a:t>
            </a:r>
            <a:r>
              <a:rPr lang="cs-CZ" dirty="0" smtClean="0"/>
              <a:t>cm</a:t>
            </a:r>
          </a:p>
          <a:p>
            <a:pPr lvl="1"/>
            <a:r>
              <a:rPr lang="cs-CZ" dirty="0" smtClean="0"/>
              <a:t>závisí na DPI</a:t>
            </a:r>
            <a:endParaRPr lang="cs-CZ" dirty="0"/>
          </a:p>
          <a:p>
            <a:r>
              <a:rPr lang="cs-CZ" dirty="0"/>
              <a:t>velikost v </a:t>
            </a:r>
            <a:r>
              <a:rPr lang="cs-CZ" dirty="0" smtClean="0"/>
              <a:t>kB</a:t>
            </a:r>
          </a:p>
          <a:p>
            <a:pPr lvl="1"/>
            <a:r>
              <a:rPr lang="cs-CZ" dirty="0" smtClean="0"/>
              <a:t>závisí na kompresi</a:t>
            </a:r>
            <a:endParaRPr lang="cs-CZ" dirty="0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209800"/>
            <a:ext cx="305435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uiExpand="1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838200"/>
          </a:xfrm>
        </p:spPr>
        <p:txBody>
          <a:bodyPr/>
          <a:lstStyle/>
          <a:p>
            <a:r>
              <a:rPr lang="cs-CZ"/>
              <a:t>Textový editor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295400"/>
            <a:ext cx="4419600" cy="4114800"/>
          </a:xfrm>
        </p:spPr>
        <p:txBody>
          <a:bodyPr/>
          <a:lstStyle/>
          <a:p>
            <a:r>
              <a:rPr lang="cs-CZ" dirty="0"/>
              <a:t>opticky přiměřený obrázek 10 – 12 cm</a:t>
            </a:r>
          </a:p>
          <a:p>
            <a:r>
              <a:rPr lang="cs-CZ" dirty="0"/>
              <a:t>velký obrázek 16 cm</a:t>
            </a:r>
          </a:p>
          <a:p>
            <a:r>
              <a:rPr lang="cs-CZ" dirty="0"/>
              <a:t>vyhovující </a:t>
            </a:r>
            <a:r>
              <a:rPr lang="cs-CZ" dirty="0" smtClean="0"/>
              <a:t>rozlišení</a:t>
            </a:r>
            <a:br>
              <a:rPr lang="cs-CZ" dirty="0" smtClean="0"/>
            </a:br>
            <a:r>
              <a:rPr lang="cs-CZ" dirty="0" smtClean="0"/>
              <a:t>300 </a:t>
            </a:r>
            <a:r>
              <a:rPr lang="cs-CZ" dirty="0"/>
              <a:t>dpi</a:t>
            </a:r>
          </a:p>
          <a:p>
            <a:pPr>
              <a:buFontTx/>
              <a:buNone/>
            </a:pPr>
            <a:endParaRPr lang="cs-CZ" dirty="0"/>
          </a:p>
          <a:p>
            <a:pPr algn="ctr">
              <a:buFontTx/>
              <a:buNone/>
            </a:pPr>
            <a:r>
              <a:rPr lang="cs-CZ" dirty="0">
                <a:cs typeface="Times New Roman" pitchFamily="18" charset="0"/>
              </a:rPr>
              <a:t>→</a:t>
            </a:r>
            <a:r>
              <a:rPr lang="cs-CZ" dirty="0"/>
              <a:t> 1 200 – 1 800 bodů  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219200"/>
            <a:ext cx="3819525" cy="540067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838200"/>
          </a:xfrm>
        </p:spPr>
        <p:txBody>
          <a:bodyPr/>
          <a:lstStyle/>
          <a:p>
            <a:r>
              <a:rPr lang="cs-CZ"/>
              <a:t>Prezentace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295400"/>
            <a:ext cx="8229600" cy="4114800"/>
          </a:xfrm>
        </p:spPr>
        <p:txBody>
          <a:bodyPr/>
          <a:lstStyle/>
          <a:p>
            <a:r>
              <a:rPr lang="cs-CZ"/>
              <a:t>šířka obrazu monitoru 1 024 – 1 280 bodů</a:t>
            </a:r>
          </a:p>
          <a:p>
            <a:pPr algn="ctr">
              <a:buFontTx/>
              <a:buNone/>
            </a:pPr>
            <a:r>
              <a:rPr lang="cs-CZ">
                <a:cs typeface="Times New Roman" pitchFamily="18" charset="0"/>
              </a:rPr>
              <a:t>→</a:t>
            </a:r>
            <a:r>
              <a:rPr lang="cs-CZ"/>
              <a:t> 600 – 1 280 bodů  </a:t>
            </a: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514600"/>
            <a:ext cx="4876800" cy="36576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838200"/>
          </a:xfrm>
        </p:spPr>
        <p:txBody>
          <a:bodyPr/>
          <a:lstStyle/>
          <a:p>
            <a:r>
              <a:rPr lang="cs-CZ"/>
              <a:t>Webová prezentace – mail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295400"/>
            <a:ext cx="8229600" cy="4114800"/>
          </a:xfrm>
        </p:spPr>
        <p:txBody>
          <a:bodyPr/>
          <a:lstStyle/>
          <a:p>
            <a:r>
              <a:rPr lang="cs-CZ"/>
              <a:t>šířka obrazu monitoru 1 024 – 1 280 bodů</a:t>
            </a:r>
          </a:p>
          <a:p>
            <a:pPr algn="ctr">
              <a:buFontTx/>
              <a:buNone/>
            </a:pPr>
            <a:r>
              <a:rPr lang="cs-CZ">
                <a:cs typeface="Times New Roman" pitchFamily="18" charset="0"/>
              </a:rPr>
              <a:t>→</a:t>
            </a:r>
            <a:r>
              <a:rPr lang="cs-CZ"/>
              <a:t> 600 – 1 280 bodů  </a:t>
            </a: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667000"/>
            <a:ext cx="4762500" cy="357187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838200"/>
          </a:xfrm>
        </p:spPr>
        <p:txBody>
          <a:bodyPr/>
          <a:lstStyle/>
          <a:p>
            <a:r>
              <a:rPr lang="cs-CZ"/>
              <a:t>Klasická fotografie</a:t>
            </a:r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0588" y="1276350"/>
            <a:ext cx="7362825" cy="430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 descr="H:\Documents and Settings\ok\Plocha\fotostar_logo_new.gi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677" b="12034"/>
          <a:stretch/>
        </p:blipFill>
        <p:spPr bwMode="auto">
          <a:xfrm>
            <a:off x="4017364" y="5105401"/>
            <a:ext cx="1648424" cy="93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110336" cy="1143000"/>
          </a:xfrm>
        </p:spPr>
        <p:txBody>
          <a:bodyPr/>
          <a:lstStyle/>
          <a:p>
            <a:pPr algn="r"/>
            <a:r>
              <a:rPr lang="cs-CZ" dirty="0" smtClean="0"/>
              <a:t>Akorát × zmenšený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483768" y="1752600"/>
            <a:ext cx="6336704" cy="4700736"/>
          </a:xfrm>
        </p:spPr>
        <p:txBody>
          <a:bodyPr/>
          <a:lstStyle/>
          <a:p>
            <a:r>
              <a:rPr lang="cs-CZ" dirty="0" smtClean="0"/>
              <a:t>na displeji vypadají stejně</a:t>
            </a:r>
          </a:p>
          <a:p>
            <a:pPr lvl="1"/>
            <a:r>
              <a:rPr lang="cs-CZ" dirty="0" smtClean="0"/>
              <a:t>zmenšený se déle zobrazuje, pomaleji přenáší, zatěžuje systém, zabere více místa</a:t>
            </a:r>
          </a:p>
          <a:p>
            <a:r>
              <a:rPr lang="cs-CZ" dirty="0" smtClean="0"/>
              <a:t>na papíře</a:t>
            </a:r>
          </a:p>
          <a:p>
            <a:pPr lvl="1"/>
            <a:r>
              <a:rPr lang="cs-CZ" dirty="0" smtClean="0"/>
              <a:t>zmenšený dosahuje většího rozlišení </a:t>
            </a:r>
            <a:r>
              <a:rPr lang="cs-CZ" sz="2000" dirty="0" smtClean="0"/>
              <a:t>(je to třeba?)</a:t>
            </a:r>
          </a:p>
          <a:p>
            <a:pPr lvl="1"/>
            <a:r>
              <a:rPr lang="cs-CZ" dirty="0" smtClean="0"/>
              <a:t>zmenšený zvětšuje velikost souboru</a:t>
            </a:r>
          </a:p>
          <a:p>
            <a:r>
              <a:rPr lang="cs-CZ" dirty="0" smtClean="0"/>
              <a:t>vždy má výrazně horší kvalitu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 bwMode="auto">
          <a:xfrm>
            <a:off x="5724128" y="609600"/>
            <a:ext cx="273407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cs-CZ" kern="0" dirty="0" smtClean="0"/>
              <a:t>× zvětšený</a:t>
            </a:r>
            <a:endParaRPr lang="cs-CZ" kern="0" dirty="0"/>
          </a:p>
        </p:txBody>
      </p:sp>
      <p:pic>
        <p:nvPicPr>
          <p:cNvPr id="24581" name="Picture 5" descr="emoce,fotografie,komunikace,mobilní telefony,osoby,smích,telefonáty,telefony,&amp;zcaron;en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880" r="16541"/>
          <a:stretch/>
        </p:blipFill>
        <p:spPr bwMode="auto">
          <a:xfrm>
            <a:off x="522514" y="1845129"/>
            <a:ext cx="2061029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61261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458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40214" y="6093296"/>
            <a:ext cx="5821623" cy="609600"/>
          </a:xfrm>
          <a:solidFill>
            <a:schemeClr val="bg1"/>
          </a:solidFill>
        </p:spPr>
        <p:txBody>
          <a:bodyPr/>
          <a:lstStyle/>
          <a:p>
            <a:pPr algn="ctr">
              <a:buFontTx/>
              <a:buNone/>
            </a:pPr>
            <a:r>
              <a:rPr lang="cs-CZ" dirty="0" smtClean="0"/>
              <a:t> Klasická digitální	4 </a:t>
            </a:r>
            <a:r>
              <a:rPr lang="cs-CZ" dirty="0"/>
              <a:t>: 3  </a:t>
            </a:r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56792"/>
            <a:ext cx="5826141" cy="4373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295400"/>
          </a:xfrm>
        </p:spPr>
        <p:txBody>
          <a:bodyPr/>
          <a:lstStyle/>
          <a:p>
            <a:r>
              <a:rPr lang="cs-CZ" dirty="0" smtClean="0"/>
              <a:t>Poměr stran fotografie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96147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1840213" y="6093296"/>
            <a:ext cx="5821623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3200" dirty="0" smtClean="0">
                <a:latin typeface="+mn-lt"/>
              </a:rPr>
              <a:t>Klasická papírová	3 </a:t>
            </a:r>
            <a:r>
              <a:rPr lang="cs-CZ" sz="3200" dirty="0">
                <a:latin typeface="+mn-lt"/>
              </a:rPr>
              <a:t>: 2 </a:t>
            </a:r>
          </a:p>
        </p:txBody>
      </p: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0214" y="1819760"/>
            <a:ext cx="582813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295400"/>
          </a:xfrm>
        </p:spPr>
        <p:txBody>
          <a:bodyPr/>
          <a:lstStyle/>
          <a:p>
            <a:r>
              <a:rPr lang="cs-CZ" dirty="0" smtClean="0"/>
              <a:t>Poměr stran fotografie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3108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835696" y="6093296"/>
            <a:ext cx="5821623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3200" dirty="0" smtClean="0">
                <a:latin typeface="+mn-lt"/>
              </a:rPr>
              <a:t>Širokoúhlá		16 </a:t>
            </a:r>
            <a:r>
              <a:rPr lang="cs-CZ" sz="3200" dirty="0">
                <a:latin typeface="+mn-lt"/>
              </a:rPr>
              <a:t>: </a:t>
            </a:r>
            <a:r>
              <a:rPr lang="cs-CZ" sz="3200" dirty="0" smtClean="0">
                <a:latin typeface="+mn-lt"/>
              </a:rPr>
              <a:t>9 </a:t>
            </a:r>
            <a:endParaRPr lang="cs-CZ" sz="3200" dirty="0">
              <a:latin typeface="+mn-lt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9044" y="1790700"/>
            <a:ext cx="58293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cap="flat" cmpd="sng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295400"/>
          </a:xfrm>
        </p:spPr>
        <p:txBody>
          <a:bodyPr/>
          <a:lstStyle/>
          <a:p>
            <a:r>
              <a:rPr lang="cs-CZ" dirty="0" smtClean="0"/>
              <a:t>Poměr stran fotografie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04664"/>
            <a:ext cx="7772400" cy="1143000"/>
          </a:xfrm>
        </p:spPr>
        <p:txBody>
          <a:bodyPr/>
          <a:lstStyle/>
          <a:p>
            <a:r>
              <a:rPr lang="cs-CZ" dirty="0"/>
              <a:t>Digitální </a:t>
            </a:r>
            <a:r>
              <a:rPr lang="cs-CZ" dirty="0" smtClean="0"/>
              <a:t>kamery</a:t>
            </a:r>
            <a:endParaRPr lang="cs-CZ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00808"/>
            <a:ext cx="8077200" cy="4824536"/>
          </a:xfrm>
        </p:spPr>
        <p:txBody>
          <a:bodyPr/>
          <a:lstStyle/>
          <a:p>
            <a:pPr>
              <a:tabLst>
                <a:tab pos="3241675" algn="l"/>
                <a:tab pos="5330825" algn="l"/>
              </a:tabLst>
            </a:pPr>
            <a:r>
              <a:rPr lang="cs-CZ" dirty="0" smtClean="0"/>
              <a:t>mobil	 8 </a:t>
            </a:r>
            <a:r>
              <a:rPr lang="cs-CZ" dirty="0" err="1" smtClean="0"/>
              <a:t>Mpix</a:t>
            </a:r>
            <a:r>
              <a:rPr lang="cs-CZ" dirty="0" smtClean="0"/>
              <a:t>	3 264 × 2 448</a:t>
            </a:r>
          </a:p>
          <a:p>
            <a:pPr>
              <a:tabLst>
                <a:tab pos="3241675" algn="l"/>
                <a:tab pos="5330825" algn="l"/>
              </a:tabLst>
            </a:pPr>
            <a:r>
              <a:rPr lang="cs-CZ" dirty="0" smtClean="0"/>
              <a:t>běžný </a:t>
            </a:r>
            <a:r>
              <a:rPr lang="cs-CZ" dirty="0"/>
              <a:t>kompakt	</a:t>
            </a:r>
            <a:r>
              <a:rPr lang="cs-CZ" dirty="0" smtClean="0"/>
              <a:t>14 </a:t>
            </a:r>
            <a:r>
              <a:rPr lang="cs-CZ" dirty="0" err="1"/>
              <a:t>Mpix</a:t>
            </a:r>
            <a:r>
              <a:rPr lang="cs-CZ" dirty="0"/>
              <a:t>	</a:t>
            </a:r>
            <a:r>
              <a:rPr lang="cs-CZ" dirty="0" smtClean="0"/>
              <a:t>4 288 × 3 216</a:t>
            </a:r>
          </a:p>
          <a:p>
            <a:pPr>
              <a:tabLst>
                <a:tab pos="3241675" algn="l"/>
                <a:tab pos="5330825" algn="l"/>
              </a:tabLst>
            </a:pPr>
            <a:r>
              <a:rPr lang="cs-CZ" dirty="0" smtClean="0"/>
              <a:t>zrcadlovky</a:t>
            </a:r>
            <a:r>
              <a:rPr lang="cs-CZ" dirty="0"/>
              <a:t>	</a:t>
            </a:r>
            <a:r>
              <a:rPr lang="cs-CZ" dirty="0" smtClean="0"/>
              <a:t>24 </a:t>
            </a:r>
            <a:r>
              <a:rPr lang="cs-CZ" dirty="0" err="1"/>
              <a:t>Mpix</a:t>
            </a:r>
            <a:r>
              <a:rPr lang="cs-CZ" dirty="0"/>
              <a:t>	</a:t>
            </a:r>
            <a:r>
              <a:rPr lang="cs-CZ" dirty="0" smtClean="0"/>
              <a:t>6 </a:t>
            </a:r>
            <a:r>
              <a:rPr lang="cs-CZ" dirty="0"/>
              <a:t>000 × </a:t>
            </a:r>
            <a:r>
              <a:rPr lang="cs-CZ" dirty="0" smtClean="0"/>
              <a:t>4 </a:t>
            </a:r>
            <a:r>
              <a:rPr lang="cs-CZ" dirty="0"/>
              <a:t>000</a:t>
            </a:r>
          </a:p>
          <a:p>
            <a:pPr>
              <a:tabLst>
                <a:tab pos="3241675" algn="l"/>
                <a:tab pos="5330825" algn="l"/>
              </a:tabLst>
            </a:pPr>
            <a:endParaRPr lang="cs-CZ" dirty="0" smtClean="0"/>
          </a:p>
          <a:p>
            <a:pPr>
              <a:tabLst>
                <a:tab pos="3241675" algn="l"/>
                <a:tab pos="5330825" algn="l"/>
              </a:tabLst>
            </a:pPr>
            <a:r>
              <a:rPr lang="cs-CZ" dirty="0" smtClean="0"/>
              <a:t>širokoúhlé </a:t>
            </a:r>
            <a:r>
              <a:rPr lang="cs-CZ" dirty="0"/>
              <a:t>(</a:t>
            </a:r>
            <a:r>
              <a:rPr lang="cs-CZ" dirty="0" smtClean="0"/>
              <a:t>16:9, 3:2)</a:t>
            </a:r>
            <a:endParaRPr lang="cs-CZ" dirty="0"/>
          </a:p>
          <a:p>
            <a:pPr>
              <a:tabLst>
                <a:tab pos="3241675" algn="l"/>
                <a:tab pos="5330825" algn="l"/>
              </a:tabLst>
            </a:pPr>
            <a:r>
              <a:rPr lang="cs-CZ" dirty="0" smtClean="0"/>
              <a:t>velikost a typ čipu</a:t>
            </a:r>
            <a:endParaRPr lang="cs-CZ" dirty="0"/>
          </a:p>
          <a:p>
            <a:pPr>
              <a:tabLst>
                <a:tab pos="3241675" algn="l"/>
                <a:tab pos="5330825" algn="l"/>
              </a:tabLst>
            </a:pPr>
            <a:r>
              <a:rPr lang="cs-CZ" dirty="0"/>
              <a:t>digitální zoom</a:t>
            </a:r>
          </a:p>
          <a:p>
            <a:pPr>
              <a:tabLst>
                <a:tab pos="3241675" algn="l"/>
                <a:tab pos="5330825" algn="l"/>
              </a:tabLst>
            </a:pPr>
            <a:r>
              <a:rPr lang="cs-CZ" dirty="0"/>
              <a:t>možnost výřezu</a:t>
            </a:r>
          </a:p>
        </p:txBody>
      </p:sp>
      <p:pic>
        <p:nvPicPr>
          <p:cNvPr id="20482" name="Picture 2" descr="File:Canon IXUS 43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1EDEC"/>
              </a:clrFrom>
              <a:clrTo>
                <a:srgbClr val="F1EDE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89040"/>
            <a:ext cx="3875584" cy="2533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2" name="Picture 10" descr="File:Panasonic DMC-FZ2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9979" y="427188"/>
            <a:ext cx="8976517" cy="6381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439" name="WordArt 7"/>
          <p:cNvSpPr>
            <a:spLocks noChangeArrowheads="1" noChangeShapeType="1" noTextEdit="1"/>
          </p:cNvSpPr>
          <p:nvPr/>
        </p:nvSpPr>
        <p:spPr bwMode="auto">
          <a:xfrm>
            <a:off x="4572000" y="3402767"/>
            <a:ext cx="14478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i="1" kern="10" dirty="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Arial Black"/>
              </a:rPr>
              <a:t>KONEC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018034" y="1600200"/>
            <a:ext cx="8125966" cy="4525963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cs-CZ" sz="1100" dirty="0" smtClean="0"/>
              <a:t>MCDIARMID, </a:t>
            </a:r>
            <a:r>
              <a:rPr lang="cs-CZ" sz="1100" dirty="0" err="1" smtClean="0"/>
              <a:t>Alisdair</a:t>
            </a:r>
            <a:r>
              <a:rPr lang="cs-CZ" sz="1100" dirty="0" smtClean="0"/>
              <a:t>. </a:t>
            </a:r>
            <a:r>
              <a:rPr lang="cs-CZ" sz="1100" i="1" dirty="0" err="1" smtClean="0"/>
              <a:t>Wikimedia</a:t>
            </a:r>
            <a:r>
              <a:rPr lang="cs-CZ" sz="1100" i="1" dirty="0" smtClean="0"/>
              <a:t> </a:t>
            </a:r>
            <a:r>
              <a:rPr lang="cs-CZ" sz="1100" i="1" dirty="0" err="1" smtClean="0"/>
              <a:t>Commons</a:t>
            </a:r>
            <a:r>
              <a:rPr lang="cs-CZ" sz="1100" dirty="0" smtClean="0"/>
              <a:t> [online]. [cit. 5.1.2013].</a:t>
            </a:r>
            <a:br>
              <a:rPr lang="cs-CZ" sz="1100" dirty="0" smtClean="0"/>
            </a:br>
            <a:r>
              <a:rPr lang="cs-CZ" sz="1100" dirty="0" smtClean="0"/>
              <a:t>Dostupný na WWW: http://commons.wikimedia.org/wiki/File:Canon_IXUS_430.jpg </a:t>
            </a:r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en-US" sz="1100" dirty="0" smtClean="0"/>
              <a:t>RAMA'S, Brother. </a:t>
            </a:r>
            <a:r>
              <a:rPr lang="en-US" sz="1100" i="1" dirty="0" smtClean="0"/>
              <a:t>Wikimedia Commons</a:t>
            </a:r>
            <a:r>
              <a:rPr lang="en-US" sz="1100" dirty="0" smtClean="0"/>
              <a:t> [online]. [cit. 5.</a:t>
            </a:r>
            <a:r>
              <a:rPr lang="cs-CZ" sz="1100" dirty="0" smtClean="0"/>
              <a:t>1</a:t>
            </a:r>
            <a:r>
              <a:rPr lang="en-US" sz="1100" dirty="0" smtClean="0"/>
              <a:t>.2013].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en-US" sz="1100" dirty="0" err="1" smtClean="0"/>
              <a:t>Dostupný</a:t>
            </a:r>
            <a:r>
              <a:rPr lang="en-US" sz="1100" dirty="0" smtClean="0"/>
              <a:t> </a:t>
            </a:r>
            <a:r>
              <a:rPr lang="en-US" sz="1100" dirty="0" err="1" smtClean="0"/>
              <a:t>na</a:t>
            </a:r>
            <a:r>
              <a:rPr lang="en-US" sz="1100" dirty="0" smtClean="0"/>
              <a:t> WWW: http://commons.wikimedia.org/wiki/File:Panasonic_DMC-FZ20.JPG</a:t>
            </a:r>
            <a:endParaRPr lang="cs-CZ" sz="1100" dirty="0" smtClean="0"/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en-US" sz="1100" dirty="0" smtClean="0"/>
              <a:t> </a:t>
            </a:r>
            <a:r>
              <a:rPr lang="cs-CZ" sz="1100" dirty="0" err="1" smtClean="0"/>
              <a:t>Clipart</a:t>
            </a:r>
            <a:r>
              <a:rPr lang="cs-CZ" sz="1100" dirty="0" smtClean="0"/>
              <a:t> </a:t>
            </a:r>
            <a:r>
              <a:rPr lang="cs-CZ" sz="1100" dirty="0" smtClean="0"/>
              <a:t>Microsoft – www.office.</a:t>
            </a:r>
            <a:r>
              <a:rPr lang="cs-CZ" sz="1100" smtClean="0"/>
              <a:t>microsoft.com</a:t>
            </a:r>
            <a:endParaRPr lang="cs-CZ" sz="1100" dirty="0" smtClean="0"/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endParaRPr lang="cs-CZ" sz="1100" dirty="0"/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endParaRPr lang="cs-CZ" sz="1100" dirty="0" smtClean="0"/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cs-CZ" sz="1100" dirty="0" smtClean="0"/>
              <a:t>Neuvedené obrázky jsou dílem autora</a:t>
            </a:r>
          </a:p>
        </p:txBody>
      </p:sp>
      <p:pic>
        <p:nvPicPr>
          <p:cNvPr id="43015" name="Picture 7" descr="Licence Creative Common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58472" y="2302519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Licence Creative Common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58472" y="1646137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5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5492" y="1546125"/>
            <a:ext cx="7620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cap="flat" cmpd="sng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pic>
        <p:nvPicPr>
          <p:cNvPr id="23558" name="Picture 6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5492" y="2159645"/>
            <a:ext cx="7620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cap="flat" cmpd="sng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pic>
        <p:nvPicPr>
          <p:cNvPr id="23559" name="Picture 7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5492" y="2772200"/>
            <a:ext cx="762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cap="flat" cmpd="sng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2915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H:\Program Files\Microsoft Office\Templates\Presentation Designs\Kapsule.pot</Template>
  <TotalTime>376</TotalTime>
  <Words>353</Words>
  <Application>Microsoft Office PowerPoint</Application>
  <PresentationFormat>Předvádění na obrazovce (4:3)</PresentationFormat>
  <Paragraphs>98</Paragraphs>
  <Slides>14</Slides>
  <Notes>7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Default Design</vt:lpstr>
      <vt:lpstr>Snímek 1</vt:lpstr>
      <vt:lpstr>Velikost obrázku</vt:lpstr>
      <vt:lpstr>Velikost obrázku</vt:lpstr>
      <vt:lpstr>Textový editor</vt:lpstr>
      <vt:lpstr>Prezentace</vt:lpstr>
      <vt:lpstr>Webová prezentace – mail</vt:lpstr>
      <vt:lpstr>Klasická fotografie</vt:lpstr>
      <vt:lpstr>Akorát × zmenšený</vt:lpstr>
      <vt:lpstr>Poměr stran fotografie</vt:lpstr>
      <vt:lpstr>Poměr stran fotografie</vt:lpstr>
      <vt:lpstr>Poměr stran fotografie</vt:lpstr>
      <vt:lpstr>Digitální kamery</vt:lpstr>
      <vt:lpstr>Snímek 13</vt:lpstr>
      <vt:lpstr>Použité obrázky</vt:lpstr>
    </vt:vector>
  </TitlesOfParts>
  <Company>SOU Planá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Úprava digitální fotografie pro různé metody publikace</dc:title>
  <dc:creator>SOU Planá</dc:creator>
  <cp:lastModifiedBy>Dum</cp:lastModifiedBy>
  <cp:revision>20</cp:revision>
  <dcterms:created xsi:type="dcterms:W3CDTF">2007-11-10T09:48:56Z</dcterms:created>
  <dcterms:modified xsi:type="dcterms:W3CDTF">2014-02-23T09:56:03Z</dcterms:modified>
</cp:coreProperties>
</file>