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5" r:id="rId2"/>
    <p:sldId id="256" r:id="rId3"/>
    <p:sldId id="273" r:id="rId4"/>
    <p:sldId id="259" r:id="rId5"/>
    <p:sldId id="265" r:id="rId6"/>
    <p:sldId id="260" r:id="rId7"/>
    <p:sldId id="261" r:id="rId8"/>
    <p:sldId id="264" r:id="rId9"/>
    <p:sldId id="262" r:id="rId10"/>
    <p:sldId id="263" r:id="rId11"/>
    <p:sldId id="266" r:id="rId12"/>
    <p:sldId id="257" r:id="rId13"/>
    <p:sldId id="258" r:id="rId14"/>
    <p:sldId id="268" r:id="rId15"/>
    <p:sldId id="269" r:id="rId16"/>
    <p:sldId id="270" r:id="rId17"/>
    <p:sldId id="272" r:id="rId18"/>
    <p:sldId id="274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66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909" autoAdjust="0"/>
  </p:normalViewPr>
  <p:slideViewPr>
    <p:cSldViewPr>
      <p:cViewPr>
        <p:scale>
          <a:sx n="80" d="100"/>
          <a:sy n="80" d="100"/>
        </p:scale>
        <p:origin x="-864" y="-4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E950EF3-69D9-431F-AAAA-13ECB8ECA56B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FF818EA4-FF91-4C90-8DAC-E41A5856D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sa.org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b="1" smtClean="0"/>
              <a:t>Anotace:</a:t>
            </a:r>
          </a:p>
          <a:p>
            <a:pPr eaLnBrk="1" hangingPunct="1"/>
            <a:r>
              <a:rPr lang="cs-CZ" smtClean="0"/>
              <a:t>PowerPoint prezentace vysvětluje, co je to licenční smlouva, a seznamuje s jednotlivými typy licencí.</a:t>
            </a:r>
          </a:p>
        </p:txBody>
      </p:sp>
      <p:sp>
        <p:nvSpPr>
          <p:cNvPr id="21508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VY_32_INOVACE_1/20A-ICT/PE/ON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lvl="1" eaLnBrk="1" hangingPunct="1">
              <a:spcBef>
                <a:spcPct val="0"/>
              </a:spcBef>
            </a:pPr>
            <a:r>
              <a:rPr lang="cs-CZ" altLang="cs-CZ" smtClean="0"/>
              <a:t>až dvojnásobek hodnoty nelegálního SW</a:t>
            </a:r>
          </a:p>
          <a:p>
            <a:pPr lvl="1" eaLnBrk="1" hangingPunct="1">
              <a:spcBef>
                <a:spcPct val="0"/>
              </a:spcBef>
            </a:pPr>
            <a:r>
              <a:rPr lang="cs-CZ" altLang="cs-CZ" smtClean="0"/>
              <a:t>za rok 2009 průměrně 240 000 Kč</a:t>
            </a:r>
          </a:p>
          <a:p>
            <a:pPr lvl="1" eaLnBrk="1" hangingPunct="1">
              <a:spcBef>
                <a:spcPct val="0"/>
              </a:spcBef>
            </a:pPr>
            <a:r>
              <a:rPr lang="cs-CZ" altLang="cs-CZ" smtClean="0"/>
              <a:t>odnětí svobody až na 5 let</a:t>
            </a:r>
          </a:p>
          <a:p>
            <a:pPr lvl="1" eaLnBrk="1" hangingPunct="1">
              <a:spcBef>
                <a:spcPct val="0"/>
              </a:spcBef>
            </a:pPr>
            <a:r>
              <a:rPr lang="cs-CZ" altLang="cs-CZ" smtClean="0"/>
              <a:t>http://www.webmastertools.cz/navod/Dal%C5%A1%C3%AD+odsouzen%C3%AD+%C4%8Desk%C3%BDch+po%C4%8D%C3%ADta%C4%8Dov%C3%BDch+pir%C3%A1t%C5%AF</a:t>
            </a:r>
          </a:p>
          <a:p>
            <a:pPr lvl="1" eaLnBrk="1" hangingPunct="1">
              <a:spcBef>
                <a:spcPct val="0"/>
              </a:spcBef>
            </a:pPr>
            <a:endParaRPr lang="cs-CZ" altLang="cs-CZ" smtClean="0"/>
          </a:p>
          <a:p>
            <a:pPr eaLnBrk="1" hangingPunct="1">
              <a:spcBef>
                <a:spcPct val="0"/>
              </a:spcBef>
            </a:pPr>
            <a:r>
              <a:rPr lang="cs-CZ" altLang="cs-CZ" b="1" smtClean="0"/>
              <a:t>Business Software Alliance</a:t>
            </a:r>
            <a:r>
              <a:rPr lang="cs-CZ" altLang="cs-CZ" smtClean="0"/>
              <a:t> (</a:t>
            </a:r>
            <a:r>
              <a:rPr lang="cs-CZ" altLang="cs-CZ" b="1" smtClean="0"/>
              <a:t>BSA</a:t>
            </a:r>
            <a:r>
              <a:rPr lang="cs-CZ" altLang="cs-CZ" smtClean="0"/>
              <a:t>) </a:t>
            </a:r>
            <a:r>
              <a:rPr lang="cs-CZ" altLang="cs-CZ" smtClean="0">
                <a:hlinkClick r:id="rId3"/>
              </a:rPr>
              <a:t>http://www.bsa.org</a:t>
            </a:r>
            <a:endParaRPr lang="cs-CZ" altLang="cs-CZ" smtClean="0"/>
          </a:p>
          <a:p>
            <a:pPr eaLnBrk="1" hangingPunct="1">
              <a:spcBef>
                <a:spcPct val="0"/>
              </a:spcBef>
            </a:pPr>
            <a:r>
              <a:rPr lang="cs-CZ" altLang="cs-CZ" smtClean="0"/>
              <a:t>je sdružení firem působící ve více než 80 zemích světa, prosazující zájmy softwarového průmyslu.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mtClean="0"/>
              <a:t>Mezi členy BSA patří například Adobe Systems, Autodesk, Microsoft. Veřejně známa je BSA zejména svými "protipirátskými" aktivitami, kampaněmi proti nelegálnímu používání počítačových programů.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mtClean="0"/>
              <a:t>Například v říjnu 2009 organizace v České republice představila kampaň, v jejímž rámci vyzývá firmy, aby udávaly svou konkurenci používající nelegální software.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mtClean="0"/>
              <a:t>V červenci 2013 představuje další kampaň tentokrát založenou na placeném udávání.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mtClean="0"/>
              <a:t>BSA v ČR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mtClean="0"/>
              <a:t>V současné době nemá BSA v České republice žádnou právní subjektivitu. Původně zde působila pod názvem BSA CS, ale v roce 1999 prohrála soudní spor s firmou Digisys s.r.o. a měla dle rozsudku zaplatit pokutu 300 tis. Kč + soudní výlohy. BSA CS ovšem zaplacení pokuty odmítla a svou českou pobočku rozpustila. Od té doby působí BSA výhradně ze zahraničí, čímž komplikuje svou případnou další právní postižitelnost.</a:t>
            </a:r>
          </a:p>
          <a:p>
            <a:pPr lvl="1" eaLnBrk="1" hangingPunct="1">
              <a:spcBef>
                <a:spcPct val="0"/>
              </a:spcBef>
            </a:pPr>
            <a:endParaRPr lang="cs-CZ" altLang="cs-CZ" smtClean="0"/>
          </a:p>
          <a:p>
            <a:pPr eaLnBrk="1" hangingPunct="1">
              <a:spcBef>
                <a:spcPct val="0"/>
              </a:spcBef>
            </a:pPr>
            <a:r>
              <a:rPr lang="cs-CZ" altLang="cs-CZ" b="1" smtClean="0"/>
              <a:t>World Intellectual Property Organization (WIPO) </a:t>
            </a:r>
            <a:r>
              <a:rPr lang="cs-CZ" altLang="cs-CZ" smtClean="0"/>
              <a:t>http://www.wipo.int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mtClean="0"/>
              <a:t>je organizace OSN, založená v roce 1967. Vykonává dozor v oblasti ochrany autorských práv apod. Sídlem organizace je Ženeva. V současnosti je členem WIPO 185 států.</a:t>
            </a:r>
          </a:p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0C5FE65-0E5A-4898-BF48-E59D8AF1998F}" type="slidenum">
              <a:rPr lang="cs-CZ" altLang="cs-CZ" smtClean="0"/>
              <a:pPr/>
              <a:t>3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BC84A-6675-4027-9528-FA377D540E8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CF3FD3-C176-45CF-847B-5497AD3823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A42148-DDE9-4503-8166-522CB68FD5E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F569F0-D9F6-411F-85B6-967CDB3C2D1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82440B-AC9B-48A7-B267-271BCCF1C91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7C25DB-CD39-420D-B1B4-C68CA43E9EF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4C9964-187A-43CB-AF7C-6A454691745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E70BFD-FD37-466D-922E-45D13C898CA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B7257-E592-4CAA-901E-CA73752BEDA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33C3AD-6CBD-4B64-BDC7-97311E677E8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E4DEF-3D6B-48A0-8D13-06D481E8822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053686-C662-4D92-BA9B-5BA53A95928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DAD36B-6991-411E-9800-0A9E62969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7C5849E-D0A3-42DD-A2D2-80C9ECFEE13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-online.cz/?s4&amp;q4=al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icq.com/legal/license_agreement_atlas.html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govcentral.monster.com/nfs/govcentral/attachment_images/0004/0120/hourglass_crop380w.jpg?1222880055" TargetMode="External"/><Relationship Id="rId2" Type="http://schemas.openxmlformats.org/officeDocument/2006/relationships/hyperlink" Target="http://rpp.nashaucheba.ru/pars_docs/refs/100/99467/img5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205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0825" y="2060575"/>
          <a:ext cx="8640960" cy="487002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83612"/>
                <a:gridCol w="6657348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Vzdělávání v informačních a komunikačních technologiích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komunikační 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pojmy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Licence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VY_32_INOVACE_4.A_IKT_11(20)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Ondřej Kánský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10.01.2013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7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Licence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2013 O. Kánský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© Copyright Law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68313" y="1600200"/>
            <a:ext cx="8675687" cy="4525963"/>
          </a:xfrm>
        </p:spPr>
        <p:txBody>
          <a:bodyPr/>
          <a:lstStyle/>
          <a:p>
            <a:pPr eaLnBrk="1" hangingPunct="1"/>
            <a:r>
              <a:rPr lang="cs-CZ" altLang="cs-CZ" smtClean="0"/>
              <a:t>autorská práva upravuje v ČR</a:t>
            </a:r>
            <a:br>
              <a:rPr lang="cs-CZ" altLang="cs-CZ" smtClean="0"/>
            </a:br>
            <a:r>
              <a:rPr lang="cs-CZ" altLang="cs-CZ" smtClean="0"/>
              <a:t>zákon č. 121/2000 Sb. – </a:t>
            </a:r>
            <a:r>
              <a:rPr lang="cs-CZ" altLang="cs-CZ" smtClean="0">
                <a:hlinkClick r:id="rId3"/>
              </a:rPr>
              <a:t>autorský zákon</a:t>
            </a:r>
            <a:endParaRPr lang="cs-CZ" altLang="cs-CZ" smtClean="0"/>
          </a:p>
          <a:p>
            <a:pPr eaLnBrk="1" hangingPunct="1"/>
            <a:r>
              <a:rPr lang="cs-CZ" altLang="cs-CZ" smtClean="0"/>
              <a:t>autorský zákon se vztahuje pouze na </a:t>
            </a:r>
            <a:r>
              <a:rPr lang="cs-CZ" altLang="cs-CZ" b="1" smtClean="0"/>
              <a:t>díla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(nelze chránit myšlenky, nápady, atd.)</a:t>
            </a:r>
          </a:p>
          <a:p>
            <a:pPr eaLnBrk="1" hangingPunct="1"/>
            <a:r>
              <a:rPr lang="cs-CZ" altLang="cs-CZ" smtClean="0"/>
              <a:t>dílo je zákonem chráněno i v těch případech, kdy to na něm není nijak uvedeno</a:t>
            </a:r>
          </a:p>
          <a:p>
            <a:pPr eaLnBrk="1" hangingPunct="1"/>
            <a:r>
              <a:rPr lang="cs-CZ" altLang="cs-CZ" smtClean="0"/>
              <a:t>porušení autorského práva je trestné podle trestního zákoníku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cs-CZ" smtClean="0"/>
              <a:t>End User License Agreement</a:t>
            </a:r>
            <a:endParaRPr lang="cs-CZ" alt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600200"/>
            <a:ext cx="8424863" cy="2981325"/>
          </a:xfrm>
        </p:spPr>
        <p:txBody>
          <a:bodyPr/>
          <a:lstStyle/>
          <a:p>
            <a:pPr marL="0" indent="0" algn="ctr" eaLnBrk="1" hangingPunct="1">
              <a:buFontTx/>
              <a:buNone/>
              <a:defRPr/>
            </a:pPr>
            <a:r>
              <a:rPr lang="cs-CZ" altLang="cs-CZ" sz="2800" dirty="0" smtClean="0"/>
              <a:t>Získáním licence získává uživatel pouze </a:t>
            </a:r>
            <a:r>
              <a:rPr lang="cs-CZ" altLang="cs-CZ" sz="2800" b="1" dirty="0" smtClean="0"/>
              <a:t>právo</a:t>
            </a:r>
            <a:r>
              <a:rPr lang="cs-CZ" altLang="cs-CZ" sz="2800" dirty="0" smtClean="0"/>
              <a:t> autorské dílo  </a:t>
            </a:r>
            <a:r>
              <a:rPr lang="cs-CZ" altLang="cs-CZ" sz="2800" b="1" dirty="0" smtClean="0"/>
              <a:t>užívat,</a:t>
            </a:r>
            <a:br>
              <a:rPr lang="cs-CZ" altLang="cs-CZ" sz="2800" b="1" dirty="0" smtClean="0"/>
            </a:br>
            <a:r>
              <a:rPr lang="cs-CZ" altLang="cs-CZ" sz="2800" dirty="0" smtClean="0"/>
              <a:t>licence určuje jak, co uživatel smí a nesmí.</a:t>
            </a:r>
          </a:p>
          <a:p>
            <a:pPr marL="715963" indent="-715963" eaLnBrk="1" hangingPunct="1">
              <a:buFontTx/>
              <a:buNone/>
              <a:defRPr/>
            </a:pPr>
            <a:endParaRPr lang="cs-CZ" altLang="cs-CZ" sz="2800" dirty="0" smtClean="0"/>
          </a:p>
          <a:p>
            <a:pPr marL="715963" indent="-715963" eaLnBrk="1" hangingPunct="1">
              <a:buFontTx/>
              <a:buNone/>
              <a:defRPr/>
            </a:pPr>
            <a:endParaRPr lang="cs-CZ" altLang="cs-CZ" sz="2800" dirty="0" smtClean="0"/>
          </a:p>
          <a:p>
            <a:pPr marL="715963" indent="-715963" eaLnBrk="1" hangingPunct="1">
              <a:buFontTx/>
              <a:buNone/>
              <a:defRPr/>
            </a:pPr>
            <a:endParaRPr lang="cs-CZ" altLang="cs-CZ" sz="2800" dirty="0" smtClean="0"/>
          </a:p>
        </p:txBody>
      </p:sp>
      <p:pic>
        <p:nvPicPr>
          <p:cNvPr id="5124" name="Picture 4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63938" y="2938463"/>
            <a:ext cx="2286000" cy="1714500"/>
          </a:xfrm>
          <a:noFill/>
        </p:spPr>
      </p:pic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23850" y="4724400"/>
            <a:ext cx="8424863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1976438" indent="-1976438">
              <a:spcBef>
                <a:spcPct val="20000"/>
              </a:spcBef>
            </a:pPr>
            <a:r>
              <a:rPr lang="cs-CZ" altLang="cs-CZ" sz="2800"/>
              <a:t>Grayware – součástí smlouvy je souhlas s instalací dodatečného škodlivého programu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/>
          <p:cNvPicPr preferRelativeResize="0">
            <a:picLocks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Obvyklý obsah licenční smlouvy</a:t>
            </a:r>
          </a:p>
        </p:txBody>
      </p:sp>
      <p:sp>
        <p:nvSpPr>
          <p:cNvPr id="614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31913" y="1600200"/>
            <a:ext cx="6911975" cy="4525963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Oprávněný uživatel smí používat</a:t>
            </a:r>
          </a:p>
          <a:p>
            <a:pPr eaLnBrk="1" hangingPunct="1"/>
            <a:r>
              <a:rPr lang="cs-CZ" altLang="cs-CZ" sz="2800" smtClean="0"/>
              <a:t>Nesmí dekompilovat, zkoumat zdroje</a:t>
            </a:r>
          </a:p>
          <a:p>
            <a:pPr eaLnBrk="1" hangingPunct="1"/>
            <a:r>
              <a:rPr lang="cs-CZ" altLang="cs-CZ" sz="2800" smtClean="0"/>
              <a:t>Nesmí upravovat a oddělovat součásti</a:t>
            </a:r>
          </a:p>
          <a:p>
            <a:pPr eaLnBrk="1" hangingPunct="1"/>
            <a:r>
              <a:rPr lang="cs-CZ" altLang="cs-CZ" sz="2800" smtClean="0"/>
              <a:t>Nesmí pronajímat</a:t>
            </a:r>
          </a:p>
          <a:p>
            <a:pPr eaLnBrk="1" hangingPunct="1"/>
            <a:r>
              <a:rPr lang="cs-CZ" altLang="cs-CZ" sz="2800" smtClean="0"/>
              <a:t>Smí prodat, nesmí kopírovat a šířit</a:t>
            </a:r>
            <a:br>
              <a:rPr lang="cs-CZ" altLang="cs-CZ" sz="2800" smtClean="0"/>
            </a:br>
            <a:r>
              <a:rPr lang="cs-CZ" altLang="cs-CZ" sz="2800" smtClean="0"/>
              <a:t>(+ vývozní omezení)</a:t>
            </a:r>
          </a:p>
          <a:p>
            <a:pPr eaLnBrk="1" hangingPunct="1"/>
            <a:r>
              <a:rPr lang="cs-CZ" altLang="cs-CZ" sz="2800" smtClean="0"/>
              <a:t>Autor se zříká zodpovědnosti</a:t>
            </a:r>
          </a:p>
          <a:p>
            <a:pPr eaLnBrk="1" hangingPunct="1"/>
            <a:r>
              <a:rPr lang="cs-CZ" altLang="cs-CZ" sz="2800" smtClean="0"/>
              <a:t>Co není dovoleno, je zakázáno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smtClean="0"/>
              <a:t>Výběr ze smlouvy ICQ </a:t>
            </a:r>
          </a:p>
        </p:txBody>
      </p:sp>
      <p:sp>
        <p:nvSpPr>
          <p:cNvPr id="7171" name="Rectangle 1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91513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Uživatel musí být starší 13 let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Pouze pro OS Windows a Macintosh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Pouze oficiální klient s reklamou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ICQ může kdykoliv pozměnit, omezit či zcela ukončit poskytované služby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ICQ může sledovat komunikaci a libovolně používat zveřejněné materiály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Údaje poskytnuté ICQ se nepovažují za tajné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Pouze pro soukromé – nekomerční použití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Spory projednává soud ve Virginii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>
                <a:hlinkClick r:id="rId2"/>
              </a:rPr>
              <a:t>http://www.icq.com/legal/license_agreement_atlas.html</a:t>
            </a:r>
            <a:endParaRPr lang="cs-CZ" altLang="cs-CZ" sz="2000" smtClean="0"/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</p:txBody>
      </p:sp>
      <p:pic>
        <p:nvPicPr>
          <p:cNvPr id="7172" name="Picture 15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202363" y="260350"/>
            <a:ext cx="2762250" cy="165735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smtClean="0"/>
              <a:t>Výběr ze smlouvy MS Office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91513" cy="4525963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z="2800" smtClean="0"/>
              <a:t>Jednu kopii Softwarového produktu</a:t>
            </a:r>
            <a:br>
              <a:rPr lang="cs-CZ" altLang="cs-CZ" sz="2800" smtClean="0"/>
            </a:br>
            <a:r>
              <a:rPr lang="cs-CZ" altLang="cs-CZ" sz="2800" smtClean="0"/>
              <a:t>smíte nainstalovat a používat na</a:t>
            </a:r>
            <a:br>
              <a:rPr lang="cs-CZ" altLang="cs-CZ" sz="2800" smtClean="0"/>
            </a:br>
            <a:r>
              <a:rPr lang="cs-CZ" altLang="cs-CZ" sz="2800" smtClean="0"/>
              <a:t>jednom počítači…</a:t>
            </a:r>
          </a:p>
          <a:p>
            <a:pPr marL="0" indent="0" eaLnBrk="1" hangingPunct="1">
              <a:buFontTx/>
              <a:buNone/>
            </a:pPr>
            <a:r>
              <a:rPr lang="cs-CZ" altLang="cs-CZ" sz="2800" b="1" smtClean="0">
                <a:solidFill>
                  <a:srgbClr val="6600FF"/>
                </a:solidFill>
              </a:rPr>
              <a:t>Jste oprávněni vytvořit druhou kopii</a:t>
            </a:r>
            <a:r>
              <a:rPr lang="cs-CZ" altLang="cs-CZ" sz="2800" smtClean="0"/>
              <a:t> Softwarového produktu a nainstalovat ji na </a:t>
            </a:r>
            <a:r>
              <a:rPr lang="cs-CZ" altLang="cs-CZ" sz="2800" b="1" smtClean="0">
                <a:solidFill>
                  <a:srgbClr val="6600FF"/>
                </a:solidFill>
              </a:rPr>
              <a:t>přenosné</a:t>
            </a:r>
            <a:r>
              <a:rPr lang="cs-CZ" altLang="cs-CZ" sz="2800" smtClean="0"/>
              <a:t> Zařízení k výhradnímu použití osobou, která je primárním uživatelem první kopie Softwarového produktu. Licenci na Softwarový produkt nelze sdílet. 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 r="2682"/>
          <a:stretch>
            <a:fillRect/>
          </a:stretch>
        </p:blipFill>
        <p:spPr>
          <a:xfrm>
            <a:off x="6705600" y="1143000"/>
            <a:ext cx="2016125" cy="2078038"/>
          </a:xfrm>
          <a:noFill/>
        </p:spPr>
      </p:pic>
      <p:pic>
        <p:nvPicPr>
          <p:cNvPr id="8197" name="Picture 6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r="12999"/>
          <a:stretch>
            <a:fillRect/>
          </a:stretch>
        </p:blipFill>
        <p:spPr>
          <a:xfrm>
            <a:off x="7848600" y="2286000"/>
            <a:ext cx="935038" cy="107791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Typy licencí – </a:t>
            </a:r>
            <a:r>
              <a:rPr lang="cs-CZ" altLang="cs-CZ" b="1" smtClean="0">
                <a:solidFill>
                  <a:srgbClr val="FF0000"/>
                </a:solidFill>
              </a:rPr>
              <a:t>Plná verze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557338"/>
            <a:ext cx="8064500" cy="4525962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Různé verze odlišné funkčně i cenově</a:t>
            </a:r>
            <a:br>
              <a:rPr lang="cs-CZ" altLang="cs-CZ" sz="2800" smtClean="0"/>
            </a:br>
            <a:r>
              <a:rPr lang="cs-CZ" altLang="cs-CZ" sz="2800" smtClean="0"/>
              <a:t>(lite – basic – profesional)</a:t>
            </a:r>
          </a:p>
          <a:p>
            <a:pPr eaLnBrk="1" hangingPunct="1"/>
            <a:r>
              <a:rPr lang="cs-CZ" altLang="cs-CZ" sz="2800" smtClean="0"/>
              <a:t>Pro různý počet uživatelů – multilicence</a:t>
            </a:r>
          </a:p>
          <a:p>
            <a:pPr eaLnBrk="1" hangingPunct="1"/>
            <a:r>
              <a:rPr lang="cs-CZ" altLang="cs-CZ" sz="2800" smtClean="0"/>
              <a:t>Pro různé uživatele</a:t>
            </a:r>
            <a:br>
              <a:rPr lang="cs-CZ" altLang="cs-CZ" sz="2800" smtClean="0"/>
            </a:br>
            <a:r>
              <a:rPr lang="cs-CZ" altLang="cs-CZ" sz="2800" smtClean="0"/>
              <a:t>(nekomerční – školní – komerční)</a:t>
            </a:r>
          </a:p>
        </p:txBody>
      </p:sp>
      <p:pic>
        <p:nvPicPr>
          <p:cNvPr id="9220" name="Picture 6" descr="C:\Users\user\AppData\Local\Microsoft\Windows\Temporary Internet Files\Content.IE5\EBHSGQYW\MP900422442[1].jpg"/>
          <p:cNvPicPr>
            <a:picLocks noChangeAspect="1" noChangeArrowheads="1"/>
          </p:cNvPicPr>
          <p:nvPr/>
        </p:nvPicPr>
        <p:blipFill>
          <a:blip r:embed="rId2" cstate="print"/>
          <a:srcRect b="44185"/>
          <a:stretch>
            <a:fillRect/>
          </a:stretch>
        </p:blipFill>
        <p:spPr bwMode="auto">
          <a:xfrm>
            <a:off x="2317750" y="4176713"/>
            <a:ext cx="4572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 l="13609" r="9586"/>
          <a:stretch>
            <a:fillRect/>
          </a:stretch>
        </p:blipFill>
        <p:spPr>
          <a:xfrm>
            <a:off x="4081463" y="2636838"/>
            <a:ext cx="3332162" cy="3248025"/>
          </a:xfrm>
          <a:noFill/>
        </p:spPr>
      </p:pic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Typy licencí – </a:t>
            </a:r>
            <a:r>
              <a:rPr lang="cs-CZ" altLang="cs-CZ" b="1" smtClean="0">
                <a:solidFill>
                  <a:srgbClr val="FF0000"/>
                </a:solidFill>
              </a:rPr>
              <a:t>Trial</a:t>
            </a:r>
          </a:p>
        </p:txBody>
      </p:sp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539750" y="1773238"/>
            <a:ext cx="7704138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indent="-457200" defTabSz="538163">
              <a:defRPr/>
            </a:pPr>
            <a:r>
              <a:rPr lang="cs-CZ" altLang="cs-CZ" dirty="0" smtClean="0"/>
              <a:t>Zdarma dostupný SW je plně funkční po omezenou dobu. Doba je omezena:</a:t>
            </a:r>
          </a:p>
          <a:p>
            <a:pPr lvl="3">
              <a:defRPr/>
            </a:pPr>
            <a:r>
              <a:rPr lang="cs-CZ" altLang="cs-CZ" sz="2800" dirty="0" smtClean="0"/>
              <a:t>časem</a:t>
            </a:r>
          </a:p>
          <a:p>
            <a:pPr lvl="3">
              <a:defRPr/>
            </a:pPr>
            <a:r>
              <a:rPr lang="cs-CZ" altLang="cs-CZ" sz="2800" dirty="0" smtClean="0"/>
              <a:t>počtem spuštění</a:t>
            </a:r>
          </a:p>
          <a:p>
            <a:pPr lvl="3">
              <a:defRPr/>
            </a:pPr>
            <a:r>
              <a:rPr lang="cs-CZ" altLang="cs-CZ" sz="2800" dirty="0" smtClean="0"/>
              <a:t>počtem použití</a:t>
            </a:r>
          </a:p>
          <a:p>
            <a:pPr>
              <a:defRPr/>
            </a:pPr>
            <a:r>
              <a:rPr lang="cs-CZ" altLang="cs-CZ" dirty="0" smtClean="0"/>
              <a:t>Zakoupením a aktivací</a:t>
            </a:r>
            <a:br>
              <a:rPr lang="cs-CZ" altLang="cs-CZ" dirty="0" smtClean="0"/>
            </a:br>
            <a:r>
              <a:rPr lang="cs-CZ" altLang="cs-CZ" dirty="0" smtClean="0"/>
              <a:t>se mění na plnou verzi</a:t>
            </a:r>
          </a:p>
          <a:p>
            <a:pPr>
              <a:defRPr/>
            </a:pP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Typy licencí – </a:t>
            </a:r>
            <a:r>
              <a:rPr lang="cs-CZ" altLang="cs-CZ" b="1" smtClean="0">
                <a:solidFill>
                  <a:srgbClr val="FF0000"/>
                </a:solidFill>
              </a:rPr>
              <a:t>Demo</a:t>
            </a:r>
          </a:p>
        </p:txBody>
      </p:sp>
      <p:sp>
        <p:nvSpPr>
          <p:cNvPr id="11267" name="Rectangle 5"/>
          <p:cNvSpPr>
            <a:spLocks noChangeArrowheads="1"/>
          </p:cNvSpPr>
          <p:nvPr/>
        </p:nvSpPr>
        <p:spPr bwMode="auto">
          <a:xfrm>
            <a:off x="468313" y="1412875"/>
            <a:ext cx="82073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altLang="cs-CZ" sz="2800"/>
              <a:t>Zdarma dostupný SW má funkční omezení, například: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cs-CZ" altLang="cs-CZ" sz="2400"/>
              <a:t>texty lze sice vytvořit, ale nelze je uložit ani vytisknout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cs-CZ" altLang="cs-CZ" sz="2400"/>
              <a:t>délka zpracovávaného videa  je max. 2 min.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cs-CZ" altLang="cs-CZ" sz="2400"/>
              <a:t>nedostupné pokročilé funkce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cs-CZ" altLang="cs-CZ" sz="2400"/>
              <a:t>omezen počet kol a možností hry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altLang="cs-CZ" sz="2800"/>
              <a:t>Lze používat neomezeně dlouho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altLang="cs-CZ" sz="2800"/>
              <a:t>Zakoupením a aktivací se mění na plnou verzi</a:t>
            </a:r>
          </a:p>
        </p:txBody>
      </p:sp>
      <p:pic>
        <p:nvPicPr>
          <p:cNvPr id="11268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905125" y="5229225"/>
            <a:ext cx="3333750" cy="12477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smtClean="0"/>
              <a:t>Typy licencí – </a:t>
            </a:r>
            <a:r>
              <a:rPr lang="cs-CZ" altLang="cs-CZ" b="1" smtClean="0">
                <a:solidFill>
                  <a:srgbClr val="FF0000"/>
                </a:solidFill>
              </a:rPr>
              <a:t>Free software</a:t>
            </a:r>
          </a:p>
        </p:txBody>
      </p:sp>
      <p:sp>
        <p:nvSpPr>
          <p:cNvPr id="12291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484313"/>
            <a:ext cx="8893175" cy="4525962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svoboda používat program za jakýmkoliv účelem</a:t>
            </a:r>
          </a:p>
          <a:p>
            <a:pPr eaLnBrk="1" hangingPunct="1"/>
            <a:r>
              <a:rPr lang="cs-CZ" altLang="cs-CZ" sz="2800" smtClean="0"/>
              <a:t>svoboda studovat, jak program pracuje</a:t>
            </a:r>
          </a:p>
          <a:p>
            <a:pPr eaLnBrk="1" hangingPunct="1"/>
            <a:r>
              <a:rPr lang="cs-CZ" altLang="cs-CZ" sz="2800" smtClean="0"/>
              <a:t>svoboda redistribuovat kopie programu.</a:t>
            </a:r>
          </a:p>
          <a:p>
            <a:pPr eaLnBrk="1" hangingPunct="1"/>
            <a:r>
              <a:rPr lang="cs-CZ" altLang="cs-CZ" sz="2800" smtClean="0"/>
              <a:t>svoboda vylepšovat program a zveřejňovat zlepšení </a:t>
            </a:r>
          </a:p>
          <a:p>
            <a:pPr eaLnBrk="1" hangingPunct="1"/>
            <a:endParaRPr lang="cs-CZ" altLang="cs-CZ" sz="2800" smtClean="0"/>
          </a:p>
          <a:p>
            <a:pPr eaLnBrk="1" hangingPunct="1"/>
            <a:r>
              <a:rPr lang="cs-CZ" altLang="cs-CZ" sz="2800" smtClean="0"/>
              <a:t>Open Source, licence GNU-GPL, BSD…</a:t>
            </a:r>
          </a:p>
          <a:p>
            <a:pPr eaLnBrk="1" hangingPunct="1"/>
            <a:r>
              <a:rPr lang="cs-CZ" altLang="cs-CZ" sz="2800" smtClean="0"/>
              <a:t>Co není zakázáno, je dovoleno</a:t>
            </a:r>
          </a:p>
          <a:p>
            <a:pPr eaLnBrk="1" hangingPunct="1"/>
            <a:r>
              <a:rPr lang="cs-CZ" altLang="cs-CZ" sz="2800" smtClean="0"/>
              <a:t>Copyleft – na program nelze uplatnit copyright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Způsob získání – </a:t>
            </a:r>
            <a:r>
              <a:rPr lang="cs-CZ" altLang="cs-CZ" b="1" smtClean="0">
                <a:solidFill>
                  <a:srgbClr val="FF0000"/>
                </a:solidFill>
              </a:rPr>
              <a:t>FPP</a:t>
            </a:r>
          </a:p>
        </p:txBody>
      </p:sp>
      <p:sp>
        <p:nvSpPr>
          <p:cNvPr id="13315" name="AutoShape 3"/>
          <p:cNvSpPr>
            <a:spLocks noChangeAspect="1" noChangeArrowheads="1"/>
          </p:cNvSpPr>
          <p:nvPr>
            <p:ph type="body" idx="1"/>
          </p:nvPr>
        </p:nvSpPr>
        <p:spPr>
          <a:xfrm>
            <a:off x="3779838" y="1600200"/>
            <a:ext cx="4906962" cy="4525963"/>
          </a:xfrm>
        </p:spPr>
        <p:txBody>
          <a:bodyPr/>
          <a:lstStyle/>
          <a:p>
            <a:pPr eaLnBrk="1" hangingPunct="1"/>
            <a:r>
              <a:rPr lang="cs-CZ" altLang="cs-CZ" smtClean="0"/>
              <a:t>Full Package Product</a:t>
            </a:r>
          </a:p>
          <a:p>
            <a:pPr eaLnBrk="1" hangingPunct="1"/>
            <a:r>
              <a:rPr lang="cs-CZ" altLang="cs-CZ" smtClean="0"/>
              <a:t>Vázáno na uživatele</a:t>
            </a:r>
          </a:p>
          <a:p>
            <a:pPr eaLnBrk="1" hangingPunct="1"/>
            <a:endParaRPr lang="cs-CZ" altLang="cs-CZ" smtClean="0"/>
          </a:p>
          <a:p>
            <a:pPr lvl="1" eaLnBrk="1" hangingPunct="1"/>
            <a:r>
              <a:rPr lang="cs-CZ" altLang="cs-CZ" smtClean="0"/>
              <a:t>instalační médium</a:t>
            </a:r>
          </a:p>
          <a:p>
            <a:pPr lvl="1" eaLnBrk="1" hangingPunct="1"/>
            <a:r>
              <a:rPr lang="cs-CZ" altLang="cs-CZ" smtClean="0"/>
              <a:t>aktivační kód</a:t>
            </a:r>
          </a:p>
          <a:p>
            <a:pPr lvl="1" eaLnBrk="1" hangingPunct="1"/>
            <a:r>
              <a:rPr lang="cs-CZ" altLang="cs-CZ" smtClean="0"/>
              <a:t>instalační příručka</a:t>
            </a:r>
          </a:p>
          <a:p>
            <a:pPr lvl="1" eaLnBrk="1" hangingPunct="1"/>
            <a:r>
              <a:rPr lang="cs-CZ" altLang="cs-CZ" smtClean="0"/>
              <a:t>návod k používání</a:t>
            </a:r>
          </a:p>
          <a:p>
            <a:pPr lvl="1" eaLnBrk="1" hangingPunct="1"/>
            <a:r>
              <a:rPr lang="cs-CZ" altLang="cs-CZ" smtClean="0"/>
              <a:t>…</a:t>
            </a:r>
          </a:p>
          <a:p>
            <a:pPr lvl="1" eaLnBrk="1" hangingPunct="1"/>
            <a:endParaRPr lang="cs-CZ" altLang="cs-CZ" smtClean="0"/>
          </a:p>
        </p:txBody>
      </p:sp>
      <p:pic>
        <p:nvPicPr>
          <p:cNvPr id="1331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676400"/>
            <a:ext cx="3143250" cy="369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Způsob získání – </a:t>
            </a:r>
            <a:r>
              <a:rPr lang="cs-CZ" altLang="cs-CZ" b="1" smtClean="0">
                <a:solidFill>
                  <a:srgbClr val="FF0000"/>
                </a:solidFill>
              </a:rPr>
              <a:t>OEM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56100" y="1341438"/>
            <a:ext cx="4608513" cy="47847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dirty="0" err="1" smtClean="0"/>
              <a:t>Original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Equipment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Manufacturer</a:t>
            </a:r>
            <a:endParaRPr lang="cs-CZ" altLang="cs-CZ" dirty="0" smtClean="0"/>
          </a:p>
          <a:p>
            <a:pPr eaLnBrk="1" hangingPunct="1">
              <a:defRPr/>
            </a:pPr>
            <a:r>
              <a:rPr lang="cs-CZ" altLang="cs-CZ" dirty="0" smtClean="0"/>
              <a:t>Vázáno na hardware</a:t>
            </a:r>
          </a:p>
          <a:p>
            <a:pPr marL="441325" lvl="1" indent="0" eaLnBrk="1" hangingPunct="1">
              <a:buFontTx/>
              <a:buNone/>
              <a:defRPr/>
            </a:pPr>
            <a:r>
              <a:rPr lang="en-US" altLang="cs-CZ" sz="2000" dirty="0" smtClean="0"/>
              <a:t>Microsoft Windows Small</a:t>
            </a:r>
            <a:r>
              <a:rPr lang="cs-CZ" altLang="cs-CZ" sz="2000" dirty="0" smtClean="0"/>
              <a:t> </a:t>
            </a:r>
            <a:r>
              <a:rPr lang="en-US" altLang="cs-CZ" sz="2000" dirty="0" smtClean="0"/>
              <a:t>Business Server Premium </a:t>
            </a:r>
            <a:r>
              <a:rPr lang="en-US" altLang="cs-CZ" sz="2000" dirty="0" err="1" smtClean="0"/>
              <a:t>AddOn</a:t>
            </a:r>
            <a:r>
              <a:rPr lang="en-US" altLang="cs-CZ" sz="2000" dirty="0" smtClean="0"/>
              <a:t> 2011 CZ</a:t>
            </a:r>
            <a:endParaRPr lang="cs-CZ" altLang="cs-CZ" sz="2000" dirty="0" smtClean="0"/>
          </a:p>
          <a:p>
            <a:pPr marL="441325" lvl="1" indent="0" eaLnBrk="1" hangingPunct="1">
              <a:buFontTx/>
              <a:buNone/>
              <a:tabLst>
                <a:tab pos="3771900" algn="r"/>
              </a:tabLst>
              <a:defRPr/>
            </a:pPr>
            <a:r>
              <a:rPr lang="cs-CZ" altLang="cs-CZ" sz="2000" dirty="0" smtClean="0"/>
              <a:t>FPP	</a:t>
            </a:r>
            <a:r>
              <a:rPr lang="cs-CZ" sz="2000" dirty="0" smtClean="0"/>
              <a:t>50 044,-</a:t>
            </a:r>
            <a:r>
              <a:rPr lang="cs-CZ" altLang="cs-CZ" sz="2000" dirty="0" smtClean="0"/>
              <a:t> Kč</a:t>
            </a:r>
          </a:p>
          <a:p>
            <a:pPr lvl="1" eaLnBrk="1" hangingPunct="1">
              <a:buFontTx/>
              <a:buNone/>
              <a:tabLst>
                <a:tab pos="3771900" algn="r"/>
              </a:tabLst>
              <a:defRPr/>
            </a:pPr>
            <a:r>
              <a:rPr lang="cs-CZ" altLang="cs-CZ" sz="2000" dirty="0" smtClean="0"/>
              <a:t>OEM	</a:t>
            </a:r>
            <a:r>
              <a:rPr lang="cs-CZ" sz="2000" dirty="0" smtClean="0"/>
              <a:t>28 458,- </a:t>
            </a:r>
            <a:r>
              <a:rPr lang="cs-CZ" altLang="cs-CZ" sz="2000" dirty="0" smtClean="0"/>
              <a:t>Kč</a:t>
            </a:r>
          </a:p>
          <a:p>
            <a:pPr lvl="1" eaLnBrk="1" hangingPunct="1">
              <a:buFontTx/>
              <a:buNone/>
              <a:defRPr/>
            </a:pPr>
            <a:endParaRPr lang="cs-CZ" altLang="cs-CZ" sz="2000" dirty="0" smtClean="0"/>
          </a:p>
          <a:p>
            <a:pPr lvl="1" eaLnBrk="1" hangingPunct="1">
              <a:defRPr/>
            </a:pPr>
            <a:r>
              <a:rPr lang="cs-CZ" altLang="cs-CZ" dirty="0" smtClean="0"/>
              <a:t>instalační médium</a:t>
            </a:r>
          </a:p>
          <a:p>
            <a:pPr lvl="1" eaLnBrk="1" hangingPunct="1">
              <a:defRPr/>
            </a:pPr>
            <a:r>
              <a:rPr lang="cs-CZ" altLang="cs-CZ" dirty="0" smtClean="0"/>
              <a:t>aktivační kód</a:t>
            </a:r>
          </a:p>
          <a:p>
            <a:pPr lvl="1" eaLnBrk="1" hangingPunct="1">
              <a:defRPr/>
            </a:pPr>
            <a:r>
              <a:rPr lang="cs-CZ" altLang="cs-CZ" dirty="0" err="1" smtClean="0"/>
              <a:t>předinstalováno</a:t>
            </a:r>
            <a:endParaRPr lang="cs-CZ" altLang="cs-CZ" sz="2000" dirty="0" smtClean="0"/>
          </a:p>
          <a:p>
            <a:pPr lvl="1" eaLnBrk="1" hangingPunct="1">
              <a:defRPr/>
            </a:pPr>
            <a:endParaRPr lang="cs-CZ" altLang="cs-CZ" sz="2000" dirty="0" smtClean="0"/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341438"/>
            <a:ext cx="381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Způsob získání – </a:t>
            </a:r>
            <a:r>
              <a:rPr lang="cs-CZ" altLang="cs-CZ" b="1" smtClean="0">
                <a:solidFill>
                  <a:srgbClr val="FF0000"/>
                </a:solidFill>
              </a:rPr>
              <a:t>download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059113" y="4005263"/>
            <a:ext cx="4619625" cy="2116137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aktivační kód</a:t>
            </a:r>
          </a:p>
          <a:p>
            <a:pPr eaLnBrk="1" hangingPunct="1"/>
            <a:r>
              <a:rPr lang="cs-CZ" altLang="cs-CZ" sz="2800" smtClean="0"/>
              <a:t>manuál na webu</a:t>
            </a:r>
          </a:p>
          <a:p>
            <a:pPr eaLnBrk="1" hangingPunct="1"/>
            <a:r>
              <a:rPr lang="cs-CZ" altLang="cs-CZ" sz="2800" smtClean="0"/>
              <a:t>fórum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87450" y="1628775"/>
            <a:ext cx="6734175" cy="2090738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 descr="C:\Users\user\AppData\Local\Microsoft\Windows\Temporary Internet Files\Content.IE5\1KD4P4G4\MP9004049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2325" y="1844675"/>
            <a:ext cx="2930525" cy="209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Cena software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85750" indent="-285750" eaLnBrk="1" hangingPunct="1"/>
            <a:r>
              <a:rPr lang="cs-CZ" altLang="cs-CZ" smtClean="0"/>
              <a:t>Komerční software</a:t>
            </a:r>
          </a:p>
          <a:p>
            <a:pPr marL="285750" indent="-285750" eaLnBrk="1" hangingPunct="1"/>
            <a:r>
              <a:rPr lang="cs-CZ" altLang="cs-CZ" smtClean="0"/>
              <a:t>Cardware, beerware, donationware</a:t>
            </a:r>
          </a:p>
          <a:p>
            <a:pPr marL="285750" indent="-285750" eaLnBrk="1" hangingPunct="1"/>
            <a:r>
              <a:rPr lang="cs-CZ" altLang="cs-CZ" smtClean="0"/>
              <a:t>Freeware + Free software</a:t>
            </a:r>
          </a:p>
          <a:p>
            <a:pPr marL="285750" indent="-285750" algn="ctr" eaLnBrk="1" hangingPunct="1">
              <a:buFontTx/>
              <a:buNone/>
            </a:pPr>
            <a:endParaRPr lang="cs-CZ" altLang="cs-CZ" smtClean="0"/>
          </a:p>
          <a:p>
            <a:pPr marL="285750" indent="-285750" algn="ctr" eaLnBrk="1" hangingPunct="1">
              <a:buFontTx/>
              <a:buNone/>
            </a:pPr>
            <a:r>
              <a:rPr lang="cs-CZ" altLang="cs-CZ" smtClean="0"/>
              <a:t>Minimální odměnou pro autora je informace, že jeho program někdo využívá.</a:t>
            </a:r>
            <a:br>
              <a:rPr lang="cs-CZ" altLang="cs-CZ" smtClean="0"/>
            </a:br>
            <a:r>
              <a:rPr lang="cs-CZ" altLang="cs-CZ" smtClean="0"/>
              <a:t> Informaci podáme registrací</a:t>
            </a:r>
          </a:p>
          <a:p>
            <a:pPr marL="285750" indent="-285750"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Cena software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Shareware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Dnes chápeme jako SW, který funguje i po uplynutí zkušební doby. Někdy obtěžuje hláškami o nutné registraci (nagware).</a:t>
            </a:r>
            <a:br>
              <a:rPr lang="cs-CZ" altLang="cs-CZ" smtClean="0"/>
            </a:br>
            <a:r>
              <a:rPr lang="cs-CZ" altLang="cs-CZ" smtClean="0"/>
              <a:t>Spoleh na morální vlastnosti uživatele.</a:t>
            </a:r>
          </a:p>
          <a:p>
            <a:pPr eaLnBrk="1" hangingPunct="1"/>
            <a:r>
              <a:rPr lang="cs-CZ" altLang="cs-CZ" b="1" smtClean="0"/>
              <a:t>Adware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Program obsahuje reklamu, registrací lze zpravidla reklamu odstranit.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Závěrem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cs-CZ" altLang="cs-CZ" smtClean="0"/>
              <a:t>stahování písniček a filmů pro vlastní potřebu je zákony ČR povoleno</a:t>
            </a:r>
          </a:p>
          <a:p>
            <a:pPr eaLnBrk="1" hangingPunct="1">
              <a:spcAft>
                <a:spcPts val="1200"/>
              </a:spcAft>
            </a:pPr>
            <a:r>
              <a:rPr lang="cs-CZ" altLang="cs-CZ" smtClean="0"/>
              <a:t>stahování software je zakázáno – trestné</a:t>
            </a:r>
          </a:p>
          <a:p>
            <a:pPr eaLnBrk="1" hangingPunct="1">
              <a:spcAft>
                <a:spcPts val="1200"/>
              </a:spcAft>
            </a:pPr>
            <a:r>
              <a:rPr lang="cs-CZ" altLang="cs-CZ" smtClean="0"/>
              <a:t>i zdarma dostupné programy (freeware) jsou chráněné autorským zákonem a při jejich instalaci přijímáte licenční ujednání, které jste povinni dodržovat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Použité obrázky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1800" dirty="0" smtClean="0">
                <a:hlinkClick r:id="rId2"/>
              </a:rPr>
              <a:t>http://rpp.nashaucheba.ru/pars_docs/refs/100/99467/img59.jpg</a:t>
            </a:r>
            <a:endParaRPr lang="cs-CZ" altLang="cs-CZ" sz="1800" dirty="0" smtClean="0"/>
          </a:p>
          <a:p>
            <a:pPr eaLnBrk="1" hangingPunct="1"/>
            <a:r>
              <a:rPr lang="cs-CZ" altLang="cs-CZ" sz="1800" dirty="0" smtClean="0">
                <a:hlinkClick r:id="rId3"/>
              </a:rPr>
              <a:t>http://govcentral.monster.com/nfs/govcentral/attachment_images/0004/0120/hourglass_crop380w.jpg?1222880055</a:t>
            </a:r>
            <a:endParaRPr lang="cs-CZ" altLang="cs-CZ" sz="1800" dirty="0" smtClean="0"/>
          </a:p>
          <a:p>
            <a:pPr eaLnBrk="1" hangingPunct="1"/>
            <a:r>
              <a:rPr lang="cs-CZ" altLang="cs-CZ" sz="1800" dirty="0" smtClean="0"/>
              <a:t>snímky obrazovky</a:t>
            </a:r>
          </a:p>
          <a:p>
            <a:pPr eaLnBrk="1" hangingPunct="1"/>
            <a:r>
              <a:rPr lang="cs-CZ" altLang="cs-CZ" sz="1800" dirty="0" smtClean="0"/>
              <a:t>reklamní katalogy</a:t>
            </a:r>
          </a:p>
          <a:p>
            <a:pPr eaLnBrk="1" hangingPunct="1"/>
            <a:r>
              <a:rPr lang="cs-CZ" altLang="cs-CZ" sz="1800" dirty="0" smtClean="0"/>
              <a:t>kliparty </a:t>
            </a:r>
            <a:r>
              <a:rPr lang="cs-CZ" altLang="cs-CZ" sz="1800" dirty="0" smtClean="0"/>
              <a:t>aplikace – www.office.</a:t>
            </a:r>
            <a:r>
              <a:rPr lang="cs-CZ" altLang="cs-CZ" sz="1800" smtClean="0"/>
              <a:t>microsoft.com</a:t>
            </a:r>
            <a:endParaRPr lang="cs-CZ" alt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640</TotalTime>
  <Words>723</Words>
  <Application>Microsoft Office PowerPoint</Application>
  <PresentationFormat>Předvádění na obrazovce (4:3)</PresentationFormat>
  <Paragraphs>140</Paragraphs>
  <Slides>18</Slides>
  <Notes>2</Notes>
  <HiddenSlides>1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Times New Roman</vt:lpstr>
      <vt:lpstr>Výchozí návrh</vt:lpstr>
      <vt:lpstr>Snímek 1</vt:lpstr>
      <vt:lpstr>Licence</vt:lpstr>
      <vt:lpstr>© Copyright Law</vt:lpstr>
      <vt:lpstr>End User License Agreement</vt:lpstr>
      <vt:lpstr>Obvyklý obsah licenční smlouvy</vt:lpstr>
      <vt:lpstr>Výběr ze smlouvy ICQ </vt:lpstr>
      <vt:lpstr>Výběr ze smlouvy MS Office</vt:lpstr>
      <vt:lpstr>Typy licencí – Plná verze</vt:lpstr>
      <vt:lpstr>Typy licencí – Trial</vt:lpstr>
      <vt:lpstr>Typy licencí – Demo</vt:lpstr>
      <vt:lpstr>Typy licencí – Free software</vt:lpstr>
      <vt:lpstr>Způsob získání – FPP</vt:lpstr>
      <vt:lpstr>Způsob získání – OEM</vt:lpstr>
      <vt:lpstr>Způsob získání – download</vt:lpstr>
      <vt:lpstr>Cena software</vt:lpstr>
      <vt:lpstr>Cena software</vt:lpstr>
      <vt:lpstr>Závěrem</vt:lpstr>
      <vt:lpstr>Použité obrázky</vt:lpstr>
    </vt:vector>
  </TitlesOfParts>
  <Company>SSPP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Licence</dc:title>
  <dc:creator>kansky</dc:creator>
  <cp:lastModifiedBy>Dum</cp:lastModifiedBy>
  <cp:revision>19</cp:revision>
  <dcterms:created xsi:type="dcterms:W3CDTF">2010-12-10T10:33:31Z</dcterms:created>
  <dcterms:modified xsi:type="dcterms:W3CDTF">2014-02-23T10:00:16Z</dcterms:modified>
</cp:coreProperties>
</file>