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0" r:id="rId2"/>
    <p:sldId id="256" r:id="rId3"/>
    <p:sldId id="268" r:id="rId4"/>
    <p:sldId id="274" r:id="rId5"/>
    <p:sldId id="273" r:id="rId6"/>
    <p:sldId id="275" r:id="rId7"/>
    <p:sldId id="276" r:id="rId8"/>
    <p:sldId id="258" r:id="rId9"/>
    <p:sldId id="259" r:id="rId10"/>
    <p:sldId id="260" r:id="rId11"/>
    <p:sldId id="261" r:id="rId12"/>
    <p:sldId id="262" r:id="rId13"/>
    <p:sldId id="277" r:id="rId14"/>
    <p:sldId id="278" r:id="rId15"/>
    <p:sldId id="279" r:id="rId16"/>
    <p:sldId id="271" r:id="rId17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71754" autoAdjust="0"/>
  </p:normalViewPr>
  <p:slideViewPr>
    <p:cSldViewPr>
      <p:cViewPr varScale="1">
        <p:scale>
          <a:sx n="59" d="100"/>
          <a:sy n="59" d="100"/>
        </p:scale>
        <p:origin x="-51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D9235F0-1D2C-4FE8-835B-16589C7735C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26830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</a:t>
            </a:r>
            <a:r>
              <a:rPr lang="cs-CZ" dirty="0" smtClean="0"/>
              <a:t>s principy a správným používáním elektronické pošty.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AAB478-6322-4562-9912-90B5A2D14FB0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/>
              <a:t>Freemail</a:t>
            </a:r>
          </a:p>
          <a:p>
            <a:pPr lvl="1">
              <a:buFontTx/>
              <a:buChar char="•"/>
            </a:pPr>
            <a:r>
              <a:rPr lang="cs-CZ" altLang="cs-CZ"/>
              <a:t>reklama</a:t>
            </a:r>
          </a:p>
          <a:p>
            <a:pPr lvl="1">
              <a:buFontTx/>
              <a:buChar char="•"/>
            </a:pPr>
            <a:r>
              <a:rPr lang="cs-CZ" altLang="cs-CZ"/>
              <a:t>nutné připojení přes poskytovatele freemailu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235F0-1D2C-4FE8-835B-16589C7735C5}" type="slidenum">
              <a:rPr lang="cs-CZ" altLang="cs-CZ" smtClean="0"/>
              <a:pPr/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19678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Simple Mail Transfer Protocol (SMTP)</a:t>
            </a:r>
          </a:p>
          <a:p>
            <a:r>
              <a:rPr lang="fr-FR" dirty="0" smtClean="0"/>
              <a:t>Post Office Protocol version 3 (POP3)</a:t>
            </a:r>
          </a:p>
          <a:p>
            <a:r>
              <a:rPr lang="fr-FR" dirty="0" smtClean="0"/>
              <a:t>Internet Message Access Protocol (IMAP)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235F0-1D2C-4FE8-835B-16589C7735C5}" type="slidenum">
              <a:rPr lang="cs-CZ" altLang="cs-CZ" smtClean="0"/>
              <a:pPr/>
              <a:t>13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27397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E20B1-5B4E-4607-A4F3-6E0D4989D8E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3204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5221-AFB8-4A1C-988E-A9C902CBE23C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76212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DC341-B6D5-47AB-AA44-F21AA814B6AD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15748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BDB19-BC4A-41CB-993B-984BE0799DFD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39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EA48-6ECE-4CF7-BE59-2D9E2AE13E70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8101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C7511-1A41-4A1B-AA39-22AEEE66C267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30839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A8A2F-8431-4345-99F9-448798050DC0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37630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6C383-8561-4E2B-BA3C-6D520A89E6A3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7676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93EC3-229F-4FF6-82C7-BBA0EBC17ACA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7640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D31A-00B3-424E-89C1-150C36E455BA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69657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64941-CD28-4851-B6DC-FF040C390DB5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2216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83EA5-CE2A-459A-AC3E-6DB841FCA51D}" type="slidenum">
              <a:rPr lang="cs-CZ" altLang="cs-CZ" smtClean="0"/>
              <a:pPr/>
              <a:t>‹#›</a:t>
            </a:fld>
            <a:endParaRPr lang="cs-CZ" altLang="cs-CZ"/>
          </a:p>
        </p:txBody>
      </p:sp>
      <p:pic>
        <p:nvPicPr>
          <p:cNvPr id="7" name="Picture 8" descr="C:\Documents and Settings\ok\Dokumenty\mail\at-sign2.gif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25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icasa.google.com/" TargetMode="External"/><Relationship Id="rId2" Type="http://schemas.openxmlformats.org/officeDocument/2006/relationships/hyperlink" Target="http://www.rajce.idnes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leteckaposta.cz/" TargetMode="External"/><Relationship Id="rId4" Type="http://schemas.openxmlformats.org/officeDocument/2006/relationships/hyperlink" Target="http://uschovna.cz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759407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Používání elektronické pošty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VY_32_INOVACE_4.A_IKT_12(20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239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cs-CZ" altLang="cs-CZ"/>
              <a:t>Používání elektronické pošty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cs-CZ" dirty="0" err="1"/>
              <a:t>O.Kánský</a:t>
            </a:r>
            <a:r>
              <a:rPr lang="cs-CZ" altLang="cs-CZ" dirty="0"/>
              <a:t> </a:t>
            </a:r>
            <a:r>
              <a:rPr lang="cs-CZ" altLang="cs-CZ" dirty="0" smtClean="0"/>
              <a:t>2013</a:t>
            </a:r>
            <a:endParaRPr lang="cs-CZ" alt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Jak to funguje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24000"/>
            <a:ext cx="2727325" cy="511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963" y="1524000"/>
            <a:ext cx="2724150" cy="510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45084" y="657945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>
                <a:latin typeface="+mj-lt"/>
              </a:rPr>
              <a:t>http://falmouthms.wikispaces.com/Communication</a:t>
            </a:r>
            <a:endParaRPr lang="cs-CZ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E-mailová adresa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600" dirty="0" smtClean="0"/>
              <a:t>novak@volny.cz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Povolené znaky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400" dirty="0" smtClean="0"/>
              <a:t>písmena anglické abecedy, číslice, pomlčka, tečka, podtržítko</a:t>
            </a:r>
          </a:p>
          <a:p>
            <a:pPr marL="0" indent="0">
              <a:buNone/>
            </a:pPr>
            <a:r>
              <a:rPr lang="cs-CZ" sz="2800" b="1" dirty="0"/>
              <a:t>Nepovolené znaky</a:t>
            </a:r>
          </a:p>
          <a:p>
            <a:pPr marL="0" indent="0">
              <a:buNone/>
            </a:pPr>
            <a:r>
              <a:rPr lang="cs-CZ" sz="2400" dirty="0" smtClean="0"/>
              <a:t>písmena národních abeced (s diakritikou), mezera</a:t>
            </a:r>
            <a:endParaRPr lang="cs-CZ" sz="2400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467544" y="2780928"/>
            <a:ext cx="2304256" cy="936104"/>
          </a:xfrm>
          <a:prstGeom prst="wedgeRoundRectCallout">
            <a:avLst>
              <a:gd name="adj1" fmla="val 44948"/>
              <a:gd name="adj2" fmla="val -82593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jméno uživatele</a:t>
            </a:r>
          </a:p>
          <a:p>
            <a:pPr algn="ctr"/>
            <a:r>
              <a:rPr lang="cs-CZ" dirty="0" smtClean="0"/>
              <a:t>název schránky</a:t>
            </a:r>
            <a:endParaRPr lang="cs-CZ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1125083" y="3681437"/>
            <a:ext cx="2448272" cy="1080120"/>
          </a:xfrm>
          <a:prstGeom prst="wedgeRoundRectCallout">
            <a:avLst>
              <a:gd name="adj1" fmla="val 70530"/>
              <a:gd name="adj2" fmla="val -155964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zavináč </a:t>
            </a:r>
            <a:r>
              <a:rPr lang="cs-CZ" sz="1800" dirty="0" smtClean="0"/>
              <a:t>charakteristický znak e-mailu od r. 1972</a:t>
            </a:r>
            <a:endParaRPr lang="cs-CZ" sz="1800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779912" y="3723181"/>
            <a:ext cx="3168352" cy="1008112"/>
          </a:xfrm>
          <a:prstGeom prst="wedgeRoundRectCallout">
            <a:avLst>
              <a:gd name="adj1" fmla="val -13768"/>
              <a:gd name="adj2" fmla="val -166509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jméno domény serveru</a:t>
            </a:r>
          </a:p>
          <a:p>
            <a:pPr algn="ctr"/>
            <a:r>
              <a:rPr lang="cs-CZ" dirty="0" smtClean="0"/>
              <a:t>něco jako název pošty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5508104" y="2924944"/>
            <a:ext cx="936104" cy="936104"/>
          </a:xfrm>
          <a:prstGeom prst="wedgeRoundRectCallout">
            <a:avLst>
              <a:gd name="adj1" fmla="val 48867"/>
              <a:gd name="adj2" fmla="val -97113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tečka</a:t>
            </a:r>
          </a:p>
          <a:p>
            <a:pPr algn="ctr"/>
            <a:r>
              <a:rPr lang="cs-CZ" dirty="0" smtClean="0"/>
              <a:t>(</a:t>
            </a:r>
            <a:r>
              <a:rPr lang="cs-CZ" dirty="0" err="1" smtClean="0"/>
              <a:t>dot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6512330" y="2911740"/>
            <a:ext cx="2380150" cy="481256"/>
          </a:xfrm>
          <a:prstGeom prst="wedgeRoundRectCallout">
            <a:avLst>
              <a:gd name="adj1" fmla="val -28488"/>
              <a:gd name="adj2" fmla="val -130492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národní doména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036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 adresy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15963" indent="-715963">
              <a:spcBef>
                <a:spcPts val="600"/>
              </a:spcBef>
              <a:spcAft>
                <a:spcPts val="2400"/>
              </a:spcAft>
              <a:buNone/>
            </a:pPr>
            <a:r>
              <a:rPr lang="cs-CZ" dirty="0" smtClean="0"/>
              <a:t>jan.novak@seznam.cz	</a:t>
            </a:r>
            <a:br>
              <a:rPr lang="cs-CZ" dirty="0" smtClean="0"/>
            </a:br>
            <a:r>
              <a:rPr lang="cs-CZ" dirty="0" smtClean="0"/>
              <a:t>soukromá adresa pro solidní použití</a:t>
            </a:r>
          </a:p>
          <a:p>
            <a:pPr marL="715963" indent="-715963">
              <a:spcBef>
                <a:spcPts val="600"/>
              </a:spcBef>
              <a:spcAft>
                <a:spcPts val="2400"/>
              </a:spcAft>
              <a:buNone/>
            </a:pPr>
            <a:r>
              <a:rPr lang="cs-CZ" dirty="0" smtClean="0"/>
              <a:t>ekonom@ford.cz</a:t>
            </a:r>
            <a:br>
              <a:rPr lang="cs-CZ" dirty="0" smtClean="0"/>
            </a:br>
            <a:r>
              <a:rPr lang="cs-CZ" dirty="0" smtClean="0"/>
              <a:t>pracovní adresa nezávislá na pracovníkovi</a:t>
            </a:r>
          </a:p>
          <a:p>
            <a:pPr marL="715963" indent="-715963">
              <a:spcBef>
                <a:spcPts val="600"/>
              </a:spcBef>
              <a:spcAft>
                <a:spcPts val="2400"/>
              </a:spcAft>
              <a:buNone/>
            </a:pPr>
            <a:r>
              <a:rPr lang="cs-CZ" dirty="0" smtClean="0"/>
              <a:t>bubak43@post.cz</a:t>
            </a:r>
            <a:br>
              <a:rPr lang="cs-CZ" dirty="0" smtClean="0"/>
            </a:br>
            <a:r>
              <a:rPr lang="cs-CZ" dirty="0" smtClean="0"/>
              <a:t>adresa kaskadérka pro riskantní použití</a:t>
            </a:r>
            <a:endParaRPr lang="cs-CZ" dirty="0"/>
          </a:p>
          <a:p>
            <a:pPr marL="715963" indent="-715963" algn="ctr">
              <a:spcBef>
                <a:spcPts val="600"/>
              </a:spcBef>
              <a:spcAft>
                <a:spcPts val="2400"/>
              </a:spcAft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NESMĚŠOVAT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37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Zřízení schránky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820472" cy="492514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b="1" dirty="0" err="1" smtClean="0"/>
              <a:t>freemail</a:t>
            </a:r>
            <a:r>
              <a:rPr lang="cs-CZ" dirty="0" smtClean="0"/>
              <a:t> </a:t>
            </a:r>
            <a:r>
              <a:rPr lang="cs-CZ" sz="2400" dirty="0" smtClean="0"/>
              <a:t>– SEZNAM.CZ, ATLAS.CZ, VOLNY.CZ, CENTRUM.CZ, …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registrace na serveru zdarma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služba bez záruky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reklama</a:t>
            </a:r>
          </a:p>
          <a:p>
            <a:pPr>
              <a:spcBef>
                <a:spcPts val="0"/>
              </a:spcBef>
            </a:pPr>
            <a:r>
              <a:rPr lang="cs-CZ" b="1" dirty="0" smtClean="0"/>
              <a:t>komerční e-mail </a:t>
            </a:r>
            <a:r>
              <a:rPr lang="cs-CZ" sz="2400" dirty="0" smtClean="0"/>
              <a:t>– IOL.CZ, EOUTLOOK.CZ, …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samostatně nebo s dalšími placenými službami (ISP, </a:t>
            </a:r>
            <a:r>
              <a:rPr lang="cs-CZ" sz="2400" dirty="0" err="1" smtClean="0"/>
              <a:t>hosting</a:t>
            </a:r>
            <a:r>
              <a:rPr lang="cs-CZ" sz="2400" dirty="0" smtClean="0"/>
              <a:t>, …)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rozšířené služby, podpora, záruka funkčnosti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bez reklamy</a:t>
            </a:r>
          </a:p>
          <a:p>
            <a:pPr>
              <a:spcBef>
                <a:spcPts val="0"/>
              </a:spcBef>
            </a:pPr>
            <a:r>
              <a:rPr lang="cs-CZ" b="1" dirty="0" smtClean="0"/>
              <a:t>pracovní e-mail</a:t>
            </a:r>
            <a:endParaRPr lang="cs-CZ" sz="2400" dirty="0" smtClean="0"/>
          </a:p>
          <a:p>
            <a:pPr lvl="1">
              <a:spcBef>
                <a:spcPts val="0"/>
              </a:spcBef>
            </a:pPr>
            <a:r>
              <a:rPr lang="cs-CZ" sz="2400" dirty="0" smtClean="0"/>
              <a:t>zřizuje a udržuje zaměstnavatel</a:t>
            </a:r>
            <a:endParaRPr lang="cs-CZ" sz="2400" dirty="0"/>
          </a:p>
          <a:p>
            <a:pPr lvl="1">
              <a:spcBef>
                <a:spcPts val="0"/>
              </a:spcBef>
            </a:pPr>
            <a:r>
              <a:rPr lang="cs-CZ" sz="2400" dirty="0" smtClean="0"/>
              <a:t>záruka funkčnosti</a:t>
            </a:r>
          </a:p>
          <a:p>
            <a:pPr lvl="1">
              <a:spcBef>
                <a:spcPts val="0"/>
              </a:spcBef>
            </a:pPr>
            <a:r>
              <a:rPr lang="cs-CZ" sz="2400" dirty="0" smtClean="0"/>
              <a:t>možnost sledování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7443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142875"/>
            <a:ext cx="893445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86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Webové rozhraní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104" name="Picture 8" descr="C:\Documents and Settings\ok\Dokumenty\mail\sezn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7239000" cy="2952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ok\Dokumenty\mail\voln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86000"/>
            <a:ext cx="7239000" cy="2994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ok\Dokumenty\mail\centru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362200"/>
            <a:ext cx="7167563" cy="1844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ok\Dokumenty\mail\atla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0"/>
            <a:ext cx="7162800" cy="1787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Webové rozhraní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Blip>
                <a:blip r:embed="rId3"/>
              </a:buBlip>
            </a:pPr>
            <a:r>
              <a:rPr lang="cs-CZ" altLang="cs-CZ"/>
              <a:t>dostupnost z libovolného počítače</a:t>
            </a:r>
          </a:p>
          <a:p>
            <a:pPr>
              <a:buFontTx/>
              <a:buBlip>
                <a:blip r:embed="rId3"/>
              </a:buBlip>
            </a:pPr>
            <a:r>
              <a:rPr lang="cs-CZ" altLang="cs-CZ"/>
              <a:t>žádná instalace a konfigurace</a:t>
            </a:r>
          </a:p>
          <a:p>
            <a:pPr>
              <a:buFontTx/>
              <a:buBlip>
                <a:blip r:embed="rId4"/>
              </a:buBlip>
            </a:pPr>
            <a:r>
              <a:rPr lang="cs-CZ" altLang="cs-CZ"/>
              <a:t>nutnost připojení po celou dobu práce</a:t>
            </a:r>
          </a:p>
          <a:p>
            <a:pPr>
              <a:buFontTx/>
              <a:buBlip>
                <a:blip r:embed="rId4"/>
              </a:buBlip>
            </a:pPr>
            <a:r>
              <a:rPr lang="cs-CZ" altLang="cs-CZ"/>
              <a:t>nižší bezpečnost</a:t>
            </a:r>
          </a:p>
        </p:txBody>
      </p:sp>
      <p:pic>
        <p:nvPicPr>
          <p:cNvPr id="5125" name="Picture 5" descr="C:\Documents and Settings\ok\Dokumenty\mail\at-sign3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770188"/>
            <a:ext cx="4076700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91880" y="6245225"/>
            <a:ext cx="54726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+mn-lt"/>
              </a:rPr>
              <a:t>http://photomed.files.wordpress.com/2007/01/email.thumbnail.jpg?w=460</a:t>
            </a:r>
            <a:endParaRPr lang="cs-CZ" sz="1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E-mailový klient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3484984"/>
          </a:xfrm>
        </p:spPr>
        <p:txBody>
          <a:bodyPr/>
          <a:lstStyle/>
          <a:p>
            <a:pPr>
              <a:buFontTx/>
              <a:buBlip>
                <a:blip r:embed="rId2"/>
              </a:buBlip>
            </a:pPr>
            <a:r>
              <a:rPr lang="cs-CZ" altLang="cs-CZ" dirty="0"/>
              <a:t>možnost práce off-line</a:t>
            </a:r>
          </a:p>
          <a:p>
            <a:pPr>
              <a:buFontTx/>
              <a:buBlip>
                <a:blip r:embed="rId2"/>
              </a:buBlip>
            </a:pPr>
            <a:r>
              <a:rPr lang="cs-CZ" altLang="cs-CZ" dirty="0"/>
              <a:t>vyšší komfort a rychlejší reakce</a:t>
            </a:r>
          </a:p>
          <a:p>
            <a:pPr>
              <a:buFontTx/>
              <a:buBlip>
                <a:blip r:embed="rId3"/>
              </a:buBlip>
            </a:pPr>
            <a:r>
              <a:rPr lang="cs-CZ" altLang="cs-CZ" dirty="0"/>
              <a:t>instalace na jednom počítači</a:t>
            </a:r>
          </a:p>
          <a:p>
            <a:pPr lvl="1">
              <a:buFontTx/>
              <a:buChar char="•"/>
            </a:pPr>
            <a:r>
              <a:rPr lang="cs-CZ" altLang="cs-CZ" dirty="0"/>
              <a:t>dostupnost pouze z tohoto počítače</a:t>
            </a:r>
          </a:p>
          <a:p>
            <a:pPr lvl="1">
              <a:buFontTx/>
              <a:buChar char="•"/>
            </a:pPr>
            <a:r>
              <a:rPr lang="cs-CZ" altLang="cs-CZ" dirty="0"/>
              <a:t>nutnost instalace a </a:t>
            </a:r>
            <a:r>
              <a:rPr lang="cs-CZ" altLang="cs-CZ" dirty="0" smtClean="0"/>
              <a:t>konfigurace</a:t>
            </a:r>
          </a:p>
          <a:p>
            <a:pPr>
              <a:buFontTx/>
              <a:buChar char="•"/>
            </a:pPr>
            <a:r>
              <a:rPr lang="cs-CZ" altLang="cs-CZ" dirty="0" smtClean="0"/>
              <a:t>možno kombinovat s přístupem přes web</a:t>
            </a:r>
            <a:endParaRPr lang="cs-CZ" altLang="cs-CZ" dirty="0"/>
          </a:p>
        </p:txBody>
      </p:sp>
      <p:sp>
        <p:nvSpPr>
          <p:cNvPr id="3" name="Obdélník 2"/>
          <p:cNvSpPr/>
          <p:nvPr/>
        </p:nvSpPr>
        <p:spPr>
          <a:xfrm>
            <a:off x="4283968" y="630932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>
                <a:latin typeface="+mn-lt"/>
              </a:rPr>
              <a:t>http://www.inboxmailmarketing.com/images/e_mail.png</a:t>
            </a:r>
            <a:endParaRPr lang="cs-CZ" sz="1200" dirty="0">
              <a:latin typeface="+mn-lt"/>
            </a:endParaRPr>
          </a:p>
        </p:txBody>
      </p:sp>
      <p:pic>
        <p:nvPicPr>
          <p:cNvPr id="17414" name="Picture 1030" descr="http://www.inboxmailmarketing.com/images/e_mai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52736"/>
            <a:ext cx="287655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E-mailový klient</a:t>
            </a:r>
            <a:endParaRPr lang="cs-CZ" altLang="cs-CZ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dirty="0" smtClean="0"/>
              <a:t>Mnoho placených i neplacených aplikací</a:t>
            </a:r>
          </a:p>
          <a:p>
            <a:pPr marL="185738" indent="0">
              <a:buNone/>
            </a:pPr>
            <a:r>
              <a:rPr lang="cs-CZ" altLang="cs-CZ" sz="2400" dirty="0" smtClean="0">
                <a:latin typeface="+mn-lt"/>
              </a:rPr>
              <a:t>Outlook Express, MS Outlook, Windows Live Mail, </a:t>
            </a:r>
            <a:r>
              <a:rPr lang="cs-CZ" altLang="cs-CZ" sz="2400" dirty="0" err="1" smtClean="0">
                <a:latin typeface="+mn-lt"/>
              </a:rPr>
              <a:t>Mozilla</a:t>
            </a:r>
            <a:r>
              <a:rPr lang="cs-CZ" altLang="cs-CZ" sz="2400" dirty="0" smtClean="0">
                <a:latin typeface="+mn-lt"/>
              </a:rPr>
              <a:t> </a:t>
            </a:r>
            <a:r>
              <a:rPr lang="cs-CZ" altLang="cs-CZ" sz="2400" dirty="0" err="1" smtClean="0">
                <a:latin typeface="+mn-lt"/>
              </a:rPr>
              <a:t>Thunderbird</a:t>
            </a:r>
            <a:r>
              <a:rPr lang="cs-CZ" altLang="cs-CZ" sz="2400" dirty="0" smtClean="0">
                <a:latin typeface="+mn-lt"/>
              </a:rPr>
              <a:t>, </a:t>
            </a:r>
            <a:r>
              <a:rPr lang="cs-CZ" altLang="cs-CZ" sz="2400" dirty="0" err="1" smtClean="0">
                <a:latin typeface="+mn-lt"/>
              </a:rPr>
              <a:t>Pegassus</a:t>
            </a:r>
            <a:r>
              <a:rPr lang="cs-CZ" altLang="cs-CZ" sz="2400" dirty="0" smtClean="0">
                <a:latin typeface="+mn-lt"/>
              </a:rPr>
              <a:t> Mail, </a:t>
            </a:r>
            <a:r>
              <a:rPr lang="cs-CZ" altLang="cs-CZ" sz="2400" dirty="0" err="1" smtClean="0">
                <a:latin typeface="+mn-lt"/>
              </a:rPr>
              <a:t>The</a:t>
            </a:r>
            <a:r>
              <a:rPr lang="cs-CZ" altLang="cs-CZ" sz="2400" dirty="0" smtClean="0">
                <a:latin typeface="+mn-lt"/>
              </a:rPr>
              <a:t> </a:t>
            </a:r>
            <a:r>
              <a:rPr lang="cs-CZ" altLang="cs-CZ" sz="2400" dirty="0" err="1" smtClean="0">
                <a:latin typeface="+mn-lt"/>
              </a:rPr>
              <a:t>Bat</a:t>
            </a:r>
            <a:r>
              <a:rPr lang="cs-CZ" altLang="cs-CZ" sz="2400" dirty="0" smtClean="0">
                <a:latin typeface="+mn-lt"/>
              </a:rPr>
              <a:t>!, </a:t>
            </a:r>
            <a:r>
              <a:rPr lang="cs-CZ" altLang="cs-CZ" sz="2400" dirty="0" err="1" smtClean="0">
                <a:latin typeface="+mn-lt"/>
              </a:rPr>
              <a:t>Mailer</a:t>
            </a:r>
            <a:r>
              <a:rPr lang="cs-CZ" altLang="cs-CZ" sz="2400" dirty="0" smtClean="0">
                <a:latin typeface="+mn-lt"/>
              </a:rPr>
              <a:t>, </a:t>
            </a:r>
            <a:r>
              <a:rPr lang="cs-CZ" altLang="cs-CZ" sz="2400" dirty="0" err="1" smtClean="0">
                <a:latin typeface="+mn-lt"/>
              </a:rPr>
              <a:t>IncrediMail</a:t>
            </a:r>
            <a:r>
              <a:rPr lang="cs-CZ" altLang="cs-CZ" sz="2400" dirty="0" smtClean="0">
                <a:latin typeface="+mn-lt"/>
              </a:rPr>
              <a:t>, …</a:t>
            </a:r>
          </a:p>
          <a:p>
            <a:pPr marL="0" indent="0">
              <a:buNone/>
            </a:pPr>
            <a:endParaRPr lang="cs-CZ" altLang="cs-CZ" sz="1600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228" y="3140968"/>
            <a:ext cx="4677544" cy="327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 advAuto="5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Nastavení </a:t>
            </a:r>
            <a:r>
              <a:rPr lang="cs-CZ" altLang="cs-CZ" dirty="0" smtClean="0"/>
              <a:t>e-mailového klienta</a:t>
            </a:r>
            <a:endParaRPr lang="cs-CZ" altLang="cs-CZ" dirty="0"/>
          </a:p>
        </p:txBody>
      </p:sp>
      <p:pic>
        <p:nvPicPr>
          <p:cNvPr id="8195" name="Picture 3" descr="C:\Documents and Settings\ok\Dokumenty\mail\o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2600"/>
            <a:ext cx="4087813" cy="466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cuments and Settings\ok\Dokumenty\mail\o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5" y="1752600"/>
            <a:ext cx="4087813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Nastavení e-mailového klienta</a:t>
            </a:r>
            <a:endParaRPr lang="cs-CZ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1"/>
            <a:ext cx="429192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628801"/>
            <a:ext cx="429192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64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pro používání e-mailu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Adresát (adresáti) uvážlivě </a:t>
            </a:r>
            <a:r>
              <a:rPr lang="cs-CZ" sz="2000" dirty="0" smtClean="0"/>
              <a:t>(kopie, skrytá kopie)</a:t>
            </a:r>
          </a:p>
          <a:p>
            <a:r>
              <a:rPr lang="cs-CZ" sz="2800" dirty="0" smtClean="0"/>
              <a:t>Předmět je důležitý </a:t>
            </a:r>
            <a:r>
              <a:rPr lang="cs-CZ" sz="2000" dirty="0" smtClean="0"/>
              <a:t>(pokud vaše zpráva není bezpředmětná)</a:t>
            </a:r>
            <a:endParaRPr lang="cs-CZ" sz="2800" dirty="0" smtClean="0"/>
          </a:p>
          <a:p>
            <a:r>
              <a:rPr lang="cs-CZ" sz="2800" dirty="0" smtClean="0"/>
              <a:t>E-mail je technologický nástupce dopisu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(e-mail pište stejně jako dopis)</a:t>
            </a:r>
          </a:p>
          <a:p>
            <a:r>
              <a:rPr lang="cs-CZ" sz="2800" dirty="0" smtClean="0"/>
              <a:t>Stručně, jasně, výstižně </a:t>
            </a:r>
            <a:r>
              <a:rPr lang="cs-CZ" sz="2000" dirty="0" smtClean="0"/>
              <a:t>(podrobnosti do příloh)</a:t>
            </a:r>
          </a:p>
          <a:p>
            <a:r>
              <a:rPr lang="cs-CZ" sz="2800" dirty="0" smtClean="0"/>
              <a:t>Střídmé formátování </a:t>
            </a:r>
            <a:r>
              <a:rPr lang="cs-CZ" sz="2000" dirty="0" smtClean="0"/>
              <a:t>(</a:t>
            </a:r>
            <a:r>
              <a:rPr lang="cs-CZ" sz="2000" dirty="0" err="1" smtClean="0"/>
              <a:t>txt</a:t>
            </a:r>
            <a:r>
              <a:rPr lang="cs-CZ" sz="2000" dirty="0" smtClean="0"/>
              <a:t> formát)</a:t>
            </a:r>
          </a:p>
          <a:p>
            <a:r>
              <a:rPr lang="cs-CZ" sz="2800" dirty="0" smtClean="0"/>
              <a:t>Přílohy do 2–4 MB </a:t>
            </a:r>
            <a:r>
              <a:rPr lang="cs-CZ" sz="2000" dirty="0" smtClean="0"/>
              <a:t>(množství, typ, velikost)</a:t>
            </a:r>
          </a:p>
          <a:p>
            <a:r>
              <a:rPr lang="cs-CZ" sz="2800" dirty="0" smtClean="0"/>
              <a:t>Odpovězte do 24 hod. </a:t>
            </a:r>
            <a:r>
              <a:rPr lang="cs-CZ" sz="2000" dirty="0" smtClean="0"/>
              <a:t>(potvrzení o přečtení)</a:t>
            </a:r>
          </a:p>
          <a:p>
            <a:r>
              <a:rPr lang="cs-CZ" sz="2800" dirty="0" smtClean="0"/>
              <a:t>Po skončení práce by složka doručená pošta měla být prázdná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0283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 velkými přílohami?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odkaz na webovou stránku s materiály, videem, …</a:t>
            </a:r>
          </a:p>
          <a:p>
            <a:r>
              <a:rPr lang="cs-CZ" sz="2800" dirty="0" smtClean="0"/>
              <a:t>na fotografie jsou fotoalba</a:t>
            </a:r>
          </a:p>
          <a:p>
            <a:pPr lvl="1"/>
            <a:r>
              <a:rPr lang="cs-CZ" sz="2400" dirty="0" smtClean="0">
                <a:hlinkClick r:id="rId2"/>
              </a:rPr>
              <a:t>rajce.net</a:t>
            </a:r>
            <a:endParaRPr lang="cs-CZ" sz="2400" dirty="0" smtClean="0"/>
          </a:p>
          <a:p>
            <a:pPr lvl="1"/>
            <a:r>
              <a:rPr lang="cs-CZ" sz="2400" dirty="0" smtClean="0">
                <a:hlinkClick r:id="rId3"/>
              </a:rPr>
              <a:t>picasa.google.com</a:t>
            </a:r>
            <a:endParaRPr lang="cs-CZ" sz="2400" dirty="0" smtClean="0"/>
          </a:p>
          <a:p>
            <a:r>
              <a:rPr lang="cs-CZ" sz="2800" dirty="0" smtClean="0"/>
              <a:t>z velkého množství příloh vytvořit balíček (zip, </a:t>
            </a:r>
            <a:r>
              <a:rPr lang="cs-CZ" sz="2800" dirty="0" err="1" smtClean="0"/>
              <a:t>rar</a:t>
            </a:r>
            <a:r>
              <a:rPr lang="cs-CZ" sz="2800" dirty="0" smtClean="0"/>
              <a:t>, …)</a:t>
            </a:r>
          </a:p>
          <a:p>
            <a:r>
              <a:rPr lang="cs-CZ" sz="2800" dirty="0" smtClean="0"/>
              <a:t>speciální servery pro objemné zásilky</a:t>
            </a:r>
          </a:p>
          <a:p>
            <a:pPr lvl="1"/>
            <a:r>
              <a:rPr lang="cs-CZ" sz="2400" dirty="0" smtClean="0">
                <a:hlinkClick r:id="rId4"/>
              </a:rPr>
              <a:t>uschovna.cz</a:t>
            </a:r>
            <a:endParaRPr lang="cs-CZ" sz="2400" dirty="0" smtClean="0"/>
          </a:p>
          <a:p>
            <a:pPr lvl="1"/>
            <a:r>
              <a:rPr lang="cs-CZ" sz="2400" dirty="0" smtClean="0">
                <a:hlinkClick r:id="rId5"/>
              </a:rPr>
              <a:t>leteckaposta.cz</a:t>
            </a:r>
            <a:endParaRPr lang="cs-CZ" sz="2400" dirty="0" smtClean="0"/>
          </a:p>
          <a:p>
            <a:r>
              <a:rPr lang="cs-CZ" dirty="0" smtClean="0"/>
              <a:t>a je třeba to posílat?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00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257800"/>
            <a:ext cx="7772400" cy="1143000"/>
          </a:xfrm>
        </p:spPr>
        <p:txBody>
          <a:bodyPr/>
          <a:lstStyle/>
          <a:p>
            <a:r>
              <a:rPr lang="cs-CZ" altLang="cs-CZ"/>
              <a:t>KONEC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4FF34"/>
              </a:clrFrom>
              <a:clrTo>
                <a:srgbClr val="34FF34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1762125"/>
            <a:ext cx="33337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27984" y="645333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>
                <a:latin typeface="+mn-lt"/>
              </a:rPr>
              <a:t>http://www.seli-italia.com/Seli-italy/images/contatti/e-mail.png</a:t>
            </a:r>
            <a:endParaRPr lang="cs-CZ" sz="1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</TotalTime>
  <Words>381</Words>
  <Application>Microsoft Office PowerPoint</Application>
  <PresentationFormat>Předvádění na obrazovce (4:3)</PresentationFormat>
  <Paragraphs>112</Paragraphs>
  <Slides>16</Slides>
  <Notes>4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Používání elektronické pošty</vt:lpstr>
      <vt:lpstr>Jak to funguje</vt:lpstr>
      <vt:lpstr>E-mailová adresa</vt:lpstr>
      <vt:lpstr>3 adresy</vt:lpstr>
      <vt:lpstr>Zřízení schránky</vt:lpstr>
      <vt:lpstr>Prezentace aplikace PowerPoint</vt:lpstr>
      <vt:lpstr>Webové rozhraní</vt:lpstr>
      <vt:lpstr>Webové rozhraní</vt:lpstr>
      <vt:lpstr>E-mailový klient</vt:lpstr>
      <vt:lpstr>E-mailový klient</vt:lpstr>
      <vt:lpstr>Nastavení e-mailového klienta</vt:lpstr>
      <vt:lpstr>Nastavení e-mailového klienta</vt:lpstr>
      <vt:lpstr>Zásady pro používání e-mailu</vt:lpstr>
      <vt:lpstr>Co s velkými přílohami?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Používání elektronické pošty</dc:title>
  <dc:creator>ok</dc:creator>
  <cp:lastModifiedBy>user</cp:lastModifiedBy>
  <cp:revision>25</cp:revision>
  <dcterms:created xsi:type="dcterms:W3CDTF">2006-09-14T19:31:56Z</dcterms:created>
  <dcterms:modified xsi:type="dcterms:W3CDTF">2013-10-20T18:51:16Z</dcterms:modified>
</cp:coreProperties>
</file>