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9"/>
  </p:notesMasterIdLst>
  <p:sldIdLst>
    <p:sldId id="279" r:id="rId2"/>
    <p:sldId id="256" r:id="rId3"/>
    <p:sldId id="265" r:id="rId4"/>
    <p:sldId id="266" r:id="rId5"/>
    <p:sldId id="267" r:id="rId6"/>
    <p:sldId id="274" r:id="rId7"/>
    <p:sldId id="278" r:id="rId8"/>
    <p:sldId id="264" r:id="rId9"/>
    <p:sldId id="276" r:id="rId10"/>
    <p:sldId id="269" r:id="rId11"/>
    <p:sldId id="270" r:id="rId12"/>
    <p:sldId id="268" r:id="rId13"/>
    <p:sldId id="260" r:id="rId14"/>
    <p:sldId id="272" r:id="rId15"/>
    <p:sldId id="273" r:id="rId16"/>
    <p:sldId id="275" r:id="rId17"/>
    <p:sldId id="277" r:id="rId18"/>
  </p:sldIdLst>
  <p:sldSz cx="9144000" cy="6858000" type="screen4x3"/>
  <p:notesSz cx="6858000" cy="9144000"/>
  <p:custShowLst>
    <p:custShow name="zcizení" id="0">
      <p:sldLst>
        <p:sld r:id="rId13"/>
      </p:sldLst>
    </p:custShow>
    <p:custShow name="poškození" id="1">
      <p:sldLst>
        <p:sld r:id="rId11"/>
      </p:sldLst>
    </p:custShow>
    <p:custShow name="výpadek" id="2">
      <p:sldLst>
        <p:sld r:id="rId12"/>
      </p:sldLst>
    </p:custShow>
    <p:custShow name="malware" id="3">
      <p:sldLst>
        <p:sld r:id="rId14"/>
      </p:sldLst>
    </p:custShow>
    <p:custShow name="obsluha" id="4">
      <p:sldLst>
        <p:sld r:id="rId15"/>
      </p:sldLst>
    </p:custShow>
    <p:custShow name="hw přístup" id="5">
      <p:sldLst>
        <p:sld r:id="rId16"/>
      </p:sldLst>
    </p:custShow>
    <p:custShow name="sw přístup" id="6">
      <p:sldLst>
        <p:sld r:id="rId17"/>
      </p:sldLst>
    </p:custShow>
  </p:custShowLst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F278C231-758C-48F4-BEC4-84C50FADEFA8}">
          <p14:sldIdLst>
            <p14:sldId id="279"/>
            <p14:sldId id="256"/>
            <p14:sldId id="265"/>
            <p14:sldId id="266"/>
            <p14:sldId id="267"/>
            <p14:sldId id="274"/>
            <p14:sldId id="278"/>
            <p14:sldId id="264"/>
            <p14:sldId id="276"/>
          </p14:sldIdLst>
        </p14:section>
        <p14:section name="poškození" id="{1BA4266E-3032-4316-8C2F-444B3C7456E6}">
          <p14:sldIdLst>
            <p14:sldId id="269"/>
          </p14:sldIdLst>
        </p14:section>
        <p14:section name="výpadek" id="{E0BCAA44-F993-4324-A6BB-23ED3FB86FA4}">
          <p14:sldIdLst>
            <p14:sldId id="270"/>
          </p14:sldIdLst>
        </p14:section>
        <p14:section name="zcizení" id="{85DD0787-0EBB-4A0B-82B4-F2780A23CC00}">
          <p14:sldIdLst>
            <p14:sldId id="268"/>
          </p14:sldIdLst>
        </p14:section>
        <p14:section name="Oddíl bez názvu" id="{AB8DBB11-102C-4FC0-8F5B-88FEB9AE7997}">
          <p14:sldIdLst>
            <p14:sldId id="260"/>
            <p14:sldId id="272"/>
            <p14:sldId id="273"/>
            <p14:sldId id="275"/>
            <p14:sldId id="27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66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59" autoAdjust="0"/>
    <p:restoredTop sz="90909" autoAdjust="0"/>
  </p:normalViewPr>
  <p:slideViewPr>
    <p:cSldViewPr>
      <p:cViewPr>
        <p:scale>
          <a:sx n="75" d="100"/>
          <a:sy n="75" d="100"/>
        </p:scale>
        <p:origin x="-4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6"/>
    </p:cViewPr>
  </p:notesTextViewPr>
  <p:sorterViewPr>
    <p:cViewPr>
      <p:scale>
        <a:sx n="90" d="100"/>
        <a:sy n="90" d="100"/>
      </p:scale>
      <p:origin x="0" y="0"/>
    </p:cViewPr>
  </p:sorterViewPr>
  <p:notesViewPr>
    <p:cSldViewPr>
      <p:cViewPr>
        <p:scale>
          <a:sx n="125" d="100"/>
          <a:sy n="125" d="100"/>
        </p:scale>
        <p:origin x="-1008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Sloupec1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chemeClr val="tx1"/>
              </a:solidFill>
            </c:spPr>
          </c:dPt>
          <c:dPt>
            <c:idx val="2"/>
            <c:bubble3D val="0"/>
            <c:explosion val="9"/>
            <c:spPr>
              <a:ln w="12700">
                <a:solidFill>
                  <a:schemeClr val="tx1"/>
                </a:solidFill>
              </a:ln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Pt>
            <c:idx val="4"/>
            <c:bubble3D val="0"/>
            <c:spPr>
              <a:solidFill>
                <a:srgbClr val="6666FF"/>
              </a:solidFill>
            </c:spPr>
          </c:dPt>
          <c:cat>
            <c:strRef>
              <c:f>List1!$A$2:$A$6</c:f>
              <c:strCache>
                <c:ptCount val="5"/>
                <c:pt idx="0">
                  <c:v>14 % chyba SW</c:v>
                </c:pt>
                <c:pt idx="1">
                  <c:v>35 % chyba HW</c:v>
                </c:pt>
                <c:pt idx="2">
                  <c:v>28 % chyba obsluhy</c:v>
                </c:pt>
                <c:pt idx="3">
                  <c:v>6 % malware</c:v>
                </c:pt>
                <c:pt idx="4">
                  <c:v>17 % odcizení</c:v>
                </c:pt>
              </c:strCache>
            </c:strRef>
          </c:cat>
          <c:val>
            <c:numRef>
              <c:f>List1!$B$2:$B$6</c:f>
              <c:numCache>
                <c:formatCode>General</c:formatCode>
                <c:ptCount val="5"/>
                <c:pt idx="0">
                  <c:v>14</c:v>
                </c:pt>
                <c:pt idx="1">
                  <c:v>35</c:v>
                </c:pt>
                <c:pt idx="2">
                  <c:v>28</c:v>
                </c:pt>
                <c:pt idx="3">
                  <c:v>6</c:v>
                </c:pt>
                <c:pt idx="4">
                  <c:v>17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5287959317585298"/>
          <c:y val="0.16845792322834646"/>
          <c:w val="0.33462040682414695"/>
          <c:h val="0.7735999015748031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862BDC47-2F6A-4AEA-9FEF-41B972082A83}" type="datetimeFigureOut">
              <a:rPr lang="cs-CZ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5B78CCE7-6A4D-4DDA-9908-49D4438C4B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93557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dirty="0" smtClean="0">
                <a:effectLst/>
              </a:rPr>
              <a:t>Anotace:</a:t>
            </a:r>
          </a:p>
          <a:p>
            <a:r>
              <a:rPr lang="cs-CZ" dirty="0" smtClean="0"/>
              <a:t>PowerPoint prezentace seznamuje žáky s</a:t>
            </a:r>
            <a:r>
              <a:rPr lang="cs-CZ" baseline="0" dirty="0" smtClean="0"/>
              <a:t> </a:t>
            </a:r>
            <a:r>
              <a:rPr lang="cs-CZ" baseline="0" dirty="0" smtClean="0"/>
              <a:t>riziky ohrožujícími uložená data a s prevencí ke snížení jejich následků.</a:t>
            </a:r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253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23966BD-46F0-4399-A203-17CACA3822B9}" type="slidenum">
              <a:rPr lang="cs-CZ" altLang="cs-CZ" sz="1200" smtClean="0"/>
              <a:pPr eaLnBrk="1" hangingPunct="1"/>
              <a:t>11</a:t>
            </a:fld>
            <a:endParaRPr lang="cs-CZ" altLang="cs-CZ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cs-CZ" altLang="cs-CZ" smtClean="0"/>
              <a:t>Scandisk, defrag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cs-CZ" altLang="cs-CZ" smtClean="0"/>
              <a:t>Distribuce práv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cs-CZ" altLang="cs-CZ" smtClean="0"/>
              <a:t>můžeš jen k tomu, k čemu je třeba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cs-CZ" altLang="cs-CZ" smtClean="0"/>
              <a:t>úprava dokumentu sledovanými změnami – komentáři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cs-CZ" altLang="cs-CZ" smtClean="0"/>
              <a:t>apod.</a:t>
            </a:r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FEAF633-C11F-488C-BDD5-B2FD5CA4D819}" type="slidenum">
              <a:rPr lang="cs-CZ" altLang="cs-CZ" sz="1200" smtClean="0"/>
              <a:pPr eaLnBrk="1" hangingPunct="1"/>
              <a:t>14</a:t>
            </a:fld>
            <a:endParaRPr lang="cs-CZ" altLang="cs-CZ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G0" fmla="+- 618 0 0"/>
            </a:gdLst>
            <a:ahLst/>
            <a:cxnLst>
              <a:cxn ang="0">
                <a:pos x="0" y="0"/>
              </a:cxn>
              <a:cxn ang="0">
                <a:pos x="618" y="0"/>
              </a:cxn>
              <a:cxn ang="0">
                <a:pos x="618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52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C9B4F65-F4C9-47BE-AA20-CF6A017D4D4F}" type="datetimeFigureOut">
              <a:rPr lang="cs-CZ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7D2B06C-CD74-48E4-BF1F-DB1CBED05C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1658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AC410C-F970-4768-BFF3-71507B1DDD81}" type="datetimeFigureOut">
              <a:rPr lang="cs-CZ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889CAB-BA87-4485-A5B5-C52A815CE7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0522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A019E-0CC1-4761-9571-0A81D7190CA2}" type="datetimeFigureOut">
              <a:rPr lang="cs-CZ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F7CE0-898B-4738-8690-E7ECCED98B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832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0D5B5-011D-4478-85D8-9BC8B3CE3E18}" type="datetimeFigureOut">
              <a:rPr lang="cs-CZ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2FE3F4-334F-4C72-8C49-CDD2C7026B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1704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D26F37-B8C4-4240-B757-F8361BFD3923}" type="datetimeFigureOut">
              <a:rPr lang="cs-CZ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227BD5-72DA-44FE-9C95-3C11C47A89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5124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D70217-BABA-477C-A488-59361B57580F}" type="datetimeFigureOut">
              <a:rPr lang="cs-CZ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FEF58C-0AA7-4D11-972A-B01F6BB53F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7589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A59B3D-4AB0-47C5-A2DC-C131C850F40C}" type="datetimeFigureOut">
              <a:rPr lang="cs-CZ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EA8EB-1B4B-4E56-B560-F3CF1265F3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9782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499DF-E6AE-4E17-80DA-AD1D4369B030}" type="datetimeFigureOut">
              <a:rPr lang="cs-CZ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5D53C0-D63D-4563-B002-6C21772720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7696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F6762D-E2F9-489E-BE08-4343BC6CDDCE}" type="datetimeFigureOut">
              <a:rPr lang="cs-CZ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2FF0D4-1D02-4DA7-B83B-429E6F2E3A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4213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9DF586-B1B5-4DF1-A2F7-279941B3CF05}" type="datetimeFigureOut">
              <a:rPr lang="cs-CZ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A8ACB-0064-4DAB-A954-EC2D7B636F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127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5BC43D-FF61-4E8B-928A-19677FDE9EAE}" type="datetimeFigureOut">
              <a:rPr lang="cs-CZ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BA188-1877-44C8-AF20-BBD4076CDB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107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54276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4277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+mn-lt"/>
              </a:defRPr>
            </a:lvl1pPr>
          </a:lstStyle>
          <a:p>
            <a:pPr>
              <a:defRPr/>
            </a:pPr>
            <a:fld id="{27070325-9ECB-4C14-8278-EA99237D2F97}" type="datetimeFigureOut">
              <a:rPr lang="cs-CZ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54279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4280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+mn-lt"/>
              </a:defRPr>
            </a:lvl1pPr>
          </a:lstStyle>
          <a:p>
            <a:pPr>
              <a:defRPr/>
            </a:pPr>
            <a:fld id="{2D7316E4-6A49-4C9D-A4C4-123073A453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hyperlink" Target="http://img.datacomp.sk/zamok-kensington-microsaver-ds-notebook-lock-na-kluc_i69075.jpg" TargetMode="External"/><Relationship Id="rId7" Type="http://schemas.openxmlformats.org/officeDocument/2006/relationships/image" Target="../media/image15.png"/><Relationship Id="rId2" Type="http://schemas.openxmlformats.org/officeDocument/2006/relationships/hyperlink" Target="http://www.ravolink.ee/files/md/c1/bb/c8bdb9a28456d726c7bc26108a8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eekalerts.com/u/goldkey2.jpg" TargetMode="External"/><Relationship Id="rId11" Type="http://schemas.openxmlformats.org/officeDocument/2006/relationships/image" Target="../media/image19.png"/><Relationship Id="rId5" Type="http://schemas.openxmlformats.org/officeDocument/2006/relationships/hyperlink" Target="http://www.qnap.com/upload/album/24/m_385_20111128140031_41157.jpg" TargetMode="External"/><Relationship Id="rId10" Type="http://schemas.openxmlformats.org/officeDocument/2006/relationships/image" Target="../media/image18.png"/><Relationship Id="rId4" Type="http://schemas.openxmlformats.org/officeDocument/2006/relationships/hyperlink" Target="http://obrazki.elektroda.net/16_1257244034.jpg" TargetMode="External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8470882"/>
              </p:ext>
            </p:extLst>
          </p:nvPr>
        </p:nvGraphicFramePr>
        <p:xfrm>
          <a:off x="251520" y="2060848"/>
          <a:ext cx="8640960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83612"/>
                <a:gridCol w="6657348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Vzdělávání v informačních a komunikačních technologiích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Informační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 </a:t>
                      </a: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komunikační technologie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Základní pojmy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Zabezpečení dat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VY_32_INOVACE_4.A_IKT_14(20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Ondřej Kánský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10.01.2013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065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286000"/>
            <a:ext cx="7772400" cy="1143000"/>
          </a:xfrm>
          <a:ln>
            <a:miter lim="800000"/>
            <a:headEnd/>
            <a:tailEnd/>
          </a:ln>
        </p:spPr>
        <p:txBody>
          <a:bodyPr lIns="45720" rIns="45720" anchor="t">
            <a:no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7200" b="1" kern="1200" cap="all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rPr>
              <a:t>Zabezpečení dat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433388" y="1544638"/>
            <a:ext cx="8171060" cy="444202"/>
          </a:xfrm>
        </p:spPr>
        <p:txBody>
          <a:bodyPr tIns="0" rIns="45720" bIns="0" anchor="b"/>
          <a:lstStyle/>
          <a:p>
            <a:pPr marL="0" indent="0" algn="r" eaLnBrk="1" hangingPunct="1">
              <a:buFont typeface="Wingdings" pitchFamily="2" charset="2"/>
              <a:buNone/>
            </a:pPr>
            <a:r>
              <a:rPr lang="cs-CZ" altLang="cs-CZ" sz="1900" dirty="0" smtClean="0"/>
              <a:t>2013 O. Kánský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Nadpis 1"/>
          <p:cNvSpPr>
            <a:spLocks noGrp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altLang="cs-CZ" sz="4400" dirty="0" smtClean="0"/>
              <a:t>Ochrana dat proti:</a:t>
            </a:r>
          </a:p>
        </p:txBody>
      </p:sp>
      <p:sp>
        <p:nvSpPr>
          <p:cNvPr id="7172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2176561"/>
            <a:ext cx="8329613" cy="3268663"/>
          </a:xfrm>
        </p:spPr>
        <p:txBody>
          <a:bodyPr/>
          <a:lstStyle/>
          <a:p>
            <a:pPr marL="712788" indent="-712788" eaLnBrk="1" hangingPunct="1"/>
            <a:r>
              <a:rPr lang="cs-CZ" altLang="cs-CZ" sz="3600" dirty="0" smtClean="0">
                <a:solidFill>
                  <a:srgbClr val="FF0000"/>
                </a:solidFill>
              </a:rPr>
              <a:t>Z</a:t>
            </a:r>
            <a:r>
              <a:rPr lang="cs-CZ" altLang="cs-CZ" sz="3600" dirty="0" smtClean="0"/>
              <a:t>ničení – </a:t>
            </a:r>
            <a:r>
              <a:rPr lang="cs-CZ" altLang="cs-CZ" sz="3600" dirty="0" smtClean="0">
                <a:solidFill>
                  <a:srgbClr val="FF0000"/>
                </a:solidFill>
              </a:rPr>
              <a:t>Z</a:t>
            </a:r>
            <a:r>
              <a:rPr lang="cs-CZ" altLang="cs-CZ" sz="3600" dirty="0" smtClean="0"/>
              <a:t>trátě</a:t>
            </a:r>
            <a:br>
              <a:rPr lang="cs-CZ" altLang="cs-CZ" sz="3600" dirty="0" smtClean="0"/>
            </a:br>
            <a:r>
              <a:rPr lang="cs-CZ" altLang="cs-CZ" sz="3200" dirty="0" smtClean="0"/>
              <a:t>uživatel data nemá</a:t>
            </a:r>
          </a:p>
          <a:p>
            <a:pPr marL="712788" indent="-712788" eaLnBrk="1" hangingPunct="1">
              <a:buFont typeface="Wingdings" pitchFamily="2" charset="2"/>
              <a:buNone/>
            </a:pPr>
            <a:endParaRPr lang="cs-CZ" altLang="cs-CZ" sz="4800" dirty="0" smtClean="0"/>
          </a:p>
          <a:p>
            <a:pPr marL="712788" indent="-712788" eaLnBrk="1" hangingPunct="1"/>
            <a:r>
              <a:rPr lang="cs-CZ" altLang="cs-CZ" sz="3600" dirty="0" smtClean="0">
                <a:solidFill>
                  <a:srgbClr val="FF0000"/>
                </a:solidFill>
              </a:rPr>
              <a:t>Z</a:t>
            </a:r>
            <a:r>
              <a:rPr lang="cs-CZ" altLang="cs-CZ" sz="3600" dirty="0" smtClean="0"/>
              <a:t>cizení – </a:t>
            </a:r>
            <a:r>
              <a:rPr lang="cs-CZ" altLang="cs-CZ" sz="3600" dirty="0" smtClean="0">
                <a:solidFill>
                  <a:srgbClr val="FF0000"/>
                </a:solidFill>
              </a:rPr>
              <a:t>Z</a:t>
            </a:r>
            <a:r>
              <a:rPr lang="cs-CZ" altLang="cs-CZ" sz="3600" dirty="0" smtClean="0"/>
              <a:t>neužití</a:t>
            </a:r>
            <a:br>
              <a:rPr lang="cs-CZ" altLang="cs-CZ" sz="3600" dirty="0" smtClean="0"/>
            </a:br>
            <a:r>
              <a:rPr lang="cs-CZ" altLang="cs-CZ" sz="3200" dirty="0" smtClean="0"/>
              <a:t>data má někdo jiný</a:t>
            </a:r>
          </a:p>
          <a:p>
            <a:pPr eaLnBrk="1" hangingPunct="1">
              <a:buFont typeface="Wingdings" pitchFamily="2" charset="2"/>
              <a:buNone/>
            </a:pPr>
            <a:endParaRPr lang="cs-CZ" altLang="cs-CZ" sz="4800" dirty="0" smtClean="0"/>
          </a:p>
        </p:txBody>
      </p:sp>
      <p:sp>
        <p:nvSpPr>
          <p:cNvPr id="7173" name="Zástupný symbol pro obsah 2"/>
          <p:cNvSpPr>
            <a:spLocks/>
          </p:cNvSpPr>
          <p:nvPr/>
        </p:nvSpPr>
        <p:spPr bwMode="auto">
          <a:xfrm>
            <a:off x="0" y="4868863"/>
            <a:ext cx="914400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endParaRPr lang="cs-CZ" altLang="cs-CZ" sz="2800" i="1">
              <a:latin typeface="Verdana" pitchFamily="34" charset="0"/>
            </a:endParaRPr>
          </a:p>
        </p:txBody>
      </p:sp>
      <p:pic>
        <p:nvPicPr>
          <p:cNvPr id="7177" name="Picture 9" descr="C:\Users\user\AppData\Local\Microsoft\Windows\Temporary Internet Files\Content.IE5\AY97A27L\MC9003326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916832"/>
            <a:ext cx="2793899" cy="3679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altLang="cs-CZ" sz="4400" dirty="0" smtClean="0"/>
              <a:t>HW rizika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4294967295"/>
          </p:nvPr>
        </p:nvSpPr>
        <p:spPr>
          <a:xfrm>
            <a:off x="566738" y="1752600"/>
            <a:ext cx="8001000" cy="4629150"/>
          </a:xfrm>
        </p:spPr>
        <p:txBody>
          <a:bodyPr/>
          <a:lstStyle/>
          <a:p>
            <a:pPr eaLnBrk="1" hangingPunct="1"/>
            <a:r>
              <a:rPr lang="cs-CZ" altLang="cs-CZ" sz="3200" dirty="0" smtClean="0"/>
              <a:t>Selhání HW</a:t>
            </a:r>
          </a:p>
          <a:p>
            <a:pPr lvl="1" eaLnBrk="1" hangingPunct="1"/>
            <a:r>
              <a:rPr lang="cs-CZ" altLang="cs-CZ" dirty="0" smtClean="0"/>
              <a:t>mechanická porucha nosiče</a:t>
            </a:r>
          </a:p>
          <a:p>
            <a:pPr marL="2781300" lvl="2" eaLnBrk="1" hangingPunct="1">
              <a:buFont typeface="Verdana" pitchFamily="34" charset="0"/>
              <a:buChar char="»"/>
            </a:pPr>
            <a:r>
              <a:rPr lang="cs-CZ" altLang="cs-CZ" sz="1800" dirty="0" smtClean="0">
                <a:hlinkClick r:id="" action="ppaction://customshow?id=1&amp;return=true"/>
              </a:rPr>
              <a:t>ochrana proti poškození HW</a:t>
            </a:r>
            <a:endParaRPr lang="cs-CZ" altLang="cs-CZ" dirty="0" smtClean="0"/>
          </a:p>
          <a:p>
            <a:pPr lvl="1" eaLnBrk="1" hangingPunct="1"/>
            <a:r>
              <a:rPr lang="cs-CZ" altLang="cs-CZ" dirty="0" smtClean="0"/>
              <a:t>poškození dat při výpadku napětí</a:t>
            </a:r>
          </a:p>
          <a:p>
            <a:pPr marL="2781300" lvl="2" eaLnBrk="1" hangingPunct="1">
              <a:buFont typeface="Verdana" pitchFamily="34" charset="0"/>
              <a:buChar char="»"/>
            </a:pPr>
            <a:r>
              <a:rPr lang="cs-CZ" altLang="cs-CZ" sz="1800" dirty="0">
                <a:hlinkClick r:id="" action="ppaction://customshow?id=2&amp;return=true"/>
              </a:rPr>
              <a:t>ochrana proti výpadku napětí</a:t>
            </a:r>
            <a:endParaRPr lang="cs-CZ" altLang="cs-CZ" sz="1800" dirty="0"/>
          </a:p>
          <a:p>
            <a:pPr eaLnBrk="1" hangingPunct="1"/>
            <a:r>
              <a:rPr lang="cs-CZ" altLang="cs-CZ" sz="3200" dirty="0" smtClean="0"/>
              <a:t>Zničení HW</a:t>
            </a:r>
          </a:p>
          <a:p>
            <a:pPr lvl="1" eaLnBrk="1" hangingPunct="1"/>
            <a:r>
              <a:rPr lang="cs-CZ" altLang="cs-CZ" dirty="0" smtClean="0"/>
              <a:t>požár, povodeň, …</a:t>
            </a:r>
          </a:p>
          <a:p>
            <a:pPr eaLnBrk="1" hangingPunct="1"/>
            <a:r>
              <a:rPr lang="cs-CZ" altLang="cs-CZ" sz="3200" dirty="0" smtClean="0"/>
              <a:t>Ztráta – zcizení HW</a:t>
            </a:r>
          </a:p>
          <a:p>
            <a:pPr marL="2781300" lvl="2" eaLnBrk="1" hangingPunct="1">
              <a:buFont typeface="Verdana" pitchFamily="34" charset="0"/>
              <a:buChar char="»"/>
            </a:pPr>
            <a:r>
              <a:rPr lang="cs-CZ" altLang="cs-CZ" sz="1800" dirty="0" smtClean="0">
                <a:hlinkClick r:id="" action="ppaction://customshow?id=0&amp;return=true"/>
              </a:rPr>
              <a:t>ochrana proti zcizení HW</a:t>
            </a:r>
            <a:endParaRPr lang="cs-CZ" altLang="cs-CZ" sz="1800" dirty="0" smtClean="0"/>
          </a:p>
          <a:p>
            <a:pPr lvl="2" eaLnBrk="1" hangingPunct="1">
              <a:buFont typeface="Verdana" pitchFamily="34" charset="0"/>
              <a:buChar char="»"/>
            </a:pPr>
            <a:endParaRPr lang="cs-CZ" altLang="cs-CZ" sz="1800" dirty="0" smtClean="0"/>
          </a:p>
          <a:p>
            <a:pPr eaLnBrk="1" hangingPunct="1"/>
            <a:endParaRPr lang="cs-CZ" altLang="cs-CZ" dirty="0" smtClean="0"/>
          </a:p>
        </p:txBody>
      </p:sp>
      <p:pic>
        <p:nvPicPr>
          <p:cNvPr id="8196" name="Picture 4" descr="C:\Users\user\AppData\Local\Microsoft\Windows\Temporary Internet Files\Content.IE5\EBHSGQYW\MC9000563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6176" y="3284984"/>
            <a:ext cx="2509560" cy="2560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altLang="cs-CZ" sz="4400" dirty="0" smtClean="0"/>
              <a:t>SW rizika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spcBef>
                <a:spcPts val="1800"/>
              </a:spcBef>
              <a:spcAft>
                <a:spcPts val="1800"/>
              </a:spcAft>
            </a:pPr>
            <a:r>
              <a:rPr lang="cs-CZ" altLang="cs-CZ" sz="3200" dirty="0" smtClean="0"/>
              <a:t>Chyba operačního systému</a:t>
            </a:r>
          </a:p>
          <a:p>
            <a:pPr eaLnBrk="1" hangingPunct="1">
              <a:spcBef>
                <a:spcPts val="1800"/>
              </a:spcBef>
              <a:spcAft>
                <a:spcPts val="1800"/>
              </a:spcAft>
            </a:pPr>
            <a:r>
              <a:rPr lang="cs-CZ" altLang="cs-CZ" sz="3200" dirty="0" smtClean="0"/>
              <a:t>Chyba aplikace</a:t>
            </a:r>
          </a:p>
          <a:p>
            <a:pPr eaLnBrk="1" hangingPunct="1">
              <a:spcBef>
                <a:spcPts val="1800"/>
              </a:spcBef>
              <a:spcAft>
                <a:spcPts val="1800"/>
              </a:spcAft>
            </a:pPr>
            <a:r>
              <a:rPr lang="cs-CZ" altLang="cs-CZ" sz="3200" dirty="0" err="1" smtClean="0"/>
              <a:t>Malware</a:t>
            </a:r>
            <a:r>
              <a:rPr lang="cs-CZ" altLang="cs-CZ" sz="3200" dirty="0" smtClean="0"/>
              <a:t> (škodlivé programy)</a:t>
            </a:r>
          </a:p>
          <a:p>
            <a:pPr marL="2789238" lvl="2" eaLnBrk="1" hangingPunct="1">
              <a:spcBef>
                <a:spcPts val="1800"/>
              </a:spcBef>
              <a:spcAft>
                <a:spcPts val="1800"/>
              </a:spcAft>
              <a:buFont typeface="Verdana" pitchFamily="34" charset="0"/>
              <a:buChar char="»"/>
            </a:pPr>
            <a:r>
              <a:rPr lang="cs-CZ" altLang="cs-CZ" sz="1800" dirty="0" smtClean="0">
                <a:hlinkClick r:id="" action="ppaction://customshow?id=3&amp;return=true"/>
              </a:rPr>
              <a:t>ochrana proti </a:t>
            </a:r>
            <a:r>
              <a:rPr lang="cs-CZ" altLang="cs-CZ" sz="1800" dirty="0" err="1" smtClean="0">
                <a:hlinkClick r:id="" action="ppaction://customshow?id=3&amp;return=true"/>
              </a:rPr>
              <a:t>malware</a:t>
            </a:r>
            <a:endParaRPr lang="cs-CZ" altLang="cs-CZ" sz="1800" dirty="0" smtClean="0">
              <a:hlinkClick r:id="rId2" action="ppaction://hlinksldjump"/>
            </a:endParaRPr>
          </a:p>
          <a:p>
            <a:pPr eaLnBrk="1" hangingPunct="1"/>
            <a:endParaRPr lang="cs-CZ" altLang="cs-CZ" dirty="0" smtClean="0"/>
          </a:p>
        </p:txBody>
      </p:sp>
      <p:pic>
        <p:nvPicPr>
          <p:cNvPr id="9221" name="Picture 5" descr="C:\Users\user\AppData\Local\Microsoft\Windows\Temporary Internet Files\Content.IE5\EBHSGQYW\MC9000563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454" y="1700808"/>
            <a:ext cx="3541827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altLang="cs-CZ" sz="4400" dirty="0" smtClean="0"/>
              <a:t>Personální rizika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cs-CZ" altLang="cs-CZ" sz="3200" dirty="0" smtClean="0"/>
              <a:t>Chyba oprávněného uživatele</a:t>
            </a:r>
          </a:p>
          <a:p>
            <a:pPr marL="2776538" lvl="2" eaLnBrk="1" hangingPunct="1">
              <a:buFont typeface="Verdana" pitchFamily="34" charset="0"/>
              <a:buChar char="»"/>
            </a:pPr>
            <a:r>
              <a:rPr lang="cs-CZ" altLang="cs-CZ" sz="1800" dirty="0" smtClean="0">
                <a:hlinkClick r:id="" action="ppaction://customshow?id=4&amp;return=true"/>
              </a:rPr>
              <a:t>ochrana proti chybě obsluhy</a:t>
            </a:r>
            <a:endParaRPr lang="cs-CZ" altLang="cs-CZ" sz="1800" dirty="0" smtClean="0">
              <a:hlinkClick r:id="rId2" action="ppaction://hlinksldjump"/>
            </a:endParaRPr>
          </a:p>
          <a:p>
            <a:pPr eaLnBrk="1" hangingPunct="1"/>
            <a:endParaRPr lang="cs-CZ" altLang="cs-CZ" dirty="0" smtClean="0"/>
          </a:p>
          <a:p>
            <a:pPr eaLnBrk="1" hangingPunct="1"/>
            <a:r>
              <a:rPr lang="cs-CZ" altLang="cs-CZ" sz="3200" dirty="0" smtClean="0"/>
              <a:t>Neoprávněný přístup</a:t>
            </a:r>
          </a:p>
          <a:p>
            <a:pPr lvl="1" eaLnBrk="1" hangingPunct="1"/>
            <a:r>
              <a:rPr lang="cs-CZ" altLang="cs-CZ" dirty="0" smtClean="0"/>
              <a:t>omyl</a:t>
            </a:r>
          </a:p>
          <a:p>
            <a:pPr lvl="1" eaLnBrk="1" hangingPunct="1"/>
            <a:r>
              <a:rPr lang="cs-CZ" altLang="cs-CZ" dirty="0" smtClean="0"/>
              <a:t>hacker</a:t>
            </a:r>
          </a:p>
          <a:p>
            <a:pPr marL="2776538" lvl="2" eaLnBrk="1" hangingPunct="1">
              <a:buFont typeface="Verdana" pitchFamily="34" charset="0"/>
              <a:buChar char="»"/>
            </a:pPr>
            <a:r>
              <a:rPr lang="cs-CZ" altLang="cs-CZ" sz="1800" dirty="0" smtClean="0">
                <a:hlinkClick r:id="" action="ppaction://customshow?id=5&amp;return=true"/>
              </a:rPr>
              <a:t>omezení přístupu HW</a:t>
            </a:r>
            <a:endParaRPr lang="cs-CZ" altLang="cs-CZ" sz="1800" dirty="0" smtClean="0">
              <a:hlinkClick r:id="rId2" action="ppaction://hlinksldjump"/>
            </a:endParaRPr>
          </a:p>
          <a:p>
            <a:pPr marL="2776538" lvl="2" eaLnBrk="1" hangingPunct="1">
              <a:buFont typeface="Verdana" pitchFamily="34" charset="0"/>
              <a:buChar char="»"/>
            </a:pPr>
            <a:r>
              <a:rPr lang="cs-CZ" altLang="cs-CZ" sz="1800" dirty="0" smtClean="0">
                <a:hlinkClick r:id="" action="ppaction://customshow?id=6&amp;return=true"/>
              </a:rPr>
              <a:t>omezení přístupu SW</a:t>
            </a:r>
            <a:endParaRPr lang="cs-CZ" altLang="cs-CZ" sz="1800" dirty="0" smtClean="0">
              <a:hlinkClick r:id="rId2" action="ppaction://hlinksldjump"/>
            </a:endParaRPr>
          </a:p>
          <a:p>
            <a:pPr eaLnBrk="1" hangingPunct="1"/>
            <a:endParaRPr lang="cs-CZ" altLang="cs-CZ" dirty="0" smtClean="0"/>
          </a:p>
        </p:txBody>
      </p:sp>
      <p:pic>
        <p:nvPicPr>
          <p:cNvPr id="10245" name="Picture 5" descr="C:\Program Files\Microsoft Office\MEDIA\CAGCAT10\j0292020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36096" y="1916832"/>
            <a:ext cx="3738068" cy="3547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592098053"/>
              </p:ext>
            </p:extLst>
          </p:nvPr>
        </p:nvGraphicFramePr>
        <p:xfrm>
          <a:off x="683568" y="1772816"/>
          <a:ext cx="7776864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74675" y="404665"/>
            <a:ext cx="8001000" cy="792088"/>
          </a:xfrm>
        </p:spPr>
        <p:txBody>
          <a:bodyPr/>
          <a:lstStyle/>
          <a:p>
            <a:r>
              <a:rPr lang="cs-CZ" sz="4400" dirty="0" smtClean="0"/>
              <a:t>Důvody ztráty dat</a:t>
            </a:r>
            <a:endParaRPr lang="cs-CZ" sz="4400" dirty="0"/>
          </a:p>
        </p:txBody>
      </p:sp>
      <p:sp>
        <p:nvSpPr>
          <p:cNvPr id="4" name="Obdélník 3"/>
          <p:cNvSpPr/>
          <p:nvPr/>
        </p:nvSpPr>
        <p:spPr>
          <a:xfrm>
            <a:off x="539552" y="6237312"/>
            <a:ext cx="828092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/>
              <a:t>Zdroj: </a:t>
            </a:r>
            <a:r>
              <a:rPr lang="cs-CZ" sz="1100" i="1" dirty="0"/>
              <a:t>G2 SERVER</a:t>
            </a:r>
            <a:r>
              <a:rPr lang="cs-CZ" sz="1100" dirty="0"/>
              <a:t> [online]. [cit. 2013-10-06]. Dostupné z: http://blog.g2server.cz/produkty-a-technologie/zalohovani-dat-do-datacentra/ /</a:t>
            </a:r>
          </a:p>
        </p:txBody>
      </p:sp>
    </p:spTree>
    <p:extLst>
      <p:ext uri="{BB962C8B-B14F-4D97-AF65-F5344CB8AC3E}">
        <p14:creationId xmlns:p14="http://schemas.microsoft.com/office/powerpoint/2010/main" val="142897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2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category" animBg="0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altLang="cs-CZ" sz="4400" dirty="0" smtClean="0"/>
              <a:t>ZÁLOHOVÁNÍ – </a:t>
            </a:r>
            <a:r>
              <a:rPr lang="cs-CZ" altLang="cs-CZ" sz="4400" dirty="0"/>
              <a:t>	</a:t>
            </a:r>
            <a:r>
              <a:rPr lang="cs-CZ" altLang="cs-CZ" sz="3200" dirty="0" smtClean="0"/>
              <a:t>Univerzální </a:t>
            </a:r>
            <a:r>
              <a:rPr lang="cs-CZ" altLang="cs-CZ" sz="3200" dirty="0"/>
              <a:t>ochrana </a:t>
            </a:r>
            <a:r>
              <a:rPr lang="cs-CZ" altLang="cs-CZ" sz="3200" dirty="0" smtClean="0"/>
              <a:t>dat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71600" y="1896616"/>
            <a:ext cx="7266422" cy="1387922"/>
          </a:xfr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358775" indent="0" eaLnBrk="1" hangingPunct="1">
              <a:buFont typeface="Wingdings" pitchFamily="2" charset="2"/>
              <a:buNone/>
            </a:pPr>
            <a:r>
              <a:rPr lang="cs-CZ" altLang="cs-CZ" sz="4400" dirty="0" smtClean="0"/>
              <a:t>Když už se data ztratí</a:t>
            </a:r>
            <a:br>
              <a:rPr lang="cs-CZ" altLang="cs-CZ" sz="4400" dirty="0" smtClean="0"/>
            </a:br>
            <a:r>
              <a:rPr lang="cs-CZ" altLang="cs-CZ" sz="4400" dirty="0" smtClean="0"/>
              <a:t>pomůže záloha</a:t>
            </a:r>
          </a:p>
        </p:txBody>
      </p:sp>
      <p:sp>
        <p:nvSpPr>
          <p:cNvPr id="11268" name="Rectangle 3"/>
          <p:cNvSpPr>
            <a:spLocks noChangeArrowheads="1"/>
          </p:cNvSpPr>
          <p:nvPr/>
        </p:nvSpPr>
        <p:spPr bwMode="auto">
          <a:xfrm>
            <a:off x="566738" y="3284538"/>
            <a:ext cx="8001000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19100" indent="-382588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</a:pPr>
            <a:endParaRPr lang="cs-CZ" altLang="cs-CZ" sz="3000">
              <a:latin typeface="Verdana" pitchFamily="34" charset="0"/>
            </a:endParaRPr>
          </a:p>
        </p:txBody>
      </p:sp>
      <p:sp>
        <p:nvSpPr>
          <p:cNvPr id="11269" name="Rectangle 3"/>
          <p:cNvSpPr>
            <a:spLocks noChangeArrowheads="1"/>
          </p:cNvSpPr>
          <p:nvPr/>
        </p:nvSpPr>
        <p:spPr bwMode="auto">
          <a:xfrm>
            <a:off x="539750" y="3552428"/>
            <a:ext cx="80010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19100" indent="-382588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</a:pPr>
            <a:r>
              <a:rPr lang="cs-CZ" altLang="cs-CZ" sz="2600" dirty="0">
                <a:latin typeface="Verdana" pitchFamily="34" charset="0"/>
              </a:rPr>
              <a:t>Menší riziko </a:t>
            </a:r>
            <a:r>
              <a:rPr lang="cs-CZ" altLang="cs-CZ" sz="2600" dirty="0" smtClean="0">
                <a:latin typeface="Verdana" pitchFamily="34" charset="0"/>
              </a:rPr>
              <a:t>totální ztráty</a:t>
            </a:r>
            <a:endParaRPr lang="cs-CZ" altLang="cs-CZ" sz="2600" dirty="0">
              <a:latin typeface="Verdana" pitchFamily="34" charset="0"/>
            </a:endParaRPr>
          </a:p>
          <a:p>
            <a:pPr eaLnBrk="1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</a:pPr>
            <a:r>
              <a:rPr lang="cs-CZ" altLang="cs-CZ" sz="2600" dirty="0">
                <a:latin typeface="Verdana" pitchFamily="34" charset="0"/>
              </a:rPr>
              <a:t>Větší riziko zcizení</a:t>
            </a:r>
          </a:p>
        </p:txBody>
      </p:sp>
      <p:sp>
        <p:nvSpPr>
          <p:cNvPr id="11270" name="Rectangle 3"/>
          <p:cNvSpPr>
            <a:spLocks noChangeArrowheads="1"/>
          </p:cNvSpPr>
          <p:nvPr/>
        </p:nvSpPr>
        <p:spPr bwMode="auto">
          <a:xfrm>
            <a:off x="323850" y="4797425"/>
            <a:ext cx="856932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cs-CZ" altLang="cs-CZ" sz="2600" i="1" dirty="0">
                <a:latin typeface="Verdana" pitchFamily="34" charset="0"/>
              </a:rPr>
              <a:t>Uživatelé PC se dělí na dvě </a:t>
            </a:r>
            <a:r>
              <a:rPr lang="cs-CZ" altLang="cs-CZ" sz="2600" i="1" dirty="0" smtClean="0">
                <a:latin typeface="Verdana" pitchFamily="34" charset="0"/>
              </a:rPr>
              <a:t>skupiny:</a:t>
            </a:r>
            <a:endParaRPr lang="cs-CZ" altLang="cs-CZ" sz="2600" i="1" dirty="0">
              <a:latin typeface="Verdana" pitchFamily="34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cs-CZ" altLang="cs-CZ" sz="2600" i="1" dirty="0">
                <a:latin typeface="Verdana" pitchFamily="34" charset="0"/>
              </a:rPr>
              <a:t>Ti kteří nezálohují a ti, kteří již o svá </a:t>
            </a:r>
            <a:r>
              <a:rPr lang="cs-CZ" altLang="cs-CZ" sz="2600" i="1" dirty="0" smtClean="0">
                <a:latin typeface="Verdana" pitchFamily="34" charset="0"/>
              </a:rPr>
              <a:t>data </a:t>
            </a:r>
            <a:r>
              <a:rPr lang="cs-CZ" altLang="cs-CZ" sz="2600" i="1" dirty="0">
                <a:latin typeface="Verdana" pitchFamily="34" charset="0"/>
              </a:rPr>
              <a:t>přišli.</a:t>
            </a:r>
          </a:p>
        </p:txBody>
      </p:sp>
      <p:pic>
        <p:nvPicPr>
          <p:cNvPr id="11271" name="Picture 7" descr="C:\Users\user\AppData\Local\Microsoft\Windows\Temporary Internet Files\Content.IE5\G0J17M49\MC9003890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1" y="1878089"/>
            <a:ext cx="1761058" cy="2803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ál 25"/>
          <p:cNvSpPr/>
          <p:nvPr/>
        </p:nvSpPr>
        <p:spPr>
          <a:xfrm>
            <a:off x="7100888" y="3141663"/>
            <a:ext cx="861219" cy="909638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FFC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400" dirty="0" smtClean="0"/>
              <a:t>Tipy pro uživatele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6738" y="1752600"/>
            <a:ext cx="8577262" cy="426720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spcAft>
                <a:spcPts val="600"/>
              </a:spcAft>
            </a:pPr>
            <a:r>
              <a:rPr lang="cs-CZ" altLang="cs-CZ" sz="3200" dirty="0" smtClean="0"/>
              <a:t>Používejte osobní účty</a:t>
            </a:r>
          </a:p>
          <a:p>
            <a:pPr eaLnBrk="1" hangingPunct="1">
              <a:spcBef>
                <a:spcPts val="1200"/>
              </a:spcBef>
              <a:spcAft>
                <a:spcPts val="600"/>
              </a:spcAft>
            </a:pPr>
            <a:r>
              <a:rPr lang="cs-CZ" altLang="cs-CZ" sz="3200" dirty="0" smtClean="0"/>
              <a:t>Zamezte přístupu ke svým dokumentům</a:t>
            </a:r>
          </a:p>
          <a:p>
            <a:pPr eaLnBrk="1" hangingPunct="1">
              <a:spcBef>
                <a:spcPts val="1200"/>
              </a:spcBef>
              <a:spcAft>
                <a:spcPts val="600"/>
              </a:spcAft>
            </a:pPr>
            <a:r>
              <a:rPr lang="cs-CZ" altLang="cs-CZ" sz="3200" dirty="0" smtClean="0"/>
              <a:t>Zamykejte počítač (CTRL+ALT+DEL)</a:t>
            </a:r>
          </a:p>
          <a:p>
            <a:pPr eaLnBrk="1" hangingPunct="1">
              <a:spcBef>
                <a:spcPts val="1200"/>
              </a:spcBef>
              <a:spcAft>
                <a:spcPts val="600"/>
              </a:spcAft>
            </a:pPr>
            <a:r>
              <a:rPr lang="cs-CZ" altLang="cs-CZ" sz="3200" dirty="0" smtClean="0"/>
              <a:t>Chraňte důležité dokumenty heslem</a:t>
            </a:r>
          </a:p>
          <a:p>
            <a:pPr eaLnBrk="1" hangingPunct="1">
              <a:spcBef>
                <a:spcPts val="1200"/>
              </a:spcBef>
              <a:spcAft>
                <a:spcPts val="600"/>
              </a:spcAft>
            </a:pPr>
            <a:r>
              <a:rPr lang="cs-CZ" altLang="cs-CZ" sz="3200" dirty="0" smtClean="0"/>
              <a:t>Používejte atributy souborů</a:t>
            </a:r>
          </a:p>
        </p:txBody>
      </p:sp>
      <p:grpSp>
        <p:nvGrpSpPr>
          <p:cNvPr id="2" name="Group 6"/>
          <p:cNvGrpSpPr>
            <a:grpSpLocks noChangeAspect="1"/>
          </p:cNvGrpSpPr>
          <p:nvPr/>
        </p:nvGrpSpPr>
        <p:grpSpPr bwMode="auto">
          <a:xfrm>
            <a:off x="6667500" y="3141663"/>
            <a:ext cx="2297113" cy="2879725"/>
            <a:chOff x="4200" y="1979"/>
            <a:chExt cx="1447" cy="1814"/>
          </a:xfrm>
        </p:grpSpPr>
        <p:sp>
          <p:nvSpPr>
            <p:cNvPr id="3" name="AutoShape 5"/>
            <p:cNvSpPr>
              <a:spLocks noChangeAspect="1" noChangeArrowheads="1" noTextEdit="1"/>
            </p:cNvSpPr>
            <p:nvPr/>
          </p:nvSpPr>
          <p:spPr bwMode="auto">
            <a:xfrm>
              <a:off x="4200" y="1979"/>
              <a:ext cx="1447" cy="18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4441" y="2369"/>
              <a:ext cx="1149" cy="1402"/>
            </a:xfrm>
            <a:custGeom>
              <a:avLst/>
              <a:gdLst>
                <a:gd name="T0" fmla="*/ 2267 w 2299"/>
                <a:gd name="T1" fmla="*/ 2102 h 2804"/>
                <a:gd name="T2" fmla="*/ 2045 w 2299"/>
                <a:gd name="T3" fmla="*/ 2075 h 2804"/>
                <a:gd name="T4" fmla="*/ 2022 w 2299"/>
                <a:gd name="T5" fmla="*/ 1984 h 2804"/>
                <a:gd name="T6" fmla="*/ 1993 w 2299"/>
                <a:gd name="T7" fmla="*/ 1873 h 2804"/>
                <a:gd name="T8" fmla="*/ 1954 w 2299"/>
                <a:gd name="T9" fmla="*/ 1744 h 2804"/>
                <a:gd name="T10" fmla="*/ 1906 w 2299"/>
                <a:gd name="T11" fmla="*/ 1610 h 2804"/>
                <a:gd name="T12" fmla="*/ 1851 w 2299"/>
                <a:gd name="T13" fmla="*/ 1479 h 2804"/>
                <a:gd name="T14" fmla="*/ 1787 w 2299"/>
                <a:gd name="T15" fmla="*/ 1357 h 2804"/>
                <a:gd name="T16" fmla="*/ 1713 w 2299"/>
                <a:gd name="T17" fmla="*/ 1259 h 2804"/>
                <a:gd name="T18" fmla="*/ 1715 w 2299"/>
                <a:gd name="T19" fmla="*/ 1200 h 2804"/>
                <a:gd name="T20" fmla="*/ 1793 w 2299"/>
                <a:gd name="T21" fmla="*/ 1111 h 2804"/>
                <a:gd name="T22" fmla="*/ 1890 w 2299"/>
                <a:gd name="T23" fmla="*/ 980 h 2804"/>
                <a:gd name="T24" fmla="*/ 2009 w 2299"/>
                <a:gd name="T25" fmla="*/ 1177 h 2804"/>
                <a:gd name="T26" fmla="*/ 2057 w 2299"/>
                <a:gd name="T27" fmla="*/ 1319 h 2804"/>
                <a:gd name="T28" fmla="*/ 2172 w 2299"/>
                <a:gd name="T29" fmla="*/ 1311 h 2804"/>
                <a:gd name="T30" fmla="*/ 2121 w 2299"/>
                <a:gd name="T31" fmla="*/ 768 h 2804"/>
                <a:gd name="T32" fmla="*/ 2024 w 2299"/>
                <a:gd name="T33" fmla="*/ 515 h 2804"/>
                <a:gd name="T34" fmla="*/ 1970 w 2299"/>
                <a:gd name="T35" fmla="*/ 429 h 2804"/>
                <a:gd name="T36" fmla="*/ 1890 w 2299"/>
                <a:gd name="T37" fmla="*/ 351 h 2804"/>
                <a:gd name="T38" fmla="*/ 1805 w 2299"/>
                <a:gd name="T39" fmla="*/ 331 h 2804"/>
                <a:gd name="T40" fmla="*/ 1727 w 2299"/>
                <a:gd name="T41" fmla="*/ 344 h 2804"/>
                <a:gd name="T42" fmla="*/ 1672 w 2299"/>
                <a:gd name="T43" fmla="*/ 369 h 2804"/>
                <a:gd name="T44" fmla="*/ 1651 w 2299"/>
                <a:gd name="T45" fmla="*/ 384 h 2804"/>
                <a:gd name="T46" fmla="*/ 1563 w 2299"/>
                <a:gd name="T47" fmla="*/ 400 h 2804"/>
                <a:gd name="T48" fmla="*/ 1505 w 2299"/>
                <a:gd name="T49" fmla="*/ 384 h 2804"/>
                <a:gd name="T50" fmla="*/ 1469 w 2299"/>
                <a:gd name="T51" fmla="*/ 69 h 2804"/>
                <a:gd name="T52" fmla="*/ 1454 w 2299"/>
                <a:gd name="T53" fmla="*/ 57 h 2804"/>
                <a:gd name="T54" fmla="*/ 1414 w 2299"/>
                <a:gd name="T55" fmla="*/ 31 h 2804"/>
                <a:gd name="T56" fmla="*/ 1357 w 2299"/>
                <a:gd name="T57" fmla="*/ 7 h 2804"/>
                <a:gd name="T58" fmla="*/ 1288 w 2299"/>
                <a:gd name="T59" fmla="*/ 0 h 2804"/>
                <a:gd name="T60" fmla="*/ 1215 w 2299"/>
                <a:gd name="T61" fmla="*/ 26 h 2804"/>
                <a:gd name="T62" fmla="*/ 1234 w 2299"/>
                <a:gd name="T63" fmla="*/ 98 h 2804"/>
                <a:gd name="T64" fmla="*/ 1230 w 2299"/>
                <a:gd name="T65" fmla="*/ 118 h 2804"/>
                <a:gd name="T66" fmla="*/ 1203 w 2299"/>
                <a:gd name="T67" fmla="*/ 377 h 2804"/>
                <a:gd name="T68" fmla="*/ 1160 w 2299"/>
                <a:gd name="T69" fmla="*/ 404 h 2804"/>
                <a:gd name="T70" fmla="*/ 1078 w 2299"/>
                <a:gd name="T71" fmla="*/ 424 h 2804"/>
                <a:gd name="T72" fmla="*/ 1018 w 2299"/>
                <a:gd name="T73" fmla="*/ 409 h 2804"/>
                <a:gd name="T74" fmla="*/ 964 w 2299"/>
                <a:gd name="T75" fmla="*/ 380 h 2804"/>
                <a:gd name="T76" fmla="*/ 902 w 2299"/>
                <a:gd name="T77" fmla="*/ 406 h 2804"/>
                <a:gd name="T78" fmla="*/ 840 w 2299"/>
                <a:gd name="T79" fmla="*/ 549 h 2804"/>
                <a:gd name="T80" fmla="*/ 788 w 2299"/>
                <a:gd name="T81" fmla="*/ 729 h 2804"/>
                <a:gd name="T82" fmla="*/ 806 w 2299"/>
                <a:gd name="T83" fmla="*/ 840 h 2804"/>
                <a:gd name="T84" fmla="*/ 863 w 2299"/>
                <a:gd name="T85" fmla="*/ 915 h 2804"/>
                <a:gd name="T86" fmla="*/ 936 w 2299"/>
                <a:gd name="T87" fmla="*/ 997 h 2804"/>
                <a:gd name="T88" fmla="*/ 1070 w 2299"/>
                <a:gd name="T89" fmla="*/ 1235 h 2804"/>
                <a:gd name="T90" fmla="*/ 964 w 2299"/>
                <a:gd name="T91" fmla="*/ 1319 h 2804"/>
                <a:gd name="T92" fmla="*/ 833 w 2299"/>
                <a:gd name="T93" fmla="*/ 1462 h 2804"/>
                <a:gd name="T94" fmla="*/ 705 w 2299"/>
                <a:gd name="T95" fmla="*/ 1677 h 2804"/>
                <a:gd name="T96" fmla="*/ 606 w 2299"/>
                <a:gd name="T97" fmla="*/ 1968 h 2804"/>
                <a:gd name="T98" fmla="*/ 145 w 2299"/>
                <a:gd name="T99" fmla="*/ 2233 h 2804"/>
                <a:gd name="T100" fmla="*/ 1428 w 2299"/>
                <a:gd name="T101" fmla="*/ 2155 h 2804"/>
                <a:gd name="T102" fmla="*/ 773 w 2299"/>
                <a:gd name="T103" fmla="*/ 2146 h 2804"/>
                <a:gd name="T104" fmla="*/ 839 w 2299"/>
                <a:gd name="T105" fmla="*/ 2046 h 2804"/>
                <a:gd name="T106" fmla="*/ 927 w 2299"/>
                <a:gd name="T107" fmla="*/ 1935 h 2804"/>
                <a:gd name="T108" fmla="*/ 1034 w 2299"/>
                <a:gd name="T109" fmla="*/ 1824 h 2804"/>
                <a:gd name="T110" fmla="*/ 1164 w 2299"/>
                <a:gd name="T111" fmla="*/ 1730 h 2804"/>
                <a:gd name="T112" fmla="*/ 1276 w 2299"/>
                <a:gd name="T113" fmla="*/ 1675 h 2804"/>
                <a:gd name="T114" fmla="*/ 1324 w 2299"/>
                <a:gd name="T115" fmla="*/ 1659 h 2804"/>
                <a:gd name="T116" fmla="*/ 1373 w 2299"/>
                <a:gd name="T117" fmla="*/ 1646 h 2804"/>
                <a:gd name="T118" fmla="*/ 1428 w 2299"/>
                <a:gd name="T119" fmla="*/ 2155 h 2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99" h="2804">
                  <a:moveTo>
                    <a:pt x="1428" y="2455"/>
                  </a:moveTo>
                  <a:lnTo>
                    <a:pt x="2299" y="2233"/>
                  </a:lnTo>
                  <a:lnTo>
                    <a:pt x="2267" y="2102"/>
                  </a:lnTo>
                  <a:lnTo>
                    <a:pt x="2054" y="2117"/>
                  </a:lnTo>
                  <a:lnTo>
                    <a:pt x="2049" y="2099"/>
                  </a:lnTo>
                  <a:lnTo>
                    <a:pt x="2045" y="2075"/>
                  </a:lnTo>
                  <a:lnTo>
                    <a:pt x="2039" y="2050"/>
                  </a:lnTo>
                  <a:lnTo>
                    <a:pt x="2031" y="2019"/>
                  </a:lnTo>
                  <a:lnTo>
                    <a:pt x="2022" y="1984"/>
                  </a:lnTo>
                  <a:lnTo>
                    <a:pt x="2013" y="1950"/>
                  </a:lnTo>
                  <a:lnTo>
                    <a:pt x="2003" y="1911"/>
                  </a:lnTo>
                  <a:lnTo>
                    <a:pt x="1993" y="1873"/>
                  </a:lnTo>
                  <a:lnTo>
                    <a:pt x="1981" y="1831"/>
                  </a:lnTo>
                  <a:lnTo>
                    <a:pt x="1967" y="1788"/>
                  </a:lnTo>
                  <a:lnTo>
                    <a:pt x="1954" y="1744"/>
                  </a:lnTo>
                  <a:lnTo>
                    <a:pt x="1939" y="1700"/>
                  </a:lnTo>
                  <a:lnTo>
                    <a:pt x="1922" y="1655"/>
                  </a:lnTo>
                  <a:lnTo>
                    <a:pt x="1906" y="1610"/>
                  </a:lnTo>
                  <a:lnTo>
                    <a:pt x="1888" y="1564"/>
                  </a:lnTo>
                  <a:lnTo>
                    <a:pt x="1870" y="1520"/>
                  </a:lnTo>
                  <a:lnTo>
                    <a:pt x="1851" y="1479"/>
                  </a:lnTo>
                  <a:lnTo>
                    <a:pt x="1830" y="1437"/>
                  </a:lnTo>
                  <a:lnTo>
                    <a:pt x="1809" y="1395"/>
                  </a:lnTo>
                  <a:lnTo>
                    <a:pt x="1787" y="1357"/>
                  </a:lnTo>
                  <a:lnTo>
                    <a:pt x="1763" y="1322"/>
                  </a:lnTo>
                  <a:lnTo>
                    <a:pt x="1739" y="1288"/>
                  </a:lnTo>
                  <a:lnTo>
                    <a:pt x="1713" y="1259"/>
                  </a:lnTo>
                  <a:lnTo>
                    <a:pt x="1688" y="1231"/>
                  </a:lnTo>
                  <a:lnTo>
                    <a:pt x="1699" y="1220"/>
                  </a:lnTo>
                  <a:lnTo>
                    <a:pt x="1715" y="1200"/>
                  </a:lnTo>
                  <a:lnTo>
                    <a:pt x="1737" y="1177"/>
                  </a:lnTo>
                  <a:lnTo>
                    <a:pt x="1764" y="1146"/>
                  </a:lnTo>
                  <a:lnTo>
                    <a:pt x="1793" y="1111"/>
                  </a:lnTo>
                  <a:lnTo>
                    <a:pt x="1825" y="1071"/>
                  </a:lnTo>
                  <a:lnTo>
                    <a:pt x="1857" y="1028"/>
                  </a:lnTo>
                  <a:lnTo>
                    <a:pt x="1890" y="980"/>
                  </a:lnTo>
                  <a:lnTo>
                    <a:pt x="1939" y="1048"/>
                  </a:lnTo>
                  <a:lnTo>
                    <a:pt x="1978" y="1115"/>
                  </a:lnTo>
                  <a:lnTo>
                    <a:pt x="2009" y="1177"/>
                  </a:lnTo>
                  <a:lnTo>
                    <a:pt x="2031" y="1233"/>
                  </a:lnTo>
                  <a:lnTo>
                    <a:pt x="2048" y="1282"/>
                  </a:lnTo>
                  <a:lnTo>
                    <a:pt x="2057" y="1319"/>
                  </a:lnTo>
                  <a:lnTo>
                    <a:pt x="2063" y="1342"/>
                  </a:lnTo>
                  <a:lnTo>
                    <a:pt x="2064" y="1351"/>
                  </a:lnTo>
                  <a:lnTo>
                    <a:pt x="2172" y="1311"/>
                  </a:lnTo>
                  <a:lnTo>
                    <a:pt x="2167" y="1093"/>
                  </a:lnTo>
                  <a:lnTo>
                    <a:pt x="2149" y="913"/>
                  </a:lnTo>
                  <a:lnTo>
                    <a:pt x="2121" y="768"/>
                  </a:lnTo>
                  <a:lnTo>
                    <a:pt x="2088" y="655"/>
                  </a:lnTo>
                  <a:lnTo>
                    <a:pt x="2054" y="571"/>
                  </a:lnTo>
                  <a:lnTo>
                    <a:pt x="2024" y="515"/>
                  </a:lnTo>
                  <a:lnTo>
                    <a:pt x="2002" y="484"/>
                  </a:lnTo>
                  <a:lnTo>
                    <a:pt x="1994" y="473"/>
                  </a:lnTo>
                  <a:lnTo>
                    <a:pt x="1970" y="429"/>
                  </a:lnTo>
                  <a:lnTo>
                    <a:pt x="1945" y="395"/>
                  </a:lnTo>
                  <a:lnTo>
                    <a:pt x="1918" y="369"/>
                  </a:lnTo>
                  <a:lnTo>
                    <a:pt x="1890" y="351"/>
                  </a:lnTo>
                  <a:lnTo>
                    <a:pt x="1861" y="338"/>
                  </a:lnTo>
                  <a:lnTo>
                    <a:pt x="1833" y="333"/>
                  </a:lnTo>
                  <a:lnTo>
                    <a:pt x="1805" y="331"/>
                  </a:lnTo>
                  <a:lnTo>
                    <a:pt x="1778" y="333"/>
                  </a:lnTo>
                  <a:lnTo>
                    <a:pt x="1751" y="337"/>
                  </a:lnTo>
                  <a:lnTo>
                    <a:pt x="1727" y="344"/>
                  </a:lnTo>
                  <a:lnTo>
                    <a:pt x="1706" y="353"/>
                  </a:lnTo>
                  <a:lnTo>
                    <a:pt x="1688" y="362"/>
                  </a:lnTo>
                  <a:lnTo>
                    <a:pt x="1672" y="369"/>
                  </a:lnTo>
                  <a:lnTo>
                    <a:pt x="1661" y="377"/>
                  </a:lnTo>
                  <a:lnTo>
                    <a:pt x="1654" y="382"/>
                  </a:lnTo>
                  <a:lnTo>
                    <a:pt x="1651" y="384"/>
                  </a:lnTo>
                  <a:lnTo>
                    <a:pt x="1616" y="395"/>
                  </a:lnTo>
                  <a:lnTo>
                    <a:pt x="1588" y="400"/>
                  </a:lnTo>
                  <a:lnTo>
                    <a:pt x="1563" y="400"/>
                  </a:lnTo>
                  <a:lnTo>
                    <a:pt x="1540" y="398"/>
                  </a:lnTo>
                  <a:lnTo>
                    <a:pt x="1522" y="393"/>
                  </a:lnTo>
                  <a:lnTo>
                    <a:pt x="1505" y="384"/>
                  </a:lnTo>
                  <a:lnTo>
                    <a:pt x="1490" y="375"/>
                  </a:lnTo>
                  <a:lnTo>
                    <a:pt x="1475" y="366"/>
                  </a:lnTo>
                  <a:lnTo>
                    <a:pt x="1469" y="69"/>
                  </a:lnTo>
                  <a:lnTo>
                    <a:pt x="1467" y="67"/>
                  </a:lnTo>
                  <a:lnTo>
                    <a:pt x="1461" y="64"/>
                  </a:lnTo>
                  <a:lnTo>
                    <a:pt x="1454" y="57"/>
                  </a:lnTo>
                  <a:lnTo>
                    <a:pt x="1443" y="49"/>
                  </a:lnTo>
                  <a:lnTo>
                    <a:pt x="1430" y="40"/>
                  </a:lnTo>
                  <a:lnTo>
                    <a:pt x="1414" y="31"/>
                  </a:lnTo>
                  <a:lnTo>
                    <a:pt x="1396" y="22"/>
                  </a:lnTo>
                  <a:lnTo>
                    <a:pt x="1378" y="15"/>
                  </a:lnTo>
                  <a:lnTo>
                    <a:pt x="1357" y="7"/>
                  </a:lnTo>
                  <a:lnTo>
                    <a:pt x="1334" y="2"/>
                  </a:lnTo>
                  <a:lnTo>
                    <a:pt x="1311" y="0"/>
                  </a:lnTo>
                  <a:lnTo>
                    <a:pt x="1288" y="0"/>
                  </a:lnTo>
                  <a:lnTo>
                    <a:pt x="1263" y="4"/>
                  </a:lnTo>
                  <a:lnTo>
                    <a:pt x="1239" y="13"/>
                  </a:lnTo>
                  <a:lnTo>
                    <a:pt x="1215" y="26"/>
                  </a:lnTo>
                  <a:lnTo>
                    <a:pt x="1191" y="44"/>
                  </a:lnTo>
                  <a:lnTo>
                    <a:pt x="1236" y="91"/>
                  </a:lnTo>
                  <a:lnTo>
                    <a:pt x="1234" y="98"/>
                  </a:lnTo>
                  <a:lnTo>
                    <a:pt x="1231" y="104"/>
                  </a:lnTo>
                  <a:lnTo>
                    <a:pt x="1230" y="111"/>
                  </a:lnTo>
                  <a:lnTo>
                    <a:pt x="1230" y="118"/>
                  </a:lnTo>
                  <a:lnTo>
                    <a:pt x="1212" y="369"/>
                  </a:lnTo>
                  <a:lnTo>
                    <a:pt x="1211" y="371"/>
                  </a:lnTo>
                  <a:lnTo>
                    <a:pt x="1203" y="377"/>
                  </a:lnTo>
                  <a:lnTo>
                    <a:pt x="1193" y="386"/>
                  </a:lnTo>
                  <a:lnTo>
                    <a:pt x="1179" y="395"/>
                  </a:lnTo>
                  <a:lnTo>
                    <a:pt x="1160" y="404"/>
                  </a:lnTo>
                  <a:lnTo>
                    <a:pt x="1136" y="413"/>
                  </a:lnTo>
                  <a:lnTo>
                    <a:pt x="1109" y="420"/>
                  </a:lnTo>
                  <a:lnTo>
                    <a:pt x="1078" y="424"/>
                  </a:lnTo>
                  <a:lnTo>
                    <a:pt x="1057" y="422"/>
                  </a:lnTo>
                  <a:lnTo>
                    <a:pt x="1037" y="418"/>
                  </a:lnTo>
                  <a:lnTo>
                    <a:pt x="1018" y="409"/>
                  </a:lnTo>
                  <a:lnTo>
                    <a:pt x="1002" y="400"/>
                  </a:lnTo>
                  <a:lnTo>
                    <a:pt x="982" y="389"/>
                  </a:lnTo>
                  <a:lnTo>
                    <a:pt x="964" y="380"/>
                  </a:lnTo>
                  <a:lnTo>
                    <a:pt x="943" y="373"/>
                  </a:lnTo>
                  <a:lnTo>
                    <a:pt x="919" y="369"/>
                  </a:lnTo>
                  <a:lnTo>
                    <a:pt x="902" y="406"/>
                  </a:lnTo>
                  <a:lnTo>
                    <a:pt x="882" y="448"/>
                  </a:lnTo>
                  <a:lnTo>
                    <a:pt x="861" y="497"/>
                  </a:lnTo>
                  <a:lnTo>
                    <a:pt x="840" y="549"/>
                  </a:lnTo>
                  <a:lnTo>
                    <a:pt x="819" y="608"/>
                  </a:lnTo>
                  <a:lnTo>
                    <a:pt x="802" y="668"/>
                  </a:lnTo>
                  <a:lnTo>
                    <a:pt x="788" y="729"/>
                  </a:lnTo>
                  <a:lnTo>
                    <a:pt x="778" y="793"/>
                  </a:lnTo>
                  <a:lnTo>
                    <a:pt x="791" y="817"/>
                  </a:lnTo>
                  <a:lnTo>
                    <a:pt x="806" y="840"/>
                  </a:lnTo>
                  <a:lnTo>
                    <a:pt x="824" y="864"/>
                  </a:lnTo>
                  <a:lnTo>
                    <a:pt x="842" y="889"/>
                  </a:lnTo>
                  <a:lnTo>
                    <a:pt x="863" y="915"/>
                  </a:lnTo>
                  <a:lnTo>
                    <a:pt x="885" y="942"/>
                  </a:lnTo>
                  <a:lnTo>
                    <a:pt x="909" y="969"/>
                  </a:lnTo>
                  <a:lnTo>
                    <a:pt x="936" y="997"/>
                  </a:lnTo>
                  <a:lnTo>
                    <a:pt x="1114" y="1208"/>
                  </a:lnTo>
                  <a:lnTo>
                    <a:pt x="1096" y="1219"/>
                  </a:lnTo>
                  <a:lnTo>
                    <a:pt x="1070" y="1235"/>
                  </a:lnTo>
                  <a:lnTo>
                    <a:pt x="1040" y="1255"/>
                  </a:lnTo>
                  <a:lnTo>
                    <a:pt x="1005" y="1284"/>
                  </a:lnTo>
                  <a:lnTo>
                    <a:pt x="964" y="1319"/>
                  </a:lnTo>
                  <a:lnTo>
                    <a:pt x="922" y="1359"/>
                  </a:lnTo>
                  <a:lnTo>
                    <a:pt x="878" y="1408"/>
                  </a:lnTo>
                  <a:lnTo>
                    <a:pt x="833" y="1462"/>
                  </a:lnTo>
                  <a:lnTo>
                    <a:pt x="790" y="1526"/>
                  </a:lnTo>
                  <a:lnTo>
                    <a:pt x="746" y="1597"/>
                  </a:lnTo>
                  <a:lnTo>
                    <a:pt x="705" y="1677"/>
                  </a:lnTo>
                  <a:lnTo>
                    <a:pt x="667" y="1764"/>
                  </a:lnTo>
                  <a:lnTo>
                    <a:pt x="634" y="1862"/>
                  </a:lnTo>
                  <a:lnTo>
                    <a:pt x="606" y="1968"/>
                  </a:lnTo>
                  <a:lnTo>
                    <a:pt x="584" y="2084"/>
                  </a:lnTo>
                  <a:lnTo>
                    <a:pt x="570" y="2210"/>
                  </a:lnTo>
                  <a:lnTo>
                    <a:pt x="145" y="2233"/>
                  </a:lnTo>
                  <a:lnTo>
                    <a:pt x="0" y="2804"/>
                  </a:lnTo>
                  <a:lnTo>
                    <a:pt x="1428" y="2455"/>
                  </a:lnTo>
                  <a:lnTo>
                    <a:pt x="1428" y="2155"/>
                  </a:lnTo>
                  <a:lnTo>
                    <a:pt x="743" y="2199"/>
                  </a:lnTo>
                  <a:lnTo>
                    <a:pt x="757" y="2173"/>
                  </a:lnTo>
                  <a:lnTo>
                    <a:pt x="773" y="2146"/>
                  </a:lnTo>
                  <a:lnTo>
                    <a:pt x="793" y="2115"/>
                  </a:lnTo>
                  <a:lnTo>
                    <a:pt x="815" y="2081"/>
                  </a:lnTo>
                  <a:lnTo>
                    <a:pt x="839" y="2046"/>
                  </a:lnTo>
                  <a:lnTo>
                    <a:pt x="866" y="2010"/>
                  </a:lnTo>
                  <a:lnTo>
                    <a:pt x="894" y="1973"/>
                  </a:lnTo>
                  <a:lnTo>
                    <a:pt x="927" y="1935"/>
                  </a:lnTo>
                  <a:lnTo>
                    <a:pt x="960" y="1897"/>
                  </a:lnTo>
                  <a:lnTo>
                    <a:pt x="997" y="1861"/>
                  </a:lnTo>
                  <a:lnTo>
                    <a:pt x="1034" y="1824"/>
                  </a:lnTo>
                  <a:lnTo>
                    <a:pt x="1076" y="1791"/>
                  </a:lnTo>
                  <a:lnTo>
                    <a:pt x="1119" y="1759"/>
                  </a:lnTo>
                  <a:lnTo>
                    <a:pt x="1164" y="1730"/>
                  </a:lnTo>
                  <a:lnTo>
                    <a:pt x="1212" y="1704"/>
                  </a:lnTo>
                  <a:lnTo>
                    <a:pt x="1261" y="1680"/>
                  </a:lnTo>
                  <a:lnTo>
                    <a:pt x="1276" y="1675"/>
                  </a:lnTo>
                  <a:lnTo>
                    <a:pt x="1291" y="1668"/>
                  </a:lnTo>
                  <a:lnTo>
                    <a:pt x="1308" y="1662"/>
                  </a:lnTo>
                  <a:lnTo>
                    <a:pt x="1324" y="1659"/>
                  </a:lnTo>
                  <a:lnTo>
                    <a:pt x="1340" y="1653"/>
                  </a:lnTo>
                  <a:lnTo>
                    <a:pt x="1357" y="1650"/>
                  </a:lnTo>
                  <a:lnTo>
                    <a:pt x="1373" y="1646"/>
                  </a:lnTo>
                  <a:lnTo>
                    <a:pt x="1388" y="1642"/>
                  </a:lnTo>
                  <a:lnTo>
                    <a:pt x="1612" y="2144"/>
                  </a:lnTo>
                  <a:lnTo>
                    <a:pt x="1428" y="2155"/>
                  </a:lnTo>
                  <a:lnTo>
                    <a:pt x="1428" y="245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5047" y="2552"/>
              <a:ext cx="131" cy="267"/>
            </a:xfrm>
            <a:custGeom>
              <a:avLst/>
              <a:gdLst>
                <a:gd name="T0" fmla="*/ 0 w 263"/>
                <a:gd name="T1" fmla="*/ 3 h 534"/>
                <a:gd name="T2" fmla="*/ 125 w 263"/>
                <a:gd name="T3" fmla="*/ 534 h 534"/>
                <a:gd name="T4" fmla="*/ 263 w 263"/>
                <a:gd name="T5" fmla="*/ 0 h 534"/>
                <a:gd name="T6" fmla="*/ 261 w 263"/>
                <a:gd name="T7" fmla="*/ 0 h 534"/>
                <a:gd name="T8" fmla="*/ 255 w 263"/>
                <a:gd name="T9" fmla="*/ 2 h 534"/>
                <a:gd name="T10" fmla="*/ 248 w 263"/>
                <a:gd name="T11" fmla="*/ 5 h 534"/>
                <a:gd name="T12" fmla="*/ 237 w 263"/>
                <a:gd name="T13" fmla="*/ 9 h 534"/>
                <a:gd name="T14" fmla="*/ 224 w 263"/>
                <a:gd name="T15" fmla="*/ 12 h 534"/>
                <a:gd name="T16" fmla="*/ 207 w 263"/>
                <a:gd name="T17" fmla="*/ 16 h 534"/>
                <a:gd name="T18" fmla="*/ 191 w 263"/>
                <a:gd name="T19" fmla="*/ 20 h 534"/>
                <a:gd name="T20" fmla="*/ 172 w 263"/>
                <a:gd name="T21" fmla="*/ 23 h 534"/>
                <a:gd name="T22" fmla="*/ 151 w 263"/>
                <a:gd name="T23" fmla="*/ 27 h 534"/>
                <a:gd name="T24" fmla="*/ 130 w 263"/>
                <a:gd name="T25" fmla="*/ 29 h 534"/>
                <a:gd name="T26" fmla="*/ 109 w 263"/>
                <a:gd name="T27" fmla="*/ 29 h 534"/>
                <a:gd name="T28" fmla="*/ 87 w 263"/>
                <a:gd name="T29" fmla="*/ 29 h 534"/>
                <a:gd name="T30" fmla="*/ 64 w 263"/>
                <a:gd name="T31" fmla="*/ 25 h 534"/>
                <a:gd name="T32" fmla="*/ 42 w 263"/>
                <a:gd name="T33" fmla="*/ 20 h 534"/>
                <a:gd name="T34" fmla="*/ 21 w 263"/>
                <a:gd name="T35" fmla="*/ 12 h 534"/>
                <a:gd name="T36" fmla="*/ 0 w 263"/>
                <a:gd name="T37" fmla="*/ 3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3" h="534">
                  <a:moveTo>
                    <a:pt x="0" y="3"/>
                  </a:moveTo>
                  <a:lnTo>
                    <a:pt x="125" y="534"/>
                  </a:lnTo>
                  <a:lnTo>
                    <a:pt x="263" y="0"/>
                  </a:lnTo>
                  <a:lnTo>
                    <a:pt x="261" y="0"/>
                  </a:lnTo>
                  <a:lnTo>
                    <a:pt x="255" y="2"/>
                  </a:lnTo>
                  <a:lnTo>
                    <a:pt x="248" y="5"/>
                  </a:lnTo>
                  <a:lnTo>
                    <a:pt x="237" y="9"/>
                  </a:lnTo>
                  <a:lnTo>
                    <a:pt x="224" y="12"/>
                  </a:lnTo>
                  <a:lnTo>
                    <a:pt x="207" y="16"/>
                  </a:lnTo>
                  <a:lnTo>
                    <a:pt x="191" y="20"/>
                  </a:lnTo>
                  <a:lnTo>
                    <a:pt x="172" y="23"/>
                  </a:lnTo>
                  <a:lnTo>
                    <a:pt x="151" y="27"/>
                  </a:lnTo>
                  <a:lnTo>
                    <a:pt x="130" y="29"/>
                  </a:lnTo>
                  <a:lnTo>
                    <a:pt x="109" y="29"/>
                  </a:lnTo>
                  <a:lnTo>
                    <a:pt x="87" y="29"/>
                  </a:lnTo>
                  <a:lnTo>
                    <a:pt x="64" y="25"/>
                  </a:lnTo>
                  <a:lnTo>
                    <a:pt x="42" y="20"/>
                  </a:lnTo>
                  <a:lnTo>
                    <a:pt x="21" y="12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7FB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5076" y="2562"/>
              <a:ext cx="70" cy="292"/>
            </a:xfrm>
            <a:custGeom>
              <a:avLst/>
              <a:gdLst>
                <a:gd name="T0" fmla="*/ 20 w 141"/>
                <a:gd name="T1" fmla="*/ 0 h 583"/>
                <a:gd name="T2" fmla="*/ 46 w 141"/>
                <a:gd name="T3" fmla="*/ 58 h 583"/>
                <a:gd name="T4" fmla="*/ 0 w 141"/>
                <a:gd name="T5" fmla="*/ 360 h 583"/>
                <a:gd name="T6" fmla="*/ 66 w 141"/>
                <a:gd name="T7" fmla="*/ 583 h 583"/>
                <a:gd name="T8" fmla="*/ 141 w 141"/>
                <a:gd name="T9" fmla="*/ 342 h 583"/>
                <a:gd name="T10" fmla="*/ 70 w 141"/>
                <a:gd name="T11" fmla="*/ 67 h 583"/>
                <a:gd name="T12" fmla="*/ 94 w 141"/>
                <a:gd name="T13" fmla="*/ 0 h 583"/>
                <a:gd name="T14" fmla="*/ 20 w 141"/>
                <a:gd name="T15" fmla="*/ 0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1" h="583">
                  <a:moveTo>
                    <a:pt x="20" y="0"/>
                  </a:moveTo>
                  <a:lnTo>
                    <a:pt x="46" y="58"/>
                  </a:lnTo>
                  <a:lnTo>
                    <a:pt x="0" y="360"/>
                  </a:lnTo>
                  <a:lnTo>
                    <a:pt x="66" y="583"/>
                  </a:lnTo>
                  <a:lnTo>
                    <a:pt x="141" y="342"/>
                  </a:lnTo>
                  <a:lnTo>
                    <a:pt x="70" y="67"/>
                  </a:lnTo>
                  <a:lnTo>
                    <a:pt x="94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4631" y="2373"/>
              <a:ext cx="100" cy="423"/>
            </a:xfrm>
            <a:custGeom>
              <a:avLst/>
              <a:gdLst>
                <a:gd name="T0" fmla="*/ 202 w 202"/>
                <a:gd name="T1" fmla="*/ 821 h 848"/>
                <a:gd name="T2" fmla="*/ 36 w 202"/>
                <a:gd name="T3" fmla="*/ 19 h 848"/>
                <a:gd name="T4" fmla="*/ 33 w 202"/>
                <a:gd name="T5" fmla="*/ 10 h 848"/>
                <a:gd name="T6" fmla="*/ 29 w 202"/>
                <a:gd name="T7" fmla="*/ 4 h 848"/>
                <a:gd name="T8" fmla="*/ 21 w 202"/>
                <a:gd name="T9" fmla="*/ 0 h 848"/>
                <a:gd name="T10" fmla="*/ 14 w 202"/>
                <a:gd name="T11" fmla="*/ 0 h 848"/>
                <a:gd name="T12" fmla="*/ 6 w 202"/>
                <a:gd name="T13" fmla="*/ 4 h 848"/>
                <a:gd name="T14" fmla="*/ 2 w 202"/>
                <a:gd name="T15" fmla="*/ 11 h 848"/>
                <a:gd name="T16" fmla="*/ 0 w 202"/>
                <a:gd name="T17" fmla="*/ 20 h 848"/>
                <a:gd name="T18" fmla="*/ 0 w 202"/>
                <a:gd name="T19" fmla="*/ 30 h 848"/>
                <a:gd name="T20" fmla="*/ 164 w 202"/>
                <a:gd name="T21" fmla="*/ 832 h 848"/>
                <a:gd name="T22" fmla="*/ 164 w 202"/>
                <a:gd name="T23" fmla="*/ 832 h 848"/>
                <a:gd name="T24" fmla="*/ 167 w 202"/>
                <a:gd name="T25" fmla="*/ 841 h 848"/>
                <a:gd name="T26" fmla="*/ 173 w 202"/>
                <a:gd name="T27" fmla="*/ 846 h 848"/>
                <a:gd name="T28" fmla="*/ 181 w 202"/>
                <a:gd name="T29" fmla="*/ 848 h 848"/>
                <a:gd name="T30" fmla="*/ 188 w 202"/>
                <a:gd name="T31" fmla="*/ 848 h 848"/>
                <a:gd name="T32" fmla="*/ 194 w 202"/>
                <a:gd name="T33" fmla="*/ 844 h 848"/>
                <a:gd name="T34" fmla="*/ 200 w 202"/>
                <a:gd name="T35" fmla="*/ 839 h 848"/>
                <a:gd name="T36" fmla="*/ 202 w 202"/>
                <a:gd name="T37" fmla="*/ 830 h 848"/>
                <a:gd name="T38" fmla="*/ 202 w 202"/>
                <a:gd name="T39" fmla="*/ 821 h 848"/>
                <a:gd name="T40" fmla="*/ 202 w 202"/>
                <a:gd name="T41" fmla="*/ 821 h 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2" h="848">
                  <a:moveTo>
                    <a:pt x="202" y="821"/>
                  </a:moveTo>
                  <a:lnTo>
                    <a:pt x="36" y="19"/>
                  </a:lnTo>
                  <a:lnTo>
                    <a:pt x="33" y="10"/>
                  </a:lnTo>
                  <a:lnTo>
                    <a:pt x="29" y="4"/>
                  </a:lnTo>
                  <a:lnTo>
                    <a:pt x="21" y="0"/>
                  </a:lnTo>
                  <a:lnTo>
                    <a:pt x="14" y="0"/>
                  </a:lnTo>
                  <a:lnTo>
                    <a:pt x="6" y="4"/>
                  </a:lnTo>
                  <a:lnTo>
                    <a:pt x="2" y="11"/>
                  </a:lnTo>
                  <a:lnTo>
                    <a:pt x="0" y="20"/>
                  </a:lnTo>
                  <a:lnTo>
                    <a:pt x="0" y="30"/>
                  </a:lnTo>
                  <a:lnTo>
                    <a:pt x="164" y="832"/>
                  </a:lnTo>
                  <a:lnTo>
                    <a:pt x="164" y="832"/>
                  </a:lnTo>
                  <a:lnTo>
                    <a:pt x="167" y="841"/>
                  </a:lnTo>
                  <a:lnTo>
                    <a:pt x="173" y="846"/>
                  </a:lnTo>
                  <a:lnTo>
                    <a:pt x="181" y="848"/>
                  </a:lnTo>
                  <a:lnTo>
                    <a:pt x="188" y="848"/>
                  </a:lnTo>
                  <a:lnTo>
                    <a:pt x="194" y="844"/>
                  </a:lnTo>
                  <a:lnTo>
                    <a:pt x="200" y="839"/>
                  </a:lnTo>
                  <a:lnTo>
                    <a:pt x="202" y="830"/>
                  </a:lnTo>
                  <a:lnTo>
                    <a:pt x="202" y="821"/>
                  </a:lnTo>
                  <a:lnTo>
                    <a:pt x="202" y="8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4765" y="2373"/>
              <a:ext cx="101" cy="423"/>
            </a:xfrm>
            <a:custGeom>
              <a:avLst/>
              <a:gdLst>
                <a:gd name="T0" fmla="*/ 188 w 201"/>
                <a:gd name="T1" fmla="*/ 0 h 848"/>
                <a:gd name="T2" fmla="*/ 180 w 201"/>
                <a:gd name="T3" fmla="*/ 0 h 848"/>
                <a:gd name="T4" fmla="*/ 173 w 201"/>
                <a:gd name="T5" fmla="*/ 4 h 848"/>
                <a:gd name="T6" fmla="*/ 167 w 201"/>
                <a:gd name="T7" fmla="*/ 10 h 848"/>
                <a:gd name="T8" fmla="*/ 164 w 201"/>
                <a:gd name="T9" fmla="*/ 19 h 848"/>
                <a:gd name="T10" fmla="*/ 164 w 201"/>
                <a:gd name="T11" fmla="*/ 19 h 848"/>
                <a:gd name="T12" fmla="*/ 0 w 201"/>
                <a:gd name="T13" fmla="*/ 821 h 848"/>
                <a:gd name="T14" fmla="*/ 0 w 201"/>
                <a:gd name="T15" fmla="*/ 821 h 848"/>
                <a:gd name="T16" fmla="*/ 0 w 201"/>
                <a:gd name="T17" fmla="*/ 830 h 848"/>
                <a:gd name="T18" fmla="*/ 1 w 201"/>
                <a:gd name="T19" fmla="*/ 839 h 848"/>
                <a:gd name="T20" fmla="*/ 6 w 201"/>
                <a:gd name="T21" fmla="*/ 844 h 848"/>
                <a:gd name="T22" fmla="*/ 13 w 201"/>
                <a:gd name="T23" fmla="*/ 848 h 848"/>
                <a:gd name="T24" fmla="*/ 21 w 201"/>
                <a:gd name="T25" fmla="*/ 848 h 848"/>
                <a:gd name="T26" fmla="*/ 28 w 201"/>
                <a:gd name="T27" fmla="*/ 846 h 848"/>
                <a:gd name="T28" fmla="*/ 33 w 201"/>
                <a:gd name="T29" fmla="*/ 841 h 848"/>
                <a:gd name="T30" fmla="*/ 36 w 201"/>
                <a:gd name="T31" fmla="*/ 832 h 848"/>
                <a:gd name="T32" fmla="*/ 201 w 201"/>
                <a:gd name="T33" fmla="*/ 30 h 848"/>
                <a:gd name="T34" fmla="*/ 201 w 201"/>
                <a:gd name="T35" fmla="*/ 20 h 848"/>
                <a:gd name="T36" fmla="*/ 200 w 201"/>
                <a:gd name="T37" fmla="*/ 11 h 848"/>
                <a:gd name="T38" fmla="*/ 195 w 201"/>
                <a:gd name="T39" fmla="*/ 4 h 848"/>
                <a:gd name="T40" fmla="*/ 188 w 201"/>
                <a:gd name="T41" fmla="*/ 0 h 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1" h="848">
                  <a:moveTo>
                    <a:pt x="188" y="0"/>
                  </a:moveTo>
                  <a:lnTo>
                    <a:pt x="180" y="0"/>
                  </a:lnTo>
                  <a:lnTo>
                    <a:pt x="173" y="4"/>
                  </a:lnTo>
                  <a:lnTo>
                    <a:pt x="167" y="10"/>
                  </a:lnTo>
                  <a:lnTo>
                    <a:pt x="164" y="19"/>
                  </a:lnTo>
                  <a:lnTo>
                    <a:pt x="164" y="19"/>
                  </a:lnTo>
                  <a:lnTo>
                    <a:pt x="0" y="821"/>
                  </a:lnTo>
                  <a:lnTo>
                    <a:pt x="0" y="821"/>
                  </a:lnTo>
                  <a:lnTo>
                    <a:pt x="0" y="830"/>
                  </a:lnTo>
                  <a:lnTo>
                    <a:pt x="1" y="839"/>
                  </a:lnTo>
                  <a:lnTo>
                    <a:pt x="6" y="844"/>
                  </a:lnTo>
                  <a:lnTo>
                    <a:pt x="13" y="848"/>
                  </a:lnTo>
                  <a:lnTo>
                    <a:pt x="21" y="848"/>
                  </a:lnTo>
                  <a:lnTo>
                    <a:pt x="28" y="846"/>
                  </a:lnTo>
                  <a:lnTo>
                    <a:pt x="33" y="841"/>
                  </a:lnTo>
                  <a:lnTo>
                    <a:pt x="36" y="832"/>
                  </a:lnTo>
                  <a:lnTo>
                    <a:pt x="201" y="30"/>
                  </a:lnTo>
                  <a:lnTo>
                    <a:pt x="201" y="20"/>
                  </a:lnTo>
                  <a:lnTo>
                    <a:pt x="200" y="11"/>
                  </a:lnTo>
                  <a:lnTo>
                    <a:pt x="195" y="4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4644" y="2267"/>
              <a:ext cx="203" cy="88"/>
            </a:xfrm>
            <a:custGeom>
              <a:avLst/>
              <a:gdLst>
                <a:gd name="T0" fmla="*/ 6 w 406"/>
                <a:gd name="T1" fmla="*/ 175 h 177"/>
                <a:gd name="T2" fmla="*/ 9 w 406"/>
                <a:gd name="T3" fmla="*/ 177 h 177"/>
                <a:gd name="T4" fmla="*/ 13 w 406"/>
                <a:gd name="T5" fmla="*/ 177 h 177"/>
                <a:gd name="T6" fmla="*/ 16 w 406"/>
                <a:gd name="T7" fmla="*/ 175 h 177"/>
                <a:gd name="T8" fmla="*/ 18 w 406"/>
                <a:gd name="T9" fmla="*/ 171 h 177"/>
                <a:gd name="T10" fmla="*/ 73 w 406"/>
                <a:gd name="T11" fmla="*/ 50 h 177"/>
                <a:gd name="T12" fmla="*/ 136 w 406"/>
                <a:gd name="T13" fmla="*/ 175 h 177"/>
                <a:gd name="T14" fmla="*/ 209 w 406"/>
                <a:gd name="T15" fmla="*/ 44 h 177"/>
                <a:gd name="T16" fmla="*/ 273 w 406"/>
                <a:gd name="T17" fmla="*/ 175 h 177"/>
                <a:gd name="T18" fmla="*/ 339 w 406"/>
                <a:gd name="T19" fmla="*/ 50 h 177"/>
                <a:gd name="T20" fmla="*/ 388 w 406"/>
                <a:gd name="T21" fmla="*/ 166 h 177"/>
                <a:gd name="T22" fmla="*/ 388 w 406"/>
                <a:gd name="T23" fmla="*/ 166 h 177"/>
                <a:gd name="T24" fmla="*/ 391 w 406"/>
                <a:gd name="T25" fmla="*/ 170 h 177"/>
                <a:gd name="T26" fmla="*/ 394 w 406"/>
                <a:gd name="T27" fmla="*/ 173 h 177"/>
                <a:gd name="T28" fmla="*/ 399 w 406"/>
                <a:gd name="T29" fmla="*/ 173 h 177"/>
                <a:gd name="T30" fmla="*/ 402 w 406"/>
                <a:gd name="T31" fmla="*/ 171 h 177"/>
                <a:gd name="T32" fmla="*/ 405 w 406"/>
                <a:gd name="T33" fmla="*/ 170 h 177"/>
                <a:gd name="T34" fmla="*/ 406 w 406"/>
                <a:gd name="T35" fmla="*/ 166 h 177"/>
                <a:gd name="T36" fmla="*/ 406 w 406"/>
                <a:gd name="T37" fmla="*/ 161 h 177"/>
                <a:gd name="T38" fmla="*/ 406 w 406"/>
                <a:gd name="T39" fmla="*/ 157 h 177"/>
                <a:gd name="T40" fmla="*/ 340 w 406"/>
                <a:gd name="T41" fmla="*/ 2 h 177"/>
                <a:gd name="T42" fmla="*/ 273 w 406"/>
                <a:gd name="T43" fmla="*/ 131 h 177"/>
                <a:gd name="T44" fmla="*/ 210 w 406"/>
                <a:gd name="T45" fmla="*/ 0 h 177"/>
                <a:gd name="T46" fmla="*/ 137 w 406"/>
                <a:gd name="T47" fmla="*/ 131 h 177"/>
                <a:gd name="T48" fmla="*/ 73 w 406"/>
                <a:gd name="T49" fmla="*/ 2 h 177"/>
                <a:gd name="T50" fmla="*/ 2 w 406"/>
                <a:gd name="T51" fmla="*/ 161 h 177"/>
                <a:gd name="T52" fmla="*/ 0 w 406"/>
                <a:gd name="T53" fmla="*/ 164 h 177"/>
                <a:gd name="T54" fmla="*/ 2 w 406"/>
                <a:gd name="T55" fmla="*/ 168 h 177"/>
                <a:gd name="T56" fmla="*/ 3 w 406"/>
                <a:gd name="T57" fmla="*/ 171 h 177"/>
                <a:gd name="T58" fmla="*/ 6 w 406"/>
                <a:gd name="T59" fmla="*/ 175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6" h="177">
                  <a:moveTo>
                    <a:pt x="6" y="175"/>
                  </a:moveTo>
                  <a:lnTo>
                    <a:pt x="9" y="177"/>
                  </a:lnTo>
                  <a:lnTo>
                    <a:pt x="13" y="177"/>
                  </a:lnTo>
                  <a:lnTo>
                    <a:pt x="16" y="175"/>
                  </a:lnTo>
                  <a:lnTo>
                    <a:pt x="18" y="171"/>
                  </a:lnTo>
                  <a:lnTo>
                    <a:pt x="73" y="50"/>
                  </a:lnTo>
                  <a:lnTo>
                    <a:pt x="136" y="175"/>
                  </a:lnTo>
                  <a:lnTo>
                    <a:pt x="209" y="44"/>
                  </a:lnTo>
                  <a:lnTo>
                    <a:pt x="273" y="175"/>
                  </a:lnTo>
                  <a:lnTo>
                    <a:pt x="339" y="50"/>
                  </a:lnTo>
                  <a:lnTo>
                    <a:pt x="388" y="166"/>
                  </a:lnTo>
                  <a:lnTo>
                    <a:pt x="388" y="166"/>
                  </a:lnTo>
                  <a:lnTo>
                    <a:pt x="391" y="170"/>
                  </a:lnTo>
                  <a:lnTo>
                    <a:pt x="394" y="173"/>
                  </a:lnTo>
                  <a:lnTo>
                    <a:pt x="399" y="173"/>
                  </a:lnTo>
                  <a:lnTo>
                    <a:pt x="402" y="171"/>
                  </a:lnTo>
                  <a:lnTo>
                    <a:pt x="405" y="170"/>
                  </a:lnTo>
                  <a:lnTo>
                    <a:pt x="406" y="166"/>
                  </a:lnTo>
                  <a:lnTo>
                    <a:pt x="406" y="161"/>
                  </a:lnTo>
                  <a:lnTo>
                    <a:pt x="406" y="157"/>
                  </a:lnTo>
                  <a:lnTo>
                    <a:pt x="340" y="2"/>
                  </a:lnTo>
                  <a:lnTo>
                    <a:pt x="273" y="131"/>
                  </a:lnTo>
                  <a:lnTo>
                    <a:pt x="210" y="0"/>
                  </a:lnTo>
                  <a:lnTo>
                    <a:pt x="137" y="131"/>
                  </a:lnTo>
                  <a:lnTo>
                    <a:pt x="73" y="2"/>
                  </a:lnTo>
                  <a:lnTo>
                    <a:pt x="2" y="161"/>
                  </a:lnTo>
                  <a:lnTo>
                    <a:pt x="0" y="164"/>
                  </a:lnTo>
                  <a:lnTo>
                    <a:pt x="2" y="168"/>
                  </a:lnTo>
                  <a:lnTo>
                    <a:pt x="3" y="171"/>
                  </a:lnTo>
                  <a:lnTo>
                    <a:pt x="6" y="17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Rectangle 20"/>
            <p:cNvSpPr>
              <a:spLocks noChangeArrowheads="1"/>
            </p:cNvSpPr>
            <p:nvPr/>
          </p:nvSpPr>
          <p:spPr bwMode="auto">
            <a:xfrm>
              <a:off x="4654" y="2785"/>
              <a:ext cx="191" cy="20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4691" y="2916"/>
              <a:ext cx="115" cy="141"/>
            </a:xfrm>
            <a:custGeom>
              <a:avLst/>
              <a:gdLst>
                <a:gd name="T0" fmla="*/ 115 w 230"/>
                <a:gd name="T1" fmla="*/ 284 h 284"/>
                <a:gd name="T2" fmla="*/ 137 w 230"/>
                <a:gd name="T3" fmla="*/ 280 h 284"/>
                <a:gd name="T4" fmla="*/ 160 w 230"/>
                <a:gd name="T5" fmla="*/ 273 h 284"/>
                <a:gd name="T6" fmla="*/ 179 w 230"/>
                <a:gd name="T7" fmla="*/ 260 h 284"/>
                <a:gd name="T8" fmla="*/ 196 w 230"/>
                <a:gd name="T9" fmla="*/ 242 h 284"/>
                <a:gd name="T10" fmla="*/ 211 w 230"/>
                <a:gd name="T11" fmla="*/ 222 h 284"/>
                <a:gd name="T12" fmla="*/ 221 w 230"/>
                <a:gd name="T13" fmla="*/ 197 h 284"/>
                <a:gd name="T14" fmla="*/ 227 w 230"/>
                <a:gd name="T15" fmla="*/ 171 h 284"/>
                <a:gd name="T16" fmla="*/ 230 w 230"/>
                <a:gd name="T17" fmla="*/ 142 h 284"/>
                <a:gd name="T18" fmla="*/ 227 w 230"/>
                <a:gd name="T19" fmla="*/ 113 h 284"/>
                <a:gd name="T20" fmla="*/ 221 w 230"/>
                <a:gd name="T21" fmla="*/ 87 h 284"/>
                <a:gd name="T22" fmla="*/ 211 w 230"/>
                <a:gd name="T23" fmla="*/ 62 h 284"/>
                <a:gd name="T24" fmla="*/ 196 w 230"/>
                <a:gd name="T25" fmla="*/ 42 h 284"/>
                <a:gd name="T26" fmla="*/ 179 w 230"/>
                <a:gd name="T27" fmla="*/ 24 h 284"/>
                <a:gd name="T28" fmla="*/ 160 w 230"/>
                <a:gd name="T29" fmla="*/ 11 h 284"/>
                <a:gd name="T30" fmla="*/ 137 w 230"/>
                <a:gd name="T31" fmla="*/ 4 h 284"/>
                <a:gd name="T32" fmla="*/ 115 w 230"/>
                <a:gd name="T33" fmla="*/ 0 h 284"/>
                <a:gd name="T34" fmla="*/ 93 w 230"/>
                <a:gd name="T35" fmla="*/ 4 h 284"/>
                <a:gd name="T36" fmla="*/ 70 w 230"/>
                <a:gd name="T37" fmla="*/ 11 h 284"/>
                <a:gd name="T38" fmla="*/ 51 w 230"/>
                <a:gd name="T39" fmla="*/ 24 h 284"/>
                <a:gd name="T40" fmla="*/ 34 w 230"/>
                <a:gd name="T41" fmla="*/ 42 h 284"/>
                <a:gd name="T42" fmla="*/ 19 w 230"/>
                <a:gd name="T43" fmla="*/ 62 h 284"/>
                <a:gd name="T44" fmla="*/ 9 w 230"/>
                <a:gd name="T45" fmla="*/ 87 h 284"/>
                <a:gd name="T46" fmla="*/ 3 w 230"/>
                <a:gd name="T47" fmla="*/ 113 h 284"/>
                <a:gd name="T48" fmla="*/ 0 w 230"/>
                <a:gd name="T49" fmla="*/ 142 h 284"/>
                <a:gd name="T50" fmla="*/ 3 w 230"/>
                <a:gd name="T51" fmla="*/ 171 h 284"/>
                <a:gd name="T52" fmla="*/ 9 w 230"/>
                <a:gd name="T53" fmla="*/ 197 h 284"/>
                <a:gd name="T54" fmla="*/ 19 w 230"/>
                <a:gd name="T55" fmla="*/ 222 h 284"/>
                <a:gd name="T56" fmla="*/ 34 w 230"/>
                <a:gd name="T57" fmla="*/ 242 h 284"/>
                <a:gd name="T58" fmla="*/ 51 w 230"/>
                <a:gd name="T59" fmla="*/ 260 h 284"/>
                <a:gd name="T60" fmla="*/ 70 w 230"/>
                <a:gd name="T61" fmla="*/ 273 h 284"/>
                <a:gd name="T62" fmla="*/ 93 w 230"/>
                <a:gd name="T63" fmla="*/ 280 h 284"/>
                <a:gd name="T64" fmla="*/ 115 w 230"/>
                <a:gd name="T65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0" h="284">
                  <a:moveTo>
                    <a:pt x="115" y="284"/>
                  </a:moveTo>
                  <a:lnTo>
                    <a:pt x="137" y="280"/>
                  </a:lnTo>
                  <a:lnTo>
                    <a:pt x="160" y="273"/>
                  </a:lnTo>
                  <a:lnTo>
                    <a:pt x="179" y="260"/>
                  </a:lnTo>
                  <a:lnTo>
                    <a:pt x="196" y="242"/>
                  </a:lnTo>
                  <a:lnTo>
                    <a:pt x="211" y="222"/>
                  </a:lnTo>
                  <a:lnTo>
                    <a:pt x="221" y="197"/>
                  </a:lnTo>
                  <a:lnTo>
                    <a:pt x="227" y="171"/>
                  </a:lnTo>
                  <a:lnTo>
                    <a:pt x="230" y="142"/>
                  </a:lnTo>
                  <a:lnTo>
                    <a:pt x="227" y="113"/>
                  </a:lnTo>
                  <a:lnTo>
                    <a:pt x="221" y="87"/>
                  </a:lnTo>
                  <a:lnTo>
                    <a:pt x="211" y="62"/>
                  </a:lnTo>
                  <a:lnTo>
                    <a:pt x="196" y="42"/>
                  </a:lnTo>
                  <a:lnTo>
                    <a:pt x="179" y="24"/>
                  </a:lnTo>
                  <a:lnTo>
                    <a:pt x="160" y="11"/>
                  </a:lnTo>
                  <a:lnTo>
                    <a:pt x="137" y="4"/>
                  </a:lnTo>
                  <a:lnTo>
                    <a:pt x="115" y="0"/>
                  </a:lnTo>
                  <a:lnTo>
                    <a:pt x="93" y="4"/>
                  </a:lnTo>
                  <a:lnTo>
                    <a:pt x="70" y="11"/>
                  </a:lnTo>
                  <a:lnTo>
                    <a:pt x="51" y="24"/>
                  </a:lnTo>
                  <a:lnTo>
                    <a:pt x="34" y="42"/>
                  </a:lnTo>
                  <a:lnTo>
                    <a:pt x="19" y="62"/>
                  </a:lnTo>
                  <a:lnTo>
                    <a:pt x="9" y="87"/>
                  </a:lnTo>
                  <a:lnTo>
                    <a:pt x="3" y="113"/>
                  </a:lnTo>
                  <a:lnTo>
                    <a:pt x="0" y="142"/>
                  </a:lnTo>
                  <a:lnTo>
                    <a:pt x="3" y="171"/>
                  </a:lnTo>
                  <a:lnTo>
                    <a:pt x="9" y="197"/>
                  </a:lnTo>
                  <a:lnTo>
                    <a:pt x="19" y="222"/>
                  </a:lnTo>
                  <a:lnTo>
                    <a:pt x="34" y="242"/>
                  </a:lnTo>
                  <a:lnTo>
                    <a:pt x="51" y="260"/>
                  </a:lnTo>
                  <a:lnTo>
                    <a:pt x="70" y="273"/>
                  </a:lnTo>
                  <a:lnTo>
                    <a:pt x="93" y="280"/>
                  </a:lnTo>
                  <a:lnTo>
                    <a:pt x="115" y="28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4473" y="1979"/>
              <a:ext cx="549" cy="839"/>
            </a:xfrm>
            <a:custGeom>
              <a:avLst/>
              <a:gdLst>
                <a:gd name="T0" fmla="*/ 933 w 1097"/>
                <a:gd name="T1" fmla="*/ 293 h 1679"/>
                <a:gd name="T2" fmla="*/ 1002 w 1097"/>
                <a:gd name="T3" fmla="*/ 438 h 1679"/>
                <a:gd name="T4" fmla="*/ 1038 w 1097"/>
                <a:gd name="T5" fmla="*/ 600 h 1679"/>
                <a:gd name="T6" fmla="*/ 1032 w 1097"/>
                <a:gd name="T7" fmla="*/ 764 h 1679"/>
                <a:gd name="T8" fmla="*/ 985 w 1097"/>
                <a:gd name="T9" fmla="*/ 920 h 1679"/>
                <a:gd name="T10" fmla="*/ 903 w 1097"/>
                <a:gd name="T11" fmla="*/ 1057 h 1679"/>
                <a:gd name="T12" fmla="*/ 891 w 1097"/>
                <a:gd name="T13" fmla="*/ 1075 h 1679"/>
                <a:gd name="T14" fmla="*/ 867 w 1097"/>
                <a:gd name="T15" fmla="*/ 1109 h 1679"/>
                <a:gd name="T16" fmla="*/ 832 w 1097"/>
                <a:gd name="T17" fmla="*/ 1169 h 1679"/>
                <a:gd name="T18" fmla="*/ 751 w 1097"/>
                <a:gd name="T19" fmla="*/ 1335 h 1679"/>
                <a:gd name="T20" fmla="*/ 693 w 1097"/>
                <a:gd name="T21" fmla="*/ 1538 h 1679"/>
                <a:gd name="T22" fmla="*/ 409 w 1097"/>
                <a:gd name="T23" fmla="*/ 1529 h 1679"/>
                <a:gd name="T24" fmla="*/ 339 w 1097"/>
                <a:gd name="T25" fmla="*/ 1304 h 1679"/>
                <a:gd name="T26" fmla="*/ 248 w 1097"/>
                <a:gd name="T27" fmla="*/ 1129 h 1679"/>
                <a:gd name="T28" fmla="*/ 184 w 1097"/>
                <a:gd name="T29" fmla="*/ 1042 h 1679"/>
                <a:gd name="T30" fmla="*/ 100 w 1097"/>
                <a:gd name="T31" fmla="*/ 889 h 1679"/>
                <a:gd name="T32" fmla="*/ 60 w 1097"/>
                <a:gd name="T33" fmla="*/ 715 h 1679"/>
                <a:gd name="T34" fmla="*/ 66 w 1097"/>
                <a:gd name="T35" fmla="*/ 540 h 1679"/>
                <a:gd name="T36" fmla="*/ 112 w 1097"/>
                <a:gd name="T37" fmla="*/ 382 h 1679"/>
                <a:gd name="T38" fmla="*/ 196 w 1097"/>
                <a:gd name="T39" fmla="*/ 246 h 1679"/>
                <a:gd name="T40" fmla="*/ 252 w 1097"/>
                <a:gd name="T41" fmla="*/ 187 h 1679"/>
                <a:gd name="T42" fmla="*/ 314 w 1097"/>
                <a:gd name="T43" fmla="*/ 140 h 1679"/>
                <a:gd name="T44" fmla="*/ 379 w 1097"/>
                <a:gd name="T45" fmla="*/ 104 h 1679"/>
                <a:gd name="T46" fmla="*/ 450 w 1097"/>
                <a:gd name="T47" fmla="*/ 80 h 1679"/>
                <a:gd name="T48" fmla="*/ 523 w 1097"/>
                <a:gd name="T49" fmla="*/ 69 h 1679"/>
                <a:gd name="T50" fmla="*/ 597 w 1097"/>
                <a:gd name="T51" fmla="*/ 73 h 1679"/>
                <a:gd name="T52" fmla="*/ 670 w 1097"/>
                <a:gd name="T53" fmla="*/ 87 h 1679"/>
                <a:gd name="T54" fmla="*/ 741 w 1097"/>
                <a:gd name="T55" fmla="*/ 115 h 1679"/>
                <a:gd name="T56" fmla="*/ 805 w 1097"/>
                <a:gd name="T57" fmla="*/ 155 h 1679"/>
                <a:gd name="T58" fmla="*/ 864 w 1097"/>
                <a:gd name="T59" fmla="*/ 205 h 1679"/>
                <a:gd name="T60" fmla="*/ 902 w 1097"/>
                <a:gd name="T61" fmla="*/ 247 h 1679"/>
                <a:gd name="T62" fmla="*/ 905 w 1097"/>
                <a:gd name="T63" fmla="*/ 251 h 1679"/>
                <a:gd name="T64" fmla="*/ 961 w 1097"/>
                <a:gd name="T65" fmla="*/ 224 h 1679"/>
                <a:gd name="T66" fmla="*/ 923 w 1097"/>
                <a:gd name="T67" fmla="*/ 173 h 1679"/>
                <a:gd name="T68" fmla="*/ 857 w 1097"/>
                <a:gd name="T69" fmla="*/ 113 h 1679"/>
                <a:gd name="T70" fmla="*/ 787 w 1097"/>
                <a:gd name="T71" fmla="*/ 64 h 1679"/>
                <a:gd name="T72" fmla="*/ 711 w 1097"/>
                <a:gd name="T73" fmla="*/ 29 h 1679"/>
                <a:gd name="T74" fmla="*/ 630 w 1097"/>
                <a:gd name="T75" fmla="*/ 7 h 1679"/>
                <a:gd name="T76" fmla="*/ 548 w 1097"/>
                <a:gd name="T77" fmla="*/ 0 h 1679"/>
                <a:gd name="T78" fmla="*/ 385 w 1097"/>
                <a:gd name="T79" fmla="*/ 29 h 1679"/>
                <a:gd name="T80" fmla="*/ 242 w 1097"/>
                <a:gd name="T81" fmla="*/ 111 h 1679"/>
                <a:gd name="T82" fmla="*/ 126 w 1097"/>
                <a:gd name="T83" fmla="*/ 238 h 1679"/>
                <a:gd name="T84" fmla="*/ 44 w 1097"/>
                <a:gd name="T85" fmla="*/ 398 h 1679"/>
                <a:gd name="T86" fmla="*/ 3 w 1097"/>
                <a:gd name="T87" fmla="*/ 586 h 1679"/>
                <a:gd name="T88" fmla="*/ 12 w 1097"/>
                <a:gd name="T89" fmla="*/ 789 h 1679"/>
                <a:gd name="T90" fmla="*/ 73 w 1097"/>
                <a:gd name="T91" fmla="*/ 977 h 1679"/>
                <a:gd name="T92" fmla="*/ 181 w 1097"/>
                <a:gd name="T93" fmla="*/ 1135 h 1679"/>
                <a:gd name="T94" fmla="*/ 258 w 1097"/>
                <a:gd name="T95" fmla="*/ 1273 h 1679"/>
                <a:gd name="T96" fmla="*/ 342 w 1097"/>
                <a:gd name="T97" fmla="*/ 1488 h 1679"/>
                <a:gd name="T98" fmla="*/ 361 w 1097"/>
                <a:gd name="T99" fmla="*/ 1679 h 1679"/>
                <a:gd name="T100" fmla="*/ 750 w 1097"/>
                <a:gd name="T101" fmla="*/ 1549 h 1679"/>
                <a:gd name="T102" fmla="*/ 841 w 1097"/>
                <a:gd name="T103" fmla="*/ 1282 h 1679"/>
                <a:gd name="T104" fmla="*/ 935 w 1097"/>
                <a:gd name="T105" fmla="*/ 1118 h 1679"/>
                <a:gd name="T106" fmla="*/ 957 w 1097"/>
                <a:gd name="T107" fmla="*/ 1087 h 1679"/>
                <a:gd name="T108" fmla="*/ 987 w 1097"/>
                <a:gd name="T109" fmla="*/ 1046 h 1679"/>
                <a:gd name="T110" fmla="*/ 996 w 1097"/>
                <a:gd name="T111" fmla="*/ 1033 h 1679"/>
                <a:gd name="T112" fmla="*/ 1018 w 1097"/>
                <a:gd name="T113" fmla="*/ 991 h 1679"/>
                <a:gd name="T114" fmla="*/ 1070 w 1097"/>
                <a:gd name="T115" fmla="*/ 853 h 1679"/>
                <a:gd name="T116" fmla="*/ 1096 w 1097"/>
                <a:gd name="T117" fmla="*/ 704 h 1679"/>
                <a:gd name="T118" fmla="*/ 1088 w 1097"/>
                <a:gd name="T119" fmla="*/ 547 h 1679"/>
                <a:gd name="T120" fmla="*/ 1047 w 1097"/>
                <a:gd name="T121" fmla="*/ 389 h 1679"/>
                <a:gd name="T122" fmla="*/ 981 w 1097"/>
                <a:gd name="T123" fmla="*/ 251 h 1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97" h="1679">
                  <a:moveTo>
                    <a:pt x="981" y="251"/>
                  </a:moveTo>
                  <a:lnTo>
                    <a:pt x="905" y="251"/>
                  </a:lnTo>
                  <a:lnTo>
                    <a:pt x="933" y="293"/>
                  </a:lnTo>
                  <a:lnTo>
                    <a:pt x="958" y="338"/>
                  </a:lnTo>
                  <a:lnTo>
                    <a:pt x="981" y="387"/>
                  </a:lnTo>
                  <a:lnTo>
                    <a:pt x="1002" y="438"/>
                  </a:lnTo>
                  <a:lnTo>
                    <a:pt x="1018" y="493"/>
                  </a:lnTo>
                  <a:lnTo>
                    <a:pt x="1030" y="546"/>
                  </a:lnTo>
                  <a:lnTo>
                    <a:pt x="1038" y="600"/>
                  </a:lnTo>
                  <a:lnTo>
                    <a:pt x="1041" y="653"/>
                  </a:lnTo>
                  <a:lnTo>
                    <a:pt x="1038" y="709"/>
                  </a:lnTo>
                  <a:lnTo>
                    <a:pt x="1032" y="764"/>
                  </a:lnTo>
                  <a:lnTo>
                    <a:pt x="1020" y="818"/>
                  </a:lnTo>
                  <a:lnTo>
                    <a:pt x="1005" y="871"/>
                  </a:lnTo>
                  <a:lnTo>
                    <a:pt x="985" y="920"/>
                  </a:lnTo>
                  <a:lnTo>
                    <a:pt x="961" y="969"/>
                  </a:lnTo>
                  <a:lnTo>
                    <a:pt x="935" y="1015"/>
                  </a:lnTo>
                  <a:lnTo>
                    <a:pt x="903" y="1057"/>
                  </a:lnTo>
                  <a:lnTo>
                    <a:pt x="902" y="1058"/>
                  </a:lnTo>
                  <a:lnTo>
                    <a:pt x="897" y="1066"/>
                  </a:lnTo>
                  <a:lnTo>
                    <a:pt x="891" y="1075"/>
                  </a:lnTo>
                  <a:lnTo>
                    <a:pt x="884" y="1086"/>
                  </a:lnTo>
                  <a:lnTo>
                    <a:pt x="875" y="1097"/>
                  </a:lnTo>
                  <a:lnTo>
                    <a:pt x="867" y="1109"/>
                  </a:lnTo>
                  <a:lnTo>
                    <a:pt x="860" y="1118"/>
                  </a:lnTo>
                  <a:lnTo>
                    <a:pt x="855" y="1127"/>
                  </a:lnTo>
                  <a:lnTo>
                    <a:pt x="832" y="1169"/>
                  </a:lnTo>
                  <a:lnTo>
                    <a:pt x="805" y="1218"/>
                  </a:lnTo>
                  <a:lnTo>
                    <a:pt x="776" y="1275"/>
                  </a:lnTo>
                  <a:lnTo>
                    <a:pt x="751" y="1335"/>
                  </a:lnTo>
                  <a:lnTo>
                    <a:pt x="727" y="1400"/>
                  </a:lnTo>
                  <a:lnTo>
                    <a:pt x="708" y="1469"/>
                  </a:lnTo>
                  <a:lnTo>
                    <a:pt x="693" y="1538"/>
                  </a:lnTo>
                  <a:lnTo>
                    <a:pt x="685" y="1609"/>
                  </a:lnTo>
                  <a:lnTo>
                    <a:pt x="418" y="1609"/>
                  </a:lnTo>
                  <a:lnTo>
                    <a:pt x="409" y="1529"/>
                  </a:lnTo>
                  <a:lnTo>
                    <a:pt x="393" y="1451"/>
                  </a:lnTo>
                  <a:lnTo>
                    <a:pt x="367" y="1375"/>
                  </a:lnTo>
                  <a:lnTo>
                    <a:pt x="339" y="1304"/>
                  </a:lnTo>
                  <a:lnTo>
                    <a:pt x="308" y="1237"/>
                  </a:lnTo>
                  <a:lnTo>
                    <a:pt x="278" y="1178"/>
                  </a:lnTo>
                  <a:lnTo>
                    <a:pt x="248" y="1129"/>
                  </a:lnTo>
                  <a:lnTo>
                    <a:pt x="224" y="1091"/>
                  </a:lnTo>
                  <a:lnTo>
                    <a:pt x="220" y="1086"/>
                  </a:lnTo>
                  <a:lnTo>
                    <a:pt x="184" y="1042"/>
                  </a:lnTo>
                  <a:lnTo>
                    <a:pt x="151" y="995"/>
                  </a:lnTo>
                  <a:lnTo>
                    <a:pt x="123" y="944"/>
                  </a:lnTo>
                  <a:lnTo>
                    <a:pt x="100" y="889"/>
                  </a:lnTo>
                  <a:lnTo>
                    <a:pt x="81" y="833"/>
                  </a:lnTo>
                  <a:lnTo>
                    <a:pt x="67" y="775"/>
                  </a:lnTo>
                  <a:lnTo>
                    <a:pt x="60" y="715"/>
                  </a:lnTo>
                  <a:lnTo>
                    <a:pt x="57" y="653"/>
                  </a:lnTo>
                  <a:lnTo>
                    <a:pt x="60" y="596"/>
                  </a:lnTo>
                  <a:lnTo>
                    <a:pt x="66" y="540"/>
                  </a:lnTo>
                  <a:lnTo>
                    <a:pt x="78" y="486"/>
                  </a:lnTo>
                  <a:lnTo>
                    <a:pt x="93" y="433"/>
                  </a:lnTo>
                  <a:lnTo>
                    <a:pt x="112" y="382"/>
                  </a:lnTo>
                  <a:lnTo>
                    <a:pt x="136" y="333"/>
                  </a:lnTo>
                  <a:lnTo>
                    <a:pt x="164" y="287"/>
                  </a:lnTo>
                  <a:lnTo>
                    <a:pt x="196" y="246"/>
                  </a:lnTo>
                  <a:lnTo>
                    <a:pt x="214" y="225"/>
                  </a:lnTo>
                  <a:lnTo>
                    <a:pt x="233" y="205"/>
                  </a:lnTo>
                  <a:lnTo>
                    <a:pt x="252" y="187"/>
                  </a:lnTo>
                  <a:lnTo>
                    <a:pt x="272" y="171"/>
                  </a:lnTo>
                  <a:lnTo>
                    <a:pt x="293" y="155"/>
                  </a:lnTo>
                  <a:lnTo>
                    <a:pt x="314" y="140"/>
                  </a:lnTo>
                  <a:lnTo>
                    <a:pt x="335" y="127"/>
                  </a:lnTo>
                  <a:lnTo>
                    <a:pt x="357" y="115"/>
                  </a:lnTo>
                  <a:lnTo>
                    <a:pt x="379" y="104"/>
                  </a:lnTo>
                  <a:lnTo>
                    <a:pt x="403" y="95"/>
                  </a:lnTo>
                  <a:lnTo>
                    <a:pt x="427" y="87"/>
                  </a:lnTo>
                  <a:lnTo>
                    <a:pt x="450" y="80"/>
                  </a:lnTo>
                  <a:lnTo>
                    <a:pt x="475" y="76"/>
                  </a:lnTo>
                  <a:lnTo>
                    <a:pt x="499" y="73"/>
                  </a:lnTo>
                  <a:lnTo>
                    <a:pt x="523" y="69"/>
                  </a:lnTo>
                  <a:lnTo>
                    <a:pt x="548" y="69"/>
                  </a:lnTo>
                  <a:lnTo>
                    <a:pt x="573" y="69"/>
                  </a:lnTo>
                  <a:lnTo>
                    <a:pt x="597" y="73"/>
                  </a:lnTo>
                  <a:lnTo>
                    <a:pt x="623" y="76"/>
                  </a:lnTo>
                  <a:lnTo>
                    <a:pt x="647" y="80"/>
                  </a:lnTo>
                  <a:lnTo>
                    <a:pt x="670" y="87"/>
                  </a:lnTo>
                  <a:lnTo>
                    <a:pt x="694" y="95"/>
                  </a:lnTo>
                  <a:lnTo>
                    <a:pt x="717" y="104"/>
                  </a:lnTo>
                  <a:lnTo>
                    <a:pt x="741" y="115"/>
                  </a:lnTo>
                  <a:lnTo>
                    <a:pt x="763" y="127"/>
                  </a:lnTo>
                  <a:lnTo>
                    <a:pt x="784" y="140"/>
                  </a:lnTo>
                  <a:lnTo>
                    <a:pt x="805" y="155"/>
                  </a:lnTo>
                  <a:lnTo>
                    <a:pt x="826" y="171"/>
                  </a:lnTo>
                  <a:lnTo>
                    <a:pt x="845" y="187"/>
                  </a:lnTo>
                  <a:lnTo>
                    <a:pt x="864" y="205"/>
                  </a:lnTo>
                  <a:lnTo>
                    <a:pt x="884" y="225"/>
                  </a:lnTo>
                  <a:lnTo>
                    <a:pt x="902" y="246"/>
                  </a:lnTo>
                  <a:lnTo>
                    <a:pt x="902" y="247"/>
                  </a:lnTo>
                  <a:lnTo>
                    <a:pt x="903" y="247"/>
                  </a:lnTo>
                  <a:lnTo>
                    <a:pt x="903" y="249"/>
                  </a:lnTo>
                  <a:lnTo>
                    <a:pt x="905" y="251"/>
                  </a:lnTo>
                  <a:lnTo>
                    <a:pt x="981" y="251"/>
                  </a:lnTo>
                  <a:lnTo>
                    <a:pt x="972" y="236"/>
                  </a:lnTo>
                  <a:lnTo>
                    <a:pt x="961" y="224"/>
                  </a:lnTo>
                  <a:lnTo>
                    <a:pt x="952" y="209"/>
                  </a:lnTo>
                  <a:lnTo>
                    <a:pt x="942" y="196"/>
                  </a:lnTo>
                  <a:lnTo>
                    <a:pt x="923" y="173"/>
                  </a:lnTo>
                  <a:lnTo>
                    <a:pt x="902" y="151"/>
                  </a:lnTo>
                  <a:lnTo>
                    <a:pt x="879" y="131"/>
                  </a:lnTo>
                  <a:lnTo>
                    <a:pt x="857" y="113"/>
                  </a:lnTo>
                  <a:lnTo>
                    <a:pt x="835" y="95"/>
                  </a:lnTo>
                  <a:lnTo>
                    <a:pt x="811" y="78"/>
                  </a:lnTo>
                  <a:lnTo>
                    <a:pt x="787" y="64"/>
                  </a:lnTo>
                  <a:lnTo>
                    <a:pt x="761" y="51"/>
                  </a:lnTo>
                  <a:lnTo>
                    <a:pt x="736" y="38"/>
                  </a:lnTo>
                  <a:lnTo>
                    <a:pt x="711" y="29"/>
                  </a:lnTo>
                  <a:lnTo>
                    <a:pt x="684" y="20"/>
                  </a:lnTo>
                  <a:lnTo>
                    <a:pt x="658" y="13"/>
                  </a:lnTo>
                  <a:lnTo>
                    <a:pt x="630" y="7"/>
                  </a:lnTo>
                  <a:lnTo>
                    <a:pt x="603" y="4"/>
                  </a:lnTo>
                  <a:lnTo>
                    <a:pt x="576" y="0"/>
                  </a:lnTo>
                  <a:lnTo>
                    <a:pt x="548" y="0"/>
                  </a:lnTo>
                  <a:lnTo>
                    <a:pt x="493" y="4"/>
                  </a:lnTo>
                  <a:lnTo>
                    <a:pt x="438" y="13"/>
                  </a:lnTo>
                  <a:lnTo>
                    <a:pt x="385" y="29"/>
                  </a:lnTo>
                  <a:lnTo>
                    <a:pt x="335" y="51"/>
                  </a:lnTo>
                  <a:lnTo>
                    <a:pt x="287" y="78"/>
                  </a:lnTo>
                  <a:lnTo>
                    <a:pt x="242" y="111"/>
                  </a:lnTo>
                  <a:lnTo>
                    <a:pt x="200" y="149"/>
                  </a:lnTo>
                  <a:lnTo>
                    <a:pt x="161" y="191"/>
                  </a:lnTo>
                  <a:lnTo>
                    <a:pt x="126" y="238"/>
                  </a:lnTo>
                  <a:lnTo>
                    <a:pt x="94" y="287"/>
                  </a:lnTo>
                  <a:lnTo>
                    <a:pt x="66" y="342"/>
                  </a:lnTo>
                  <a:lnTo>
                    <a:pt x="44" y="398"/>
                  </a:lnTo>
                  <a:lnTo>
                    <a:pt x="26" y="458"/>
                  </a:lnTo>
                  <a:lnTo>
                    <a:pt x="11" y="522"/>
                  </a:lnTo>
                  <a:lnTo>
                    <a:pt x="3" y="586"/>
                  </a:lnTo>
                  <a:lnTo>
                    <a:pt x="0" y="653"/>
                  </a:lnTo>
                  <a:lnTo>
                    <a:pt x="3" y="722"/>
                  </a:lnTo>
                  <a:lnTo>
                    <a:pt x="12" y="789"/>
                  </a:lnTo>
                  <a:lnTo>
                    <a:pt x="27" y="855"/>
                  </a:lnTo>
                  <a:lnTo>
                    <a:pt x="48" y="917"/>
                  </a:lnTo>
                  <a:lnTo>
                    <a:pt x="73" y="977"/>
                  </a:lnTo>
                  <a:lnTo>
                    <a:pt x="105" y="1035"/>
                  </a:lnTo>
                  <a:lnTo>
                    <a:pt x="141" y="1087"/>
                  </a:lnTo>
                  <a:lnTo>
                    <a:pt x="181" y="1135"/>
                  </a:lnTo>
                  <a:lnTo>
                    <a:pt x="202" y="1168"/>
                  </a:lnTo>
                  <a:lnTo>
                    <a:pt x="229" y="1215"/>
                  </a:lnTo>
                  <a:lnTo>
                    <a:pt x="258" y="1273"/>
                  </a:lnTo>
                  <a:lnTo>
                    <a:pt x="290" y="1338"/>
                  </a:lnTo>
                  <a:lnTo>
                    <a:pt x="318" y="1411"/>
                  </a:lnTo>
                  <a:lnTo>
                    <a:pt x="342" y="1488"/>
                  </a:lnTo>
                  <a:lnTo>
                    <a:pt x="357" y="1566"/>
                  </a:lnTo>
                  <a:lnTo>
                    <a:pt x="361" y="1642"/>
                  </a:lnTo>
                  <a:lnTo>
                    <a:pt x="361" y="1679"/>
                  </a:lnTo>
                  <a:lnTo>
                    <a:pt x="744" y="1679"/>
                  </a:lnTo>
                  <a:lnTo>
                    <a:pt x="742" y="1642"/>
                  </a:lnTo>
                  <a:lnTo>
                    <a:pt x="750" y="1549"/>
                  </a:lnTo>
                  <a:lnTo>
                    <a:pt x="770" y="1455"/>
                  </a:lnTo>
                  <a:lnTo>
                    <a:pt x="803" y="1366"/>
                  </a:lnTo>
                  <a:lnTo>
                    <a:pt x="841" y="1282"/>
                  </a:lnTo>
                  <a:lnTo>
                    <a:pt x="878" y="1211"/>
                  </a:lnTo>
                  <a:lnTo>
                    <a:pt x="911" y="1155"/>
                  </a:lnTo>
                  <a:lnTo>
                    <a:pt x="935" y="1118"/>
                  </a:lnTo>
                  <a:lnTo>
                    <a:pt x="945" y="1104"/>
                  </a:lnTo>
                  <a:lnTo>
                    <a:pt x="947" y="1102"/>
                  </a:lnTo>
                  <a:lnTo>
                    <a:pt x="957" y="1087"/>
                  </a:lnTo>
                  <a:lnTo>
                    <a:pt x="967" y="1075"/>
                  </a:lnTo>
                  <a:lnTo>
                    <a:pt x="976" y="1060"/>
                  </a:lnTo>
                  <a:lnTo>
                    <a:pt x="987" y="1046"/>
                  </a:lnTo>
                  <a:lnTo>
                    <a:pt x="996" y="1033"/>
                  </a:lnTo>
                  <a:lnTo>
                    <a:pt x="996" y="1033"/>
                  </a:lnTo>
                  <a:lnTo>
                    <a:pt x="996" y="1033"/>
                  </a:lnTo>
                  <a:lnTo>
                    <a:pt x="994" y="1033"/>
                  </a:lnTo>
                  <a:lnTo>
                    <a:pt x="994" y="1033"/>
                  </a:lnTo>
                  <a:lnTo>
                    <a:pt x="1018" y="991"/>
                  </a:lnTo>
                  <a:lnTo>
                    <a:pt x="1039" y="946"/>
                  </a:lnTo>
                  <a:lnTo>
                    <a:pt x="1057" y="900"/>
                  </a:lnTo>
                  <a:lnTo>
                    <a:pt x="1070" y="853"/>
                  </a:lnTo>
                  <a:lnTo>
                    <a:pt x="1082" y="804"/>
                  </a:lnTo>
                  <a:lnTo>
                    <a:pt x="1091" y="755"/>
                  </a:lnTo>
                  <a:lnTo>
                    <a:pt x="1096" y="704"/>
                  </a:lnTo>
                  <a:lnTo>
                    <a:pt x="1097" y="653"/>
                  </a:lnTo>
                  <a:lnTo>
                    <a:pt x="1094" y="600"/>
                  </a:lnTo>
                  <a:lnTo>
                    <a:pt x="1088" y="547"/>
                  </a:lnTo>
                  <a:lnTo>
                    <a:pt x="1078" y="493"/>
                  </a:lnTo>
                  <a:lnTo>
                    <a:pt x="1064" y="440"/>
                  </a:lnTo>
                  <a:lnTo>
                    <a:pt x="1047" y="389"/>
                  </a:lnTo>
                  <a:lnTo>
                    <a:pt x="1027" y="340"/>
                  </a:lnTo>
                  <a:lnTo>
                    <a:pt x="1005" y="295"/>
                  </a:lnTo>
                  <a:lnTo>
                    <a:pt x="981" y="2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4555" y="2658"/>
              <a:ext cx="109" cy="258"/>
            </a:xfrm>
            <a:custGeom>
              <a:avLst/>
              <a:gdLst>
                <a:gd name="T0" fmla="*/ 130 w 218"/>
                <a:gd name="T1" fmla="*/ 0 h 517"/>
                <a:gd name="T2" fmla="*/ 127 w 218"/>
                <a:gd name="T3" fmla="*/ 4 h 517"/>
                <a:gd name="T4" fmla="*/ 117 w 218"/>
                <a:gd name="T5" fmla="*/ 15 h 517"/>
                <a:gd name="T6" fmla="*/ 102 w 218"/>
                <a:gd name="T7" fmla="*/ 30 h 517"/>
                <a:gd name="T8" fmla="*/ 84 w 218"/>
                <a:gd name="T9" fmla="*/ 51 h 517"/>
                <a:gd name="T10" fmla="*/ 65 w 218"/>
                <a:gd name="T11" fmla="*/ 79 h 517"/>
                <a:gd name="T12" fmla="*/ 45 w 218"/>
                <a:gd name="T13" fmla="*/ 110 h 517"/>
                <a:gd name="T14" fmla="*/ 27 w 218"/>
                <a:gd name="T15" fmla="*/ 144 h 517"/>
                <a:gd name="T16" fmla="*/ 14 w 218"/>
                <a:gd name="T17" fmla="*/ 180 h 517"/>
                <a:gd name="T18" fmla="*/ 3 w 218"/>
                <a:gd name="T19" fmla="*/ 220 h 517"/>
                <a:gd name="T20" fmla="*/ 0 w 218"/>
                <a:gd name="T21" fmla="*/ 262 h 517"/>
                <a:gd name="T22" fmla="*/ 5 w 218"/>
                <a:gd name="T23" fmla="*/ 306 h 517"/>
                <a:gd name="T24" fmla="*/ 18 w 218"/>
                <a:gd name="T25" fmla="*/ 350 h 517"/>
                <a:gd name="T26" fmla="*/ 44 w 218"/>
                <a:gd name="T27" fmla="*/ 391 h 517"/>
                <a:gd name="T28" fmla="*/ 81 w 218"/>
                <a:gd name="T29" fmla="*/ 435 h 517"/>
                <a:gd name="T30" fmla="*/ 133 w 218"/>
                <a:gd name="T31" fmla="*/ 477 h 517"/>
                <a:gd name="T32" fmla="*/ 200 w 218"/>
                <a:gd name="T33" fmla="*/ 517 h 517"/>
                <a:gd name="T34" fmla="*/ 203 w 218"/>
                <a:gd name="T35" fmla="*/ 502 h 517"/>
                <a:gd name="T36" fmla="*/ 209 w 218"/>
                <a:gd name="T37" fmla="*/ 461 h 517"/>
                <a:gd name="T38" fmla="*/ 215 w 218"/>
                <a:gd name="T39" fmla="*/ 401 h 517"/>
                <a:gd name="T40" fmla="*/ 218 w 218"/>
                <a:gd name="T41" fmla="*/ 324 h 517"/>
                <a:gd name="T42" fmla="*/ 214 w 218"/>
                <a:gd name="T43" fmla="*/ 241 h 517"/>
                <a:gd name="T44" fmla="*/ 200 w 218"/>
                <a:gd name="T45" fmla="*/ 155 h 517"/>
                <a:gd name="T46" fmla="*/ 174 w 218"/>
                <a:gd name="T47" fmla="*/ 73 h 517"/>
                <a:gd name="T48" fmla="*/ 130 w 218"/>
                <a:gd name="T49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8" h="517">
                  <a:moveTo>
                    <a:pt x="130" y="0"/>
                  </a:moveTo>
                  <a:lnTo>
                    <a:pt x="127" y="4"/>
                  </a:lnTo>
                  <a:lnTo>
                    <a:pt x="117" y="15"/>
                  </a:lnTo>
                  <a:lnTo>
                    <a:pt x="102" y="30"/>
                  </a:lnTo>
                  <a:lnTo>
                    <a:pt x="84" y="51"/>
                  </a:lnTo>
                  <a:lnTo>
                    <a:pt x="65" y="79"/>
                  </a:lnTo>
                  <a:lnTo>
                    <a:pt x="45" y="110"/>
                  </a:lnTo>
                  <a:lnTo>
                    <a:pt x="27" y="144"/>
                  </a:lnTo>
                  <a:lnTo>
                    <a:pt x="14" y="180"/>
                  </a:lnTo>
                  <a:lnTo>
                    <a:pt x="3" y="220"/>
                  </a:lnTo>
                  <a:lnTo>
                    <a:pt x="0" y="262"/>
                  </a:lnTo>
                  <a:lnTo>
                    <a:pt x="5" y="306"/>
                  </a:lnTo>
                  <a:lnTo>
                    <a:pt x="18" y="350"/>
                  </a:lnTo>
                  <a:lnTo>
                    <a:pt x="44" y="391"/>
                  </a:lnTo>
                  <a:lnTo>
                    <a:pt x="81" y="435"/>
                  </a:lnTo>
                  <a:lnTo>
                    <a:pt x="133" y="477"/>
                  </a:lnTo>
                  <a:lnTo>
                    <a:pt x="200" y="517"/>
                  </a:lnTo>
                  <a:lnTo>
                    <a:pt x="203" y="502"/>
                  </a:lnTo>
                  <a:lnTo>
                    <a:pt x="209" y="461"/>
                  </a:lnTo>
                  <a:lnTo>
                    <a:pt x="215" y="401"/>
                  </a:lnTo>
                  <a:lnTo>
                    <a:pt x="218" y="324"/>
                  </a:lnTo>
                  <a:lnTo>
                    <a:pt x="214" y="241"/>
                  </a:lnTo>
                  <a:lnTo>
                    <a:pt x="200" y="155"/>
                  </a:lnTo>
                  <a:lnTo>
                    <a:pt x="174" y="73"/>
                  </a:lnTo>
                  <a:lnTo>
                    <a:pt x="13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5407" y="2993"/>
              <a:ext cx="240" cy="257"/>
            </a:xfrm>
            <a:custGeom>
              <a:avLst/>
              <a:gdLst>
                <a:gd name="T0" fmla="*/ 481 w 481"/>
                <a:gd name="T1" fmla="*/ 378 h 514"/>
                <a:gd name="T2" fmla="*/ 391 w 481"/>
                <a:gd name="T3" fmla="*/ 0 h 514"/>
                <a:gd name="T4" fmla="*/ 0 w 481"/>
                <a:gd name="T5" fmla="*/ 136 h 514"/>
                <a:gd name="T6" fmla="*/ 90 w 481"/>
                <a:gd name="T7" fmla="*/ 514 h 514"/>
                <a:gd name="T8" fmla="*/ 481 w 481"/>
                <a:gd name="T9" fmla="*/ 37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1" h="514">
                  <a:moveTo>
                    <a:pt x="481" y="378"/>
                  </a:moveTo>
                  <a:lnTo>
                    <a:pt x="391" y="0"/>
                  </a:lnTo>
                  <a:lnTo>
                    <a:pt x="0" y="136"/>
                  </a:lnTo>
                  <a:lnTo>
                    <a:pt x="90" y="514"/>
                  </a:lnTo>
                  <a:lnTo>
                    <a:pt x="481" y="37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4681" y="2864"/>
              <a:ext cx="138" cy="45"/>
            </a:xfrm>
            <a:custGeom>
              <a:avLst/>
              <a:gdLst>
                <a:gd name="T0" fmla="*/ 259 w 276"/>
                <a:gd name="T1" fmla="*/ 46 h 91"/>
                <a:gd name="T2" fmla="*/ 267 w 276"/>
                <a:gd name="T3" fmla="*/ 42 h 91"/>
                <a:gd name="T4" fmla="*/ 273 w 276"/>
                <a:gd name="T5" fmla="*/ 37 h 91"/>
                <a:gd name="T6" fmla="*/ 276 w 276"/>
                <a:gd name="T7" fmla="*/ 28 h 91"/>
                <a:gd name="T8" fmla="*/ 276 w 276"/>
                <a:gd name="T9" fmla="*/ 19 h 91"/>
                <a:gd name="T10" fmla="*/ 276 w 276"/>
                <a:gd name="T11" fmla="*/ 19 h 91"/>
                <a:gd name="T12" fmla="*/ 273 w 276"/>
                <a:gd name="T13" fmla="*/ 10 h 91"/>
                <a:gd name="T14" fmla="*/ 268 w 276"/>
                <a:gd name="T15" fmla="*/ 4 h 91"/>
                <a:gd name="T16" fmla="*/ 262 w 276"/>
                <a:gd name="T17" fmla="*/ 0 h 91"/>
                <a:gd name="T18" fmla="*/ 255 w 276"/>
                <a:gd name="T19" fmla="*/ 0 h 91"/>
                <a:gd name="T20" fmla="*/ 16 w 276"/>
                <a:gd name="T21" fmla="*/ 46 h 91"/>
                <a:gd name="T22" fmla="*/ 9 w 276"/>
                <a:gd name="T23" fmla="*/ 50 h 91"/>
                <a:gd name="T24" fmla="*/ 4 w 276"/>
                <a:gd name="T25" fmla="*/ 55 h 91"/>
                <a:gd name="T26" fmla="*/ 0 w 276"/>
                <a:gd name="T27" fmla="*/ 62 h 91"/>
                <a:gd name="T28" fmla="*/ 0 w 276"/>
                <a:gd name="T29" fmla="*/ 71 h 91"/>
                <a:gd name="T30" fmla="*/ 0 w 276"/>
                <a:gd name="T31" fmla="*/ 71 h 91"/>
                <a:gd name="T32" fmla="*/ 3 w 276"/>
                <a:gd name="T33" fmla="*/ 80 h 91"/>
                <a:gd name="T34" fmla="*/ 7 w 276"/>
                <a:gd name="T35" fmla="*/ 86 h 91"/>
                <a:gd name="T36" fmla="*/ 15 w 276"/>
                <a:gd name="T37" fmla="*/ 91 h 91"/>
                <a:gd name="T38" fmla="*/ 22 w 276"/>
                <a:gd name="T39" fmla="*/ 91 h 91"/>
                <a:gd name="T40" fmla="*/ 259 w 276"/>
                <a:gd name="T41" fmla="*/ 46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76" h="91">
                  <a:moveTo>
                    <a:pt x="259" y="46"/>
                  </a:moveTo>
                  <a:lnTo>
                    <a:pt x="267" y="42"/>
                  </a:lnTo>
                  <a:lnTo>
                    <a:pt x="273" y="37"/>
                  </a:lnTo>
                  <a:lnTo>
                    <a:pt x="276" y="28"/>
                  </a:lnTo>
                  <a:lnTo>
                    <a:pt x="276" y="19"/>
                  </a:lnTo>
                  <a:lnTo>
                    <a:pt x="276" y="19"/>
                  </a:lnTo>
                  <a:lnTo>
                    <a:pt x="273" y="10"/>
                  </a:lnTo>
                  <a:lnTo>
                    <a:pt x="268" y="4"/>
                  </a:lnTo>
                  <a:lnTo>
                    <a:pt x="262" y="0"/>
                  </a:lnTo>
                  <a:lnTo>
                    <a:pt x="255" y="0"/>
                  </a:lnTo>
                  <a:lnTo>
                    <a:pt x="16" y="46"/>
                  </a:lnTo>
                  <a:lnTo>
                    <a:pt x="9" y="50"/>
                  </a:lnTo>
                  <a:lnTo>
                    <a:pt x="4" y="55"/>
                  </a:lnTo>
                  <a:lnTo>
                    <a:pt x="0" y="62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3" y="80"/>
                  </a:lnTo>
                  <a:lnTo>
                    <a:pt x="7" y="86"/>
                  </a:lnTo>
                  <a:lnTo>
                    <a:pt x="15" y="91"/>
                  </a:lnTo>
                  <a:lnTo>
                    <a:pt x="22" y="91"/>
                  </a:lnTo>
                  <a:lnTo>
                    <a:pt x="259" y="46"/>
                  </a:lnTo>
                  <a:close/>
                </a:path>
              </a:pathLst>
            </a:custGeom>
            <a:solidFill>
              <a:srgbClr val="7FB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4681" y="2809"/>
              <a:ext cx="138" cy="47"/>
            </a:xfrm>
            <a:custGeom>
              <a:avLst/>
              <a:gdLst>
                <a:gd name="T0" fmla="*/ 259 w 276"/>
                <a:gd name="T1" fmla="*/ 46 h 93"/>
                <a:gd name="T2" fmla="*/ 267 w 276"/>
                <a:gd name="T3" fmla="*/ 42 h 93"/>
                <a:gd name="T4" fmla="*/ 273 w 276"/>
                <a:gd name="T5" fmla="*/ 37 h 93"/>
                <a:gd name="T6" fmla="*/ 276 w 276"/>
                <a:gd name="T7" fmla="*/ 29 h 93"/>
                <a:gd name="T8" fmla="*/ 276 w 276"/>
                <a:gd name="T9" fmla="*/ 20 h 93"/>
                <a:gd name="T10" fmla="*/ 276 w 276"/>
                <a:gd name="T11" fmla="*/ 20 h 93"/>
                <a:gd name="T12" fmla="*/ 273 w 276"/>
                <a:gd name="T13" fmla="*/ 11 h 93"/>
                <a:gd name="T14" fmla="*/ 268 w 276"/>
                <a:gd name="T15" fmla="*/ 4 h 93"/>
                <a:gd name="T16" fmla="*/ 262 w 276"/>
                <a:gd name="T17" fmla="*/ 0 h 93"/>
                <a:gd name="T18" fmla="*/ 255 w 276"/>
                <a:gd name="T19" fmla="*/ 0 h 93"/>
                <a:gd name="T20" fmla="*/ 16 w 276"/>
                <a:gd name="T21" fmla="*/ 46 h 93"/>
                <a:gd name="T22" fmla="*/ 9 w 276"/>
                <a:gd name="T23" fmla="*/ 49 h 93"/>
                <a:gd name="T24" fmla="*/ 4 w 276"/>
                <a:gd name="T25" fmla="*/ 55 h 93"/>
                <a:gd name="T26" fmla="*/ 0 w 276"/>
                <a:gd name="T27" fmla="*/ 64 h 93"/>
                <a:gd name="T28" fmla="*/ 0 w 276"/>
                <a:gd name="T29" fmla="*/ 73 h 93"/>
                <a:gd name="T30" fmla="*/ 0 w 276"/>
                <a:gd name="T31" fmla="*/ 73 h 93"/>
                <a:gd name="T32" fmla="*/ 3 w 276"/>
                <a:gd name="T33" fmla="*/ 82 h 93"/>
                <a:gd name="T34" fmla="*/ 7 w 276"/>
                <a:gd name="T35" fmla="*/ 88 h 93"/>
                <a:gd name="T36" fmla="*/ 15 w 276"/>
                <a:gd name="T37" fmla="*/ 93 h 93"/>
                <a:gd name="T38" fmla="*/ 22 w 276"/>
                <a:gd name="T39" fmla="*/ 93 h 93"/>
                <a:gd name="T40" fmla="*/ 259 w 276"/>
                <a:gd name="T41" fmla="*/ 4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76" h="93">
                  <a:moveTo>
                    <a:pt x="259" y="46"/>
                  </a:moveTo>
                  <a:lnTo>
                    <a:pt x="267" y="42"/>
                  </a:lnTo>
                  <a:lnTo>
                    <a:pt x="273" y="37"/>
                  </a:lnTo>
                  <a:lnTo>
                    <a:pt x="276" y="29"/>
                  </a:lnTo>
                  <a:lnTo>
                    <a:pt x="276" y="20"/>
                  </a:lnTo>
                  <a:lnTo>
                    <a:pt x="276" y="20"/>
                  </a:lnTo>
                  <a:lnTo>
                    <a:pt x="273" y="11"/>
                  </a:lnTo>
                  <a:lnTo>
                    <a:pt x="268" y="4"/>
                  </a:lnTo>
                  <a:lnTo>
                    <a:pt x="262" y="0"/>
                  </a:lnTo>
                  <a:lnTo>
                    <a:pt x="255" y="0"/>
                  </a:lnTo>
                  <a:lnTo>
                    <a:pt x="16" y="46"/>
                  </a:lnTo>
                  <a:lnTo>
                    <a:pt x="9" y="49"/>
                  </a:lnTo>
                  <a:lnTo>
                    <a:pt x="4" y="55"/>
                  </a:lnTo>
                  <a:lnTo>
                    <a:pt x="0" y="64"/>
                  </a:lnTo>
                  <a:lnTo>
                    <a:pt x="0" y="73"/>
                  </a:lnTo>
                  <a:lnTo>
                    <a:pt x="0" y="73"/>
                  </a:lnTo>
                  <a:lnTo>
                    <a:pt x="3" y="82"/>
                  </a:lnTo>
                  <a:lnTo>
                    <a:pt x="7" y="88"/>
                  </a:lnTo>
                  <a:lnTo>
                    <a:pt x="15" y="93"/>
                  </a:lnTo>
                  <a:lnTo>
                    <a:pt x="22" y="93"/>
                  </a:lnTo>
                  <a:lnTo>
                    <a:pt x="259" y="46"/>
                  </a:lnTo>
                  <a:close/>
                </a:path>
              </a:pathLst>
            </a:custGeom>
            <a:solidFill>
              <a:srgbClr val="7FB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4681" y="2919"/>
              <a:ext cx="138" cy="46"/>
            </a:xfrm>
            <a:custGeom>
              <a:avLst/>
              <a:gdLst>
                <a:gd name="T0" fmla="*/ 259 w 276"/>
                <a:gd name="T1" fmla="*/ 46 h 91"/>
                <a:gd name="T2" fmla="*/ 267 w 276"/>
                <a:gd name="T3" fmla="*/ 42 h 91"/>
                <a:gd name="T4" fmla="*/ 273 w 276"/>
                <a:gd name="T5" fmla="*/ 37 h 91"/>
                <a:gd name="T6" fmla="*/ 276 w 276"/>
                <a:gd name="T7" fmla="*/ 28 h 91"/>
                <a:gd name="T8" fmla="*/ 276 w 276"/>
                <a:gd name="T9" fmla="*/ 19 h 91"/>
                <a:gd name="T10" fmla="*/ 276 w 276"/>
                <a:gd name="T11" fmla="*/ 19 h 91"/>
                <a:gd name="T12" fmla="*/ 273 w 276"/>
                <a:gd name="T13" fmla="*/ 9 h 91"/>
                <a:gd name="T14" fmla="*/ 268 w 276"/>
                <a:gd name="T15" fmla="*/ 4 h 91"/>
                <a:gd name="T16" fmla="*/ 262 w 276"/>
                <a:gd name="T17" fmla="*/ 0 h 91"/>
                <a:gd name="T18" fmla="*/ 255 w 276"/>
                <a:gd name="T19" fmla="*/ 0 h 91"/>
                <a:gd name="T20" fmla="*/ 16 w 276"/>
                <a:gd name="T21" fmla="*/ 46 h 91"/>
                <a:gd name="T22" fmla="*/ 9 w 276"/>
                <a:gd name="T23" fmla="*/ 49 h 91"/>
                <a:gd name="T24" fmla="*/ 4 w 276"/>
                <a:gd name="T25" fmla="*/ 55 h 91"/>
                <a:gd name="T26" fmla="*/ 0 w 276"/>
                <a:gd name="T27" fmla="*/ 64 h 91"/>
                <a:gd name="T28" fmla="*/ 0 w 276"/>
                <a:gd name="T29" fmla="*/ 73 h 91"/>
                <a:gd name="T30" fmla="*/ 0 w 276"/>
                <a:gd name="T31" fmla="*/ 73 h 91"/>
                <a:gd name="T32" fmla="*/ 3 w 276"/>
                <a:gd name="T33" fmla="*/ 82 h 91"/>
                <a:gd name="T34" fmla="*/ 7 w 276"/>
                <a:gd name="T35" fmla="*/ 88 h 91"/>
                <a:gd name="T36" fmla="*/ 15 w 276"/>
                <a:gd name="T37" fmla="*/ 91 h 91"/>
                <a:gd name="T38" fmla="*/ 22 w 276"/>
                <a:gd name="T39" fmla="*/ 91 h 91"/>
                <a:gd name="T40" fmla="*/ 259 w 276"/>
                <a:gd name="T41" fmla="*/ 46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76" h="91">
                  <a:moveTo>
                    <a:pt x="259" y="46"/>
                  </a:moveTo>
                  <a:lnTo>
                    <a:pt x="267" y="42"/>
                  </a:lnTo>
                  <a:lnTo>
                    <a:pt x="273" y="37"/>
                  </a:lnTo>
                  <a:lnTo>
                    <a:pt x="276" y="28"/>
                  </a:lnTo>
                  <a:lnTo>
                    <a:pt x="276" y="19"/>
                  </a:lnTo>
                  <a:lnTo>
                    <a:pt x="276" y="19"/>
                  </a:lnTo>
                  <a:lnTo>
                    <a:pt x="273" y="9"/>
                  </a:lnTo>
                  <a:lnTo>
                    <a:pt x="268" y="4"/>
                  </a:lnTo>
                  <a:lnTo>
                    <a:pt x="262" y="0"/>
                  </a:lnTo>
                  <a:lnTo>
                    <a:pt x="255" y="0"/>
                  </a:lnTo>
                  <a:lnTo>
                    <a:pt x="16" y="46"/>
                  </a:lnTo>
                  <a:lnTo>
                    <a:pt x="9" y="49"/>
                  </a:lnTo>
                  <a:lnTo>
                    <a:pt x="4" y="55"/>
                  </a:lnTo>
                  <a:lnTo>
                    <a:pt x="0" y="64"/>
                  </a:lnTo>
                  <a:lnTo>
                    <a:pt x="0" y="73"/>
                  </a:lnTo>
                  <a:lnTo>
                    <a:pt x="0" y="73"/>
                  </a:lnTo>
                  <a:lnTo>
                    <a:pt x="3" y="82"/>
                  </a:lnTo>
                  <a:lnTo>
                    <a:pt x="7" y="88"/>
                  </a:lnTo>
                  <a:lnTo>
                    <a:pt x="15" y="91"/>
                  </a:lnTo>
                  <a:lnTo>
                    <a:pt x="22" y="91"/>
                  </a:lnTo>
                  <a:lnTo>
                    <a:pt x="259" y="46"/>
                  </a:lnTo>
                  <a:close/>
                </a:path>
              </a:pathLst>
            </a:custGeom>
            <a:solidFill>
              <a:srgbClr val="7FB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229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altLang="cs-CZ" smtClean="0"/>
              <a:t>Ochrana proti poškození HW 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idx="4294967295"/>
          </p:nvPr>
        </p:nvSpPr>
        <p:spPr>
          <a:xfrm>
            <a:off x="566738" y="1752600"/>
            <a:ext cx="4725987" cy="4267200"/>
          </a:xfrm>
        </p:spPr>
        <p:txBody>
          <a:bodyPr/>
          <a:lstStyle/>
          <a:p>
            <a:pPr eaLnBrk="1" hangingPunct="1"/>
            <a:r>
              <a:rPr lang="cs-CZ" altLang="cs-CZ" smtClean="0"/>
              <a:t>Dodržovat provozní předpisy</a:t>
            </a:r>
          </a:p>
          <a:p>
            <a:pPr eaLnBrk="1" hangingPunct="1"/>
            <a:r>
              <a:rPr lang="cs-CZ" altLang="cs-CZ" smtClean="0"/>
              <a:t>Používat vhodná média a prostředky</a:t>
            </a:r>
          </a:p>
          <a:p>
            <a:pPr eaLnBrk="1" hangingPunct="1"/>
            <a:r>
              <a:rPr lang="cs-CZ" altLang="cs-CZ" smtClean="0"/>
              <a:t>Kontrolovat, čidla, udržovat v čistotě</a:t>
            </a:r>
          </a:p>
          <a:p>
            <a:pPr eaLnBrk="1" hangingPunct="1"/>
            <a:r>
              <a:rPr lang="cs-CZ" altLang="cs-CZ" smtClean="0"/>
              <a:t>Používat HW zálohy</a:t>
            </a:r>
          </a:p>
        </p:txBody>
      </p:sp>
      <p:pic>
        <p:nvPicPr>
          <p:cNvPr id="13316" name="Picture 9" descr="ra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484313"/>
            <a:ext cx="3886200" cy="417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altLang="cs-CZ" smtClean="0"/>
              <a:t>Ochrana proti výpadku napětí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UPS</a:t>
            </a:r>
          </a:p>
          <a:p>
            <a:pPr eaLnBrk="1" hangingPunct="1"/>
            <a:endParaRPr lang="cs-CZ" altLang="cs-CZ" smtClean="0"/>
          </a:p>
          <a:p>
            <a:pPr eaLnBrk="1" hangingPunct="1"/>
            <a:endParaRPr lang="cs-CZ" altLang="cs-CZ" smtClean="0"/>
          </a:p>
          <a:p>
            <a:pPr eaLnBrk="1" hangingPunct="1"/>
            <a:endParaRPr lang="cs-CZ" altLang="cs-CZ" smtClean="0"/>
          </a:p>
          <a:p>
            <a:pPr eaLnBrk="1" hangingPunct="1"/>
            <a:endParaRPr lang="cs-CZ" altLang="cs-CZ" smtClean="0"/>
          </a:p>
          <a:p>
            <a:pPr eaLnBrk="1" hangingPunct="1"/>
            <a:endParaRPr lang="cs-CZ" altLang="cs-CZ" smtClean="0"/>
          </a:p>
          <a:p>
            <a:pPr eaLnBrk="1" hangingPunct="1"/>
            <a:r>
              <a:rPr lang="cs-CZ" altLang="cs-CZ" smtClean="0"/>
              <a:t>Vhodný souborový systém</a:t>
            </a:r>
          </a:p>
          <a:p>
            <a:pPr eaLnBrk="1" hangingPunct="1"/>
            <a:r>
              <a:rPr lang="cs-CZ" altLang="cs-CZ" smtClean="0"/>
              <a:t>Automatické ukládání</a:t>
            </a:r>
          </a:p>
        </p:txBody>
      </p:sp>
      <p:pic>
        <p:nvPicPr>
          <p:cNvPr id="14340" name="Picture 6" descr="up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275" y="2143125"/>
            <a:ext cx="398145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altLang="cs-CZ" smtClean="0"/>
              <a:t>Ochrana proti zcizení HW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362950" cy="5043488"/>
          </a:xfrm>
        </p:spPr>
        <p:txBody>
          <a:bodyPr/>
          <a:lstStyle/>
          <a:p>
            <a:pPr eaLnBrk="1" hangingPunct="1"/>
            <a:r>
              <a:rPr lang="cs-CZ" altLang="cs-CZ" smtClean="0"/>
              <a:t>Neponechávat bez dozoru</a:t>
            </a:r>
          </a:p>
          <a:p>
            <a:pPr eaLnBrk="1" hangingPunct="1"/>
            <a:r>
              <a:rPr lang="cs-CZ" altLang="cs-CZ" smtClean="0"/>
              <a:t>Zámky PC skříní</a:t>
            </a:r>
          </a:p>
          <a:p>
            <a:pPr eaLnBrk="1" hangingPunct="1"/>
            <a:r>
              <a:rPr lang="cs-CZ" altLang="cs-CZ" smtClean="0"/>
              <a:t>Síťové, vyjímatelné HD</a:t>
            </a:r>
          </a:p>
          <a:p>
            <a:pPr eaLnBrk="1" hangingPunct="1"/>
            <a:r>
              <a:rPr lang="cs-CZ" altLang="cs-CZ" smtClean="0"/>
              <a:t>Používat trezor</a:t>
            </a:r>
          </a:p>
          <a:p>
            <a:pPr lvl="1" eaLnBrk="1" hangingPunct="1"/>
            <a:r>
              <a:rPr lang="cs-CZ" altLang="cs-CZ" smtClean="0"/>
              <a:t>disky, Flash disky, CD, …</a:t>
            </a:r>
          </a:p>
          <a:p>
            <a:pPr lvl="1" eaLnBrk="1" hangingPunct="1"/>
            <a:r>
              <a:rPr lang="cs-CZ" altLang="cs-CZ" smtClean="0"/>
              <a:t>zálohy, pracovní kopie, …</a:t>
            </a:r>
          </a:p>
          <a:p>
            <a:pPr eaLnBrk="1" hangingPunct="1"/>
            <a:r>
              <a:rPr lang="cs-CZ" altLang="cs-CZ" smtClean="0"/>
              <a:t>Zámky na NTB</a:t>
            </a:r>
          </a:p>
          <a:p>
            <a:pPr eaLnBrk="1" hangingPunct="1"/>
            <a:r>
              <a:rPr lang="cs-CZ" altLang="cs-CZ" smtClean="0"/>
              <a:t>Bezpečně převážet NTB</a:t>
            </a:r>
          </a:p>
        </p:txBody>
      </p:sp>
      <p:pic>
        <p:nvPicPr>
          <p:cNvPr id="15364" name="Picture 6" descr="kensingtonlo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005263"/>
            <a:ext cx="26670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7" descr="bo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989138"/>
            <a:ext cx="2593975" cy="191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altLang="cs-CZ" smtClean="0"/>
              <a:t>Ochrana proti malware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A</a:t>
            </a:r>
            <a:r>
              <a:rPr lang="cs-CZ" altLang="cs-CZ" smtClean="0"/>
              <a:t>ktualizace OS</a:t>
            </a:r>
          </a:p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A</a:t>
            </a:r>
            <a:r>
              <a:rPr lang="cs-CZ" altLang="cs-CZ" smtClean="0"/>
              <a:t>ktualizace aplikací</a:t>
            </a:r>
          </a:p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A</a:t>
            </a:r>
            <a:r>
              <a:rPr lang="cs-CZ" altLang="cs-CZ" smtClean="0"/>
              <a:t>ktualizace bezpečnostních programů</a:t>
            </a:r>
          </a:p>
          <a:p>
            <a:pPr eaLnBrk="1" hangingPunct="1"/>
            <a:r>
              <a:rPr lang="cs-CZ" altLang="cs-CZ" smtClean="0"/>
              <a:t>Kvalitně nastavený firewall</a:t>
            </a:r>
          </a:p>
          <a:p>
            <a:pPr eaLnBrk="1" hangingPunct="1"/>
            <a:endParaRPr lang="cs-CZ" altLang="cs-CZ" smtClean="0"/>
          </a:p>
          <a:p>
            <a:pPr eaLnBrk="1" hangingPunct="1"/>
            <a:r>
              <a:rPr lang="cs-CZ" altLang="cs-CZ" smtClean="0"/>
              <a:t>Pravidelná kontrola</a:t>
            </a:r>
          </a:p>
        </p:txBody>
      </p:sp>
      <p:pic>
        <p:nvPicPr>
          <p:cNvPr id="16388" name="Picture 4" descr="C:\Users\user\AppData\Local\Microsoft\Windows\Temporary Internet Files\Content.IE5\EBHSGQYW\MC90043162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24128" y="3429000"/>
            <a:ext cx="2434580" cy="2434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altLang="cs-CZ" smtClean="0"/>
              <a:t>Ochrana proti chybě obsluhy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50838" indent="-350838" eaLnBrk="1" hangingPunct="1"/>
            <a:r>
              <a:rPr lang="cs-CZ" altLang="cs-CZ" smtClean="0"/>
              <a:t>Výběr zaměstnanců</a:t>
            </a:r>
          </a:p>
          <a:p>
            <a:pPr marL="350838" indent="-350838" eaLnBrk="1" hangingPunct="1"/>
            <a:r>
              <a:rPr lang="cs-CZ" altLang="cs-CZ" smtClean="0"/>
              <a:t>Školení, školení, školení</a:t>
            </a:r>
          </a:p>
          <a:p>
            <a:pPr marL="350838" indent="-350838" eaLnBrk="1" hangingPunct="1"/>
            <a:r>
              <a:rPr lang="cs-CZ" altLang="cs-CZ" smtClean="0"/>
              <a:t>Distribuce práv</a:t>
            </a:r>
          </a:p>
        </p:txBody>
      </p:sp>
      <p:sp>
        <p:nvSpPr>
          <p:cNvPr id="17412" name="Zástupný symbol pro obsah 2"/>
          <p:cNvSpPr>
            <a:spLocks/>
          </p:cNvSpPr>
          <p:nvPr/>
        </p:nvSpPr>
        <p:spPr bwMode="auto">
          <a:xfrm>
            <a:off x="611188" y="4076700"/>
            <a:ext cx="8001000" cy="17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cs-CZ" altLang="cs-CZ" sz="3000" i="1">
                <a:latin typeface="Verdana" pitchFamily="34" charset="0"/>
              </a:rPr>
              <a:t>Počítače jsou nejporuchovější</a:t>
            </a:r>
            <a:br>
              <a:rPr lang="cs-CZ" altLang="cs-CZ" sz="3000" i="1">
                <a:latin typeface="Verdana" pitchFamily="34" charset="0"/>
              </a:rPr>
            </a:br>
            <a:r>
              <a:rPr lang="cs-CZ" altLang="cs-CZ" sz="3000" i="1">
                <a:latin typeface="Verdana" pitchFamily="34" charset="0"/>
              </a:rPr>
              <a:t>mezi klávesnicí a židlí.</a:t>
            </a:r>
          </a:p>
        </p:txBody>
      </p:sp>
      <p:pic>
        <p:nvPicPr>
          <p:cNvPr id="17413" name="Picture 7" descr="ecd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275" y="1989138"/>
            <a:ext cx="1095375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686800" cy="1143000"/>
          </a:xfrm>
        </p:spPr>
        <p:txBody>
          <a:bodyPr lIns="45720" rIns="45720" anchor="ctr"/>
          <a:lstStyle/>
          <a:p>
            <a:pPr eaLnBrk="1" hangingPunct="1"/>
            <a:r>
              <a:rPr lang="cs-CZ" altLang="cs-CZ" smtClean="0"/>
              <a:t>Omezení přístupu - HW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Zamezení fyzického přístupu</a:t>
            </a:r>
          </a:p>
          <a:p>
            <a:pPr eaLnBrk="1" hangingPunct="1"/>
            <a:r>
              <a:rPr lang="cs-CZ" altLang="cs-CZ" smtClean="0"/>
              <a:t>HW klíče, tokeny</a:t>
            </a:r>
          </a:p>
          <a:p>
            <a:pPr eaLnBrk="1" hangingPunct="1"/>
            <a:r>
              <a:rPr lang="cs-CZ" altLang="cs-CZ" smtClean="0"/>
              <a:t>Čtečky otisků prstů</a:t>
            </a:r>
            <a:br>
              <a:rPr lang="cs-CZ" altLang="cs-CZ" smtClean="0"/>
            </a:br>
            <a:r>
              <a:rPr lang="cs-CZ" altLang="cs-CZ" smtClean="0"/>
              <a:t>biometrie</a:t>
            </a:r>
          </a:p>
        </p:txBody>
      </p:sp>
      <p:pic>
        <p:nvPicPr>
          <p:cNvPr id="1843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388" y="3213100"/>
            <a:ext cx="3887787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686800" cy="1143000"/>
          </a:xfrm>
        </p:spPr>
        <p:txBody>
          <a:bodyPr lIns="45720" rIns="45720" anchor="ctr"/>
          <a:lstStyle/>
          <a:p>
            <a:pPr eaLnBrk="1" hangingPunct="1"/>
            <a:r>
              <a:rPr lang="cs-CZ" altLang="cs-CZ" smtClean="0"/>
              <a:t>Omezení přístupu - SW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marL="419100" indent="-382588" eaLnBrk="1" hangingPunct="1"/>
            <a:r>
              <a:rPr lang="cs-CZ" altLang="cs-CZ" sz="3400" smtClean="0"/>
              <a:t>Certifikáty</a:t>
            </a:r>
          </a:p>
          <a:p>
            <a:pPr marL="419100" indent="-382588" eaLnBrk="1" hangingPunct="1"/>
            <a:r>
              <a:rPr lang="cs-CZ" altLang="cs-CZ" smtClean="0"/>
              <a:t>Hesla</a:t>
            </a:r>
          </a:p>
          <a:p>
            <a:pPr marL="742950" lvl="1" indent="-285750" eaLnBrk="1" hangingPunct="1"/>
            <a:r>
              <a:rPr lang="cs-CZ" altLang="cs-CZ" smtClean="0"/>
              <a:t>přístup k PC – BIOS heslo</a:t>
            </a:r>
          </a:p>
          <a:p>
            <a:pPr marL="742950" lvl="1" indent="-285750" eaLnBrk="1" hangingPunct="1"/>
            <a:r>
              <a:rPr lang="cs-CZ" altLang="cs-CZ" smtClean="0"/>
              <a:t>přístup k OS – heslo uživatele</a:t>
            </a:r>
          </a:p>
          <a:p>
            <a:pPr marL="742950" lvl="1" indent="-285750" eaLnBrk="1" hangingPunct="1"/>
            <a:r>
              <a:rPr lang="cs-CZ" altLang="cs-CZ" smtClean="0"/>
              <a:t>přístup k síti</a:t>
            </a:r>
          </a:p>
          <a:p>
            <a:pPr marL="742950" lvl="1" indent="-285750" eaLnBrk="1" hangingPunct="1"/>
            <a:r>
              <a:rPr lang="cs-CZ" altLang="cs-CZ" smtClean="0"/>
              <a:t>hesla aplikací</a:t>
            </a:r>
          </a:p>
          <a:p>
            <a:pPr marL="742950" lvl="1" indent="-285750" eaLnBrk="1" hangingPunct="1"/>
            <a:r>
              <a:rPr lang="cs-CZ" altLang="cs-CZ" smtClean="0"/>
              <a:t>zaheslované soubory</a:t>
            </a:r>
          </a:p>
          <a:p>
            <a:pPr marL="419100" indent="-382588" eaLnBrk="1" hangingPunct="1"/>
            <a:r>
              <a:rPr lang="cs-CZ" altLang="cs-CZ" smtClean="0"/>
              <a:t>Šifrování přenosu</a:t>
            </a:r>
          </a:p>
        </p:txBody>
      </p:sp>
      <p:pic>
        <p:nvPicPr>
          <p:cNvPr id="19460" name="Picture 4" descr="C:\Users\user\AppData\Local\Microsoft\Windows\Temporary Internet Files\Content.IE5\AY97A27L\MC9003189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348880"/>
            <a:ext cx="1855994" cy="2787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04248" y="3822139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66738" y="1752600"/>
            <a:ext cx="8325742" cy="4267200"/>
          </a:xfrm>
        </p:spPr>
        <p:txBody>
          <a:bodyPr/>
          <a:lstStyle/>
          <a:p>
            <a:pPr marL="901700" indent="0">
              <a:spcBef>
                <a:spcPts val="1800"/>
              </a:spcBef>
              <a:spcAft>
                <a:spcPts val="1800"/>
              </a:spcAft>
              <a:buNone/>
            </a:pPr>
            <a:r>
              <a:rPr lang="cs-CZ" sz="1600" dirty="0" smtClean="0">
                <a:hlinkClick r:id="rId2"/>
              </a:rPr>
              <a:t>http://www.ravolink.ee/files/md/c1/bb/c8bdb9a28456d726c7bc26108a8a.jpg</a:t>
            </a:r>
            <a:endParaRPr lang="cs-CZ" sz="1600" dirty="0" smtClean="0"/>
          </a:p>
          <a:p>
            <a:pPr marL="901700" indent="0">
              <a:spcBef>
                <a:spcPts val="1800"/>
              </a:spcBef>
              <a:spcAft>
                <a:spcPts val="1800"/>
              </a:spcAft>
              <a:buNone/>
            </a:pPr>
            <a:r>
              <a:rPr lang="cs-CZ" sz="1600" dirty="0" smtClean="0">
                <a:hlinkClick r:id="rId3"/>
              </a:rPr>
              <a:t>http://img.datacomp.sk/zamok-kensington-microsaver-ds-notebook-lock-na-kluc_i69075.jpg</a:t>
            </a:r>
            <a:endParaRPr lang="cs-CZ" sz="1600" dirty="0" smtClean="0"/>
          </a:p>
          <a:p>
            <a:pPr marL="901700" indent="0">
              <a:spcBef>
                <a:spcPts val="1800"/>
              </a:spcBef>
              <a:spcAft>
                <a:spcPts val="1800"/>
              </a:spcAft>
              <a:buNone/>
            </a:pPr>
            <a:r>
              <a:rPr lang="cs-CZ" sz="1600" dirty="0" smtClean="0">
                <a:hlinkClick r:id="rId4"/>
              </a:rPr>
              <a:t>http://obrazki.elektroda.net/16_1257244034.jpg</a:t>
            </a:r>
            <a:endParaRPr lang="cs-CZ" sz="1600" dirty="0" smtClean="0"/>
          </a:p>
          <a:p>
            <a:pPr marL="901700" indent="0">
              <a:spcBef>
                <a:spcPts val="1800"/>
              </a:spcBef>
              <a:spcAft>
                <a:spcPts val="1800"/>
              </a:spcAft>
              <a:buNone/>
            </a:pPr>
            <a:r>
              <a:rPr lang="cs-CZ" sz="1600" dirty="0" smtClean="0">
                <a:hlinkClick r:id="rId5"/>
              </a:rPr>
              <a:t>http://www.qnap.com/upload/album/24/m_385_20111128140031_41157.jpg</a:t>
            </a:r>
            <a:endParaRPr lang="cs-CZ" sz="1600" dirty="0" smtClean="0"/>
          </a:p>
          <a:p>
            <a:pPr marL="901700" indent="0">
              <a:spcBef>
                <a:spcPts val="1800"/>
              </a:spcBef>
              <a:spcAft>
                <a:spcPts val="1800"/>
              </a:spcAft>
              <a:buNone/>
            </a:pPr>
            <a:r>
              <a:rPr lang="cs-CZ" sz="1600" dirty="0" smtClean="0">
                <a:hlinkClick r:id="rId6"/>
              </a:rPr>
              <a:t>http://www.geekalerts.com/u/goldkey2.jpg</a:t>
            </a:r>
            <a:endParaRPr lang="cs-CZ" sz="1600" dirty="0" smtClean="0"/>
          </a:p>
          <a:p>
            <a:pPr marL="901700" indent="0">
              <a:spcBef>
                <a:spcPts val="1800"/>
              </a:spcBef>
              <a:spcAft>
                <a:spcPts val="1800"/>
              </a:spcAft>
              <a:buNone/>
            </a:pPr>
            <a:r>
              <a:rPr lang="cs-CZ" sz="1600" dirty="0" smtClean="0"/>
              <a:t>kliparty MS Office</a:t>
            </a:r>
            <a:endParaRPr lang="cs-CZ" sz="16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618" y="1844824"/>
            <a:ext cx="649170" cy="48002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455706"/>
            <a:ext cx="757270" cy="75727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436" y="3329535"/>
            <a:ext cx="711383" cy="45950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83" y="4005064"/>
            <a:ext cx="601339" cy="64555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19" y="4869160"/>
            <a:ext cx="649219" cy="47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90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fil">
  <a:themeElements>
    <a:clrScheme name="Profil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fil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439</TotalTime>
  <Words>425</Words>
  <Application>Microsoft Office PowerPoint</Application>
  <PresentationFormat>Předvádění na obrazovce (4:3)</PresentationFormat>
  <Paragraphs>130</Paragraphs>
  <Slides>17</Slides>
  <Notes>5</Notes>
  <HiddenSlides>1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  <vt:variant>
        <vt:lpstr>Vlastní prezentace</vt:lpstr>
      </vt:variant>
      <vt:variant>
        <vt:i4>7</vt:i4>
      </vt:variant>
    </vt:vector>
  </HeadingPairs>
  <TitlesOfParts>
    <vt:vector size="25" baseType="lpstr">
      <vt:lpstr>Profil</vt:lpstr>
      <vt:lpstr>Prezentace aplikace PowerPoint</vt:lpstr>
      <vt:lpstr>Zabezpečení dat</vt:lpstr>
      <vt:lpstr>Ochrana dat proti:</vt:lpstr>
      <vt:lpstr>HW rizika</vt:lpstr>
      <vt:lpstr>SW rizika</vt:lpstr>
      <vt:lpstr>Personální rizika</vt:lpstr>
      <vt:lpstr>Důvody ztráty dat</vt:lpstr>
      <vt:lpstr>ZÁLOHOVÁNÍ –  Univerzální ochrana dat</vt:lpstr>
      <vt:lpstr>Tipy pro uživatele</vt:lpstr>
      <vt:lpstr>Ochrana proti poškození HW </vt:lpstr>
      <vt:lpstr>Ochrana proti výpadku napětí</vt:lpstr>
      <vt:lpstr>Ochrana proti zcizení HW</vt:lpstr>
      <vt:lpstr>Ochrana proti malware</vt:lpstr>
      <vt:lpstr>Ochrana proti chybě obsluhy</vt:lpstr>
      <vt:lpstr>Omezení přístupu - HW</vt:lpstr>
      <vt:lpstr>Omezení přístupu - SW</vt:lpstr>
      <vt:lpstr>Použité obrázky</vt:lpstr>
      <vt:lpstr>zcizení</vt:lpstr>
      <vt:lpstr>poškození</vt:lpstr>
      <vt:lpstr>výpadek</vt:lpstr>
      <vt:lpstr>malware</vt:lpstr>
      <vt:lpstr>obsluha</vt:lpstr>
      <vt:lpstr>hw přístup</vt:lpstr>
      <vt:lpstr>sw přístup</vt:lpstr>
    </vt:vector>
  </TitlesOfParts>
  <Company>SOU Plana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Zabezpečení dat</dc:title>
  <dc:creator>O. Kánský</dc:creator>
  <cp:lastModifiedBy>user</cp:lastModifiedBy>
  <cp:revision>34</cp:revision>
  <dcterms:created xsi:type="dcterms:W3CDTF">2009-09-19T14:24:30Z</dcterms:created>
  <dcterms:modified xsi:type="dcterms:W3CDTF">2013-10-20T18:58:30Z</dcterms:modified>
</cp:coreProperties>
</file>