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5" r:id="rId8"/>
    <p:sldId id="262" r:id="rId9"/>
    <p:sldId id="261" r:id="rId10"/>
    <p:sldId id="266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3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/>
    <p:restoredTop sz="90896" autoAdjust="0"/>
  </p:normalViewPr>
  <p:slideViewPr>
    <p:cSldViewPr>
      <p:cViewPr>
        <p:scale>
          <a:sx n="66" d="100"/>
          <a:sy n="66" d="100"/>
        </p:scale>
        <p:origin x="-1014" y="-8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charset="0"/>
              </a:defRPr>
            </a:lvl1pPr>
          </a:lstStyle>
          <a:p>
            <a:pPr>
              <a:defRPr/>
            </a:pPr>
            <a:fld id="{DED00983-3E81-4376-94F1-AA1BC3EA8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6952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effectLst/>
              </a:rPr>
              <a:t>Anotace:</a:t>
            </a:r>
          </a:p>
          <a:p>
            <a:r>
              <a:rPr lang="cs-CZ" dirty="0" smtClean="0"/>
              <a:t>PowerPoint prezentace o způsobech, metodách,</a:t>
            </a:r>
            <a:r>
              <a:rPr lang="cs-CZ" baseline="0" dirty="0" smtClean="0"/>
              <a:t> formách a prostředcích zálohování.</a:t>
            </a:r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www.office.</a:t>
            </a:r>
            <a:r>
              <a:rPr lang="cs-CZ" smtClean="0"/>
              <a:t>microsoft.com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ED00983-3E81-4376-94F1-AA1BC3EA81D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6BC479-3B69-4DA0-BF95-1C9C3945D75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1577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6CD83D-A342-436D-8184-1A5926DDBD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787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6FE5CA-6FF1-4B54-9690-A0F2DB26E9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9673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8EE7D7-6DFF-4B30-8956-3A9EA89E48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0279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4A1D8-3580-4C17-83AD-894E118E2D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0605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D755C3-276C-4984-AB73-B0726A2EC00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7387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4465DA-334F-4450-9A93-EF0E171AF7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8426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75E79-C693-4447-B34D-A6A43BECAD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2259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64929-07F5-4E23-B66E-6AC7F52581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867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1E1159-E8F5-4F07-A989-F47DEA2A8D5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0998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F2B4F5-4C78-4462-A455-A5E6017F249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4040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F238678-F9CC-4F01-9C13-C361EA7DBA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12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57565721"/>
              </p:ext>
            </p:extLst>
          </p:nvPr>
        </p:nvGraphicFramePr>
        <p:xfrm>
          <a:off x="251520" y="2060848"/>
          <a:ext cx="864096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Zálohování a archivace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VY_32_INOVACE_4.A_IKT_15(20)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10.01.2013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95760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66800" y="1916113"/>
            <a:ext cx="7086600" cy="223361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Zálohování – archivace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508625" y="5516563"/>
            <a:ext cx="3303588" cy="6953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2013 O. </a:t>
            </a:r>
            <a:r>
              <a:rPr lang="cs-CZ" dirty="0" err="1" smtClean="0"/>
              <a:t>Kánský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Zálohování × archivace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628800"/>
            <a:ext cx="8243887" cy="52292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Zálohování</a:t>
            </a:r>
          </a:p>
          <a:p>
            <a:pPr lvl="1">
              <a:defRPr/>
            </a:pPr>
            <a:r>
              <a:rPr lang="cs-CZ" dirty="0" smtClean="0"/>
              <a:t>bezpečnostní kopie důležitých aktuálních dat</a:t>
            </a:r>
          </a:p>
          <a:p>
            <a:pPr lvl="1">
              <a:defRPr/>
            </a:pPr>
            <a:r>
              <a:rPr lang="cs-CZ" dirty="0" smtClean="0"/>
              <a:t>požadavek automatického procesu</a:t>
            </a:r>
          </a:p>
          <a:p>
            <a:pPr lvl="1">
              <a:defRPr/>
            </a:pPr>
            <a:r>
              <a:rPr lang="cs-CZ" dirty="0" smtClean="0"/>
              <a:t>požadavek rychlého obnovení</a:t>
            </a:r>
          </a:p>
          <a:p>
            <a:pPr>
              <a:defRPr/>
            </a:pPr>
            <a:r>
              <a:rPr lang="cs-CZ" dirty="0" smtClean="0"/>
              <a:t>Archivace</a:t>
            </a:r>
          </a:p>
          <a:p>
            <a:pPr lvl="1">
              <a:defRPr/>
            </a:pPr>
            <a:r>
              <a:rPr lang="cs-CZ" dirty="0" smtClean="0"/>
              <a:t>odložení již neaktuálních dat</a:t>
            </a:r>
          </a:p>
          <a:p>
            <a:pPr lvl="1">
              <a:defRPr/>
            </a:pPr>
            <a:r>
              <a:rPr lang="cs-CZ" dirty="0" smtClean="0"/>
              <a:t>ruční</a:t>
            </a:r>
          </a:p>
          <a:p>
            <a:pPr lvl="1">
              <a:defRPr/>
            </a:pPr>
            <a:r>
              <a:rPr lang="cs-CZ" dirty="0" smtClean="0"/>
              <a:t>požadavek přehlednosti – katalogizace</a:t>
            </a:r>
            <a:endParaRPr lang="cs-CZ" dirty="0"/>
          </a:p>
        </p:txBody>
      </p:sp>
      <p:pic>
        <p:nvPicPr>
          <p:cNvPr id="4100" name="Picture 4" descr="C:\Users\user\AppData\Local\Microsoft\Windows\Temporary Internet Files\Content.IE5\AY97A27L\MC9004099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6380" y="2996952"/>
            <a:ext cx="2358068" cy="228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Co zálohovat?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9" y="1844675"/>
            <a:ext cx="8460432" cy="42513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pouze data</a:t>
            </a:r>
          </a:p>
          <a:p>
            <a:pPr lvl="1">
              <a:defRPr/>
            </a:pPr>
            <a:r>
              <a:rPr lang="cs-CZ" sz="2000" dirty="0" smtClean="0"/>
              <a:t>vhodné pro data ve všeobecně čitelném formátu (doc, mp3, </a:t>
            </a:r>
            <a:r>
              <a:rPr lang="cs-CZ" sz="2000" dirty="0" err="1" smtClean="0"/>
              <a:t>jpg</a:t>
            </a:r>
            <a:r>
              <a:rPr lang="cs-CZ" sz="2000" dirty="0" smtClean="0"/>
              <a:t>, </a:t>
            </a:r>
            <a:r>
              <a:rPr lang="cs-CZ" sz="2000" dirty="0" err="1" smtClean="0"/>
              <a:t>avi</a:t>
            </a:r>
            <a:r>
              <a:rPr lang="cs-CZ" sz="2000" dirty="0" smtClean="0"/>
              <a:t>, …)</a:t>
            </a:r>
          </a:p>
          <a:p>
            <a:pPr lvl="1">
              <a:defRPr/>
            </a:pPr>
            <a:r>
              <a:rPr lang="cs-CZ" sz="2000" dirty="0" smtClean="0"/>
              <a:t>vlastní fotky a videa, texty, kontakty, záložky, …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data včetně aplikace</a:t>
            </a:r>
          </a:p>
          <a:p>
            <a:pPr lvl="1">
              <a:defRPr/>
            </a:pPr>
            <a:r>
              <a:rPr lang="cs-CZ" sz="2000" dirty="0" smtClean="0"/>
              <a:t>například účetní data nelze zpravidla otevřít mimo aplikaci,</a:t>
            </a:r>
            <a:br>
              <a:rPr lang="cs-CZ" sz="2000" dirty="0" smtClean="0"/>
            </a:br>
            <a:r>
              <a:rPr lang="cs-CZ" sz="2000" dirty="0" smtClean="0"/>
              <a:t>v které byla data pořízena</a:t>
            </a:r>
          </a:p>
          <a:p>
            <a:pPr lvl="1">
              <a:defRPr/>
            </a:pPr>
            <a:r>
              <a:rPr lang="cs-CZ" sz="2000" dirty="0" smtClean="0"/>
              <a:t>vhodné pouze pro aplikace nevyžadující složitou integraci do OS</a:t>
            </a:r>
          </a:p>
          <a:p>
            <a:pPr>
              <a:defRPr/>
            </a:pPr>
            <a:r>
              <a:rPr lang="cs-CZ" dirty="0" smtClean="0"/>
              <a:t>data včetně aplikace a OS = celé PC</a:t>
            </a:r>
          </a:p>
          <a:p>
            <a:pPr lvl="1">
              <a:defRPr/>
            </a:pPr>
            <a:r>
              <a:rPr lang="cs-CZ" sz="2000" dirty="0" smtClean="0"/>
              <a:t>zpravidla záloha celého image HD počítače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5" name="Picture 5" descr="C:\Users\user\AppData\Local\Microsoft\Windows\Temporary Internet Files\Content.IE5\EBHSGQYW\MC900297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6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Jak zálohovat?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844675"/>
            <a:ext cx="8243887" cy="475297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nekomprimovaně</a:t>
            </a:r>
            <a:r>
              <a:rPr lang="cs-CZ" dirty="0" smtClean="0"/>
              <a:t> – prostá kopie dat</a:t>
            </a:r>
          </a:p>
          <a:p>
            <a:pPr lvl="1">
              <a:defRPr/>
            </a:pPr>
            <a:r>
              <a:rPr lang="cs-CZ" sz="2000" dirty="0" smtClean="0"/>
              <a:t>velká doba přenosu dat</a:t>
            </a:r>
          </a:p>
          <a:p>
            <a:pPr lvl="1">
              <a:defRPr/>
            </a:pPr>
            <a:r>
              <a:rPr lang="cs-CZ" sz="2000" dirty="0" smtClean="0"/>
              <a:t>velký zabraný prostor</a:t>
            </a:r>
          </a:p>
          <a:p>
            <a:pPr lvl="1">
              <a:defRPr/>
            </a:pPr>
            <a:r>
              <a:rPr lang="cs-CZ" sz="2000" dirty="0" smtClean="0"/>
              <a:t>nulová doba komprimace a dekomprimace</a:t>
            </a:r>
          </a:p>
          <a:p>
            <a:pPr lvl="1">
              <a:defRPr/>
            </a:pPr>
            <a:r>
              <a:rPr lang="cs-CZ" sz="2000" dirty="0" smtClean="0"/>
              <a:t>snadné vyhledání a obnova jednotlivých souborů</a:t>
            </a:r>
          </a:p>
          <a:p>
            <a:pPr>
              <a:defRPr/>
            </a:pPr>
            <a:r>
              <a:rPr lang="cs-CZ" dirty="0" err="1" smtClean="0"/>
              <a:t>komprimovaně</a:t>
            </a:r>
            <a:endParaRPr lang="cs-CZ" dirty="0" smtClean="0"/>
          </a:p>
          <a:p>
            <a:pPr lvl="1">
              <a:defRPr/>
            </a:pPr>
            <a:r>
              <a:rPr lang="cs-CZ" sz="2000" dirty="0" smtClean="0"/>
              <a:t>nutná doba komprimace a dekomprimace</a:t>
            </a:r>
          </a:p>
          <a:p>
            <a:pPr lvl="1">
              <a:defRPr/>
            </a:pPr>
            <a:r>
              <a:rPr lang="cs-CZ" sz="2000" dirty="0" smtClean="0"/>
              <a:t>možnost šifrování a heslování</a:t>
            </a:r>
          </a:p>
          <a:p>
            <a:pPr lvl="1">
              <a:defRPr/>
            </a:pPr>
            <a:r>
              <a:rPr lang="cs-CZ" sz="2000" dirty="0" smtClean="0"/>
              <a:t>nižší doba přenosu dat</a:t>
            </a:r>
          </a:p>
          <a:p>
            <a:pPr lvl="1">
              <a:defRPr/>
            </a:pPr>
            <a:r>
              <a:rPr lang="cs-CZ" sz="2000" dirty="0" smtClean="0"/>
              <a:t>menší zabraný prostor</a:t>
            </a:r>
          </a:p>
          <a:p>
            <a:pPr lvl="1">
              <a:defRPr/>
            </a:pPr>
            <a:r>
              <a:rPr lang="cs-CZ" sz="2000" dirty="0" smtClean="0"/>
              <a:t>snadné vyhledání a obnova celých sad dat</a:t>
            </a:r>
          </a:p>
          <a:p>
            <a:pPr lvl="1">
              <a:defRPr/>
            </a:pPr>
            <a:endParaRPr lang="cs-CZ" sz="2000" dirty="0" smtClean="0"/>
          </a:p>
        </p:txBody>
      </p:sp>
      <p:pic>
        <p:nvPicPr>
          <p:cNvPr id="6149" name="Picture 5" descr="http://pchelpplanet.com/wp-content/uploads/2013/01/zip1-300x300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7043" y="40005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Forma zálohování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844675"/>
            <a:ext cx="8243887" cy="42513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HW</a:t>
            </a:r>
          </a:p>
          <a:p>
            <a:pPr lvl="1">
              <a:defRPr/>
            </a:pPr>
            <a:r>
              <a:rPr lang="cs-CZ" sz="2000" dirty="0" smtClean="0"/>
              <a:t>nejčastěji  zrcadlením disků – chrání pouze před selháním disku, nikoliv proti chybám obsluhy, činnosti </a:t>
            </a:r>
            <a:r>
              <a:rPr lang="cs-CZ" sz="2000" dirty="0" err="1" smtClean="0"/>
              <a:t>malware</a:t>
            </a:r>
            <a:r>
              <a:rPr lang="cs-CZ" sz="2000" dirty="0" smtClean="0"/>
              <a:t>…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SW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dirty="0" smtClean="0"/>
              <a:t>ručně</a:t>
            </a:r>
          </a:p>
          <a:p>
            <a:pPr lvl="1">
              <a:defRPr/>
            </a:pPr>
            <a:r>
              <a:rPr lang="cs-CZ" sz="2000" dirty="0" smtClean="0"/>
              <a:t>frekvence a kvalita zálohování záleží na obsluze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dirty="0" smtClean="0"/>
              <a:t>automaticky pomocí vhodné aplikace</a:t>
            </a:r>
          </a:p>
          <a:p>
            <a:pPr lvl="1">
              <a:defRPr/>
            </a:pPr>
            <a:r>
              <a:rPr lang="cs-CZ" sz="2000" dirty="0" smtClean="0"/>
              <a:t>nebezpečí spolehnutí na již nefungující systém</a:t>
            </a:r>
            <a:br>
              <a:rPr lang="cs-CZ" sz="2000" dirty="0" smtClean="0"/>
            </a:br>
            <a:r>
              <a:rPr lang="cs-CZ" sz="2000" dirty="0" smtClean="0"/>
              <a:t>(změna konfigurace, nedostupná síť…)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7172" name="Picture 4" descr="C:\Users\user\AppData\Local\Microsoft\Windows\Temporary Internet Files\Content.IE5\AY97A27L\MC900299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31549"/>
            <a:ext cx="2320631" cy="13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zálohovat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r>
              <a:rPr lang="cs-CZ" dirty="0" smtClean="0"/>
              <a:t>záložní složka</a:t>
            </a:r>
            <a:br>
              <a:rPr lang="cs-CZ" dirty="0" smtClean="0"/>
            </a:br>
            <a:r>
              <a:rPr lang="cs-CZ" sz="2400" dirty="0" smtClean="0"/>
              <a:t>použitelné, ale nejméně vhodné</a:t>
            </a:r>
            <a:endParaRPr lang="cs-CZ" dirty="0" smtClean="0"/>
          </a:p>
          <a:p>
            <a:r>
              <a:rPr lang="cs-CZ" dirty="0" smtClean="0"/>
              <a:t>záložní disk – interní</a:t>
            </a:r>
            <a:br>
              <a:rPr lang="cs-CZ" dirty="0" smtClean="0"/>
            </a:br>
            <a:r>
              <a:rPr lang="cs-CZ" sz="2400" dirty="0" smtClean="0"/>
              <a:t>snadná dostupnost, vhodné</a:t>
            </a:r>
            <a:endParaRPr lang="cs-CZ" dirty="0" smtClean="0"/>
          </a:p>
          <a:p>
            <a:r>
              <a:rPr lang="cs-CZ" dirty="0" smtClean="0"/>
              <a:t>záložní disk - externí, </a:t>
            </a:r>
            <a:r>
              <a:rPr lang="cs-CZ" dirty="0" err="1" smtClean="0"/>
              <a:t>flash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problém uložení a načasování zálohování dle připojení</a:t>
            </a:r>
            <a:endParaRPr lang="cs-CZ" dirty="0" smtClean="0"/>
          </a:p>
          <a:p>
            <a:r>
              <a:rPr lang="cs-CZ" dirty="0" smtClean="0"/>
              <a:t>optický disk</a:t>
            </a:r>
            <a:br>
              <a:rPr lang="cs-CZ" dirty="0" smtClean="0"/>
            </a:br>
            <a:r>
              <a:rPr lang="cs-CZ" sz="2400" dirty="0" smtClean="0"/>
              <a:t>nezměnitelná data, problematická trvanlivost a HW podpora</a:t>
            </a:r>
            <a:endParaRPr lang="cs-CZ" dirty="0" smtClean="0"/>
          </a:p>
          <a:p>
            <a:r>
              <a:rPr lang="cs-CZ" dirty="0" smtClean="0"/>
              <a:t>síť – lokální, globální</a:t>
            </a:r>
            <a:br>
              <a:rPr lang="cs-CZ" dirty="0" smtClean="0"/>
            </a:br>
            <a:r>
              <a:rPr lang="cs-CZ" sz="2400" dirty="0" smtClean="0"/>
              <a:t>nejvhodnější, profesionální zabezpečení × nedůvěra</a:t>
            </a:r>
            <a:endParaRPr lang="cs-CZ" sz="2400" dirty="0"/>
          </a:p>
        </p:txBody>
      </p:sp>
      <p:pic>
        <p:nvPicPr>
          <p:cNvPr id="24578" name="Picture 2" descr="C:\Users\user\AppData\Local\Microsoft\Windows\Temporary Internet Files\Content.IE5\G0J17M49\MC900397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47214"/>
            <a:ext cx="2351340" cy="235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8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Ochrana záloh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844675"/>
            <a:ext cx="8243887" cy="4679950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zálohy a archivy na přenosných médiích a globální síti</a:t>
            </a:r>
            <a:br>
              <a:rPr lang="cs-CZ" sz="2400" dirty="0" smtClean="0"/>
            </a:br>
            <a:r>
              <a:rPr lang="cs-CZ" sz="2400" dirty="0" smtClean="0"/>
              <a:t>je třeba chránit před neoprávněným přístupem</a:t>
            </a:r>
          </a:p>
          <a:p>
            <a:pPr>
              <a:defRPr/>
            </a:pPr>
            <a:r>
              <a:rPr lang="cs-CZ" dirty="0" smtClean="0"/>
              <a:t>ukládání médií do trezoru</a:t>
            </a:r>
          </a:p>
          <a:p>
            <a:pPr>
              <a:defRPr/>
            </a:pPr>
            <a:r>
              <a:rPr lang="cs-CZ" dirty="0" smtClean="0"/>
              <a:t>šifrování a </a:t>
            </a:r>
            <a:r>
              <a:rPr lang="cs-CZ" dirty="0" err="1" smtClean="0"/>
              <a:t>zaheslování</a:t>
            </a:r>
            <a:r>
              <a:rPr lang="cs-CZ" dirty="0" smtClean="0"/>
              <a:t> obsahu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dirty="0" smtClean="0"/>
              <a:t>problematika hesla</a:t>
            </a:r>
          </a:p>
          <a:p>
            <a:pPr lvl="1">
              <a:defRPr/>
            </a:pPr>
            <a:r>
              <a:rPr lang="cs-CZ" sz="2000" dirty="0" smtClean="0"/>
              <a:t>univerzální × unikátní</a:t>
            </a:r>
          </a:p>
          <a:p>
            <a:pPr lvl="1">
              <a:defRPr/>
            </a:pPr>
            <a:r>
              <a:rPr lang="cs-CZ" sz="2000" dirty="0" smtClean="0"/>
              <a:t>rozlišení přístupu</a:t>
            </a:r>
          </a:p>
          <a:p>
            <a:pPr lvl="1">
              <a:defRPr/>
            </a:pPr>
            <a:r>
              <a:rPr lang="cs-CZ" sz="2000" dirty="0" smtClean="0"/>
              <a:t>přístup po výměně zaměstnanců</a:t>
            </a:r>
          </a:p>
          <a:p>
            <a:pPr lvl="1">
              <a:defRPr/>
            </a:pPr>
            <a:r>
              <a:rPr lang="cs-CZ" sz="2000" dirty="0" smtClean="0"/>
              <a:t>…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8196" name="Picture 4" descr="C:\Users\user\AppData\Local\Microsoft\Windows\Temporary Internet Files\Content.IE5\1KD4P4G4\MC900228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7032"/>
            <a:ext cx="237656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Metody zálohování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556792"/>
            <a:ext cx="7488311" cy="50133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úplná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sz="2400" dirty="0" smtClean="0"/>
              <a:t>při každé záloze se ukládají všechna data</a:t>
            </a:r>
          </a:p>
          <a:p>
            <a:pPr lvl="1">
              <a:defRPr/>
            </a:pPr>
            <a:r>
              <a:rPr lang="cs-CZ" sz="2000" dirty="0" smtClean="0"/>
              <a:t>jednotlivé zálohy jsou na sobě nezávislé</a:t>
            </a:r>
          </a:p>
          <a:p>
            <a:pPr lvl="1">
              <a:defRPr/>
            </a:pPr>
            <a:r>
              <a:rPr lang="cs-CZ" sz="2000" dirty="0" smtClean="0"/>
              <a:t>velké nároky na prostor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přírůstková (inkrementální)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sz="2400" dirty="0" smtClean="0"/>
              <a:t>ukládají se pouze data změněná od poslední zálohy</a:t>
            </a:r>
          </a:p>
          <a:p>
            <a:pPr lvl="1">
              <a:defRPr/>
            </a:pPr>
            <a:r>
              <a:rPr lang="cs-CZ" sz="2000" dirty="0" smtClean="0"/>
              <a:t>každá záloha je závislá na všech předchozích zálohách</a:t>
            </a:r>
          </a:p>
          <a:p>
            <a:pPr lvl="1">
              <a:defRPr/>
            </a:pPr>
            <a:r>
              <a:rPr lang="cs-CZ" sz="2000" dirty="0" smtClean="0"/>
              <a:t>nejnižší nároky na prostor</a:t>
            </a:r>
          </a:p>
          <a:p>
            <a:pPr>
              <a:defRPr/>
            </a:pPr>
            <a:r>
              <a:rPr lang="cs-CZ" dirty="0" smtClean="0"/>
              <a:t>rozdílová (diferenciální)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cs-CZ" sz="2400" dirty="0" smtClean="0"/>
              <a:t>ukládají se data změněná od poslední plné zálohy</a:t>
            </a:r>
          </a:p>
          <a:p>
            <a:pPr lvl="1">
              <a:defRPr/>
            </a:pPr>
            <a:r>
              <a:rPr lang="cs-CZ" sz="2000" dirty="0" smtClean="0"/>
              <a:t>každá záloha je závislá pouze na úplné záloze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" name="Skupina 162"/>
          <p:cNvGrpSpPr/>
          <p:nvPr/>
        </p:nvGrpSpPr>
        <p:grpSpPr>
          <a:xfrm>
            <a:off x="539552" y="44624"/>
            <a:ext cx="8064896" cy="2160240"/>
            <a:chOff x="395536" y="44624"/>
            <a:chExt cx="8064896" cy="2160240"/>
          </a:xfrm>
        </p:grpSpPr>
        <p:sp>
          <p:nvSpPr>
            <p:cNvPr id="66" name="Obdélník 65"/>
            <p:cNvSpPr/>
            <p:nvPr/>
          </p:nvSpPr>
          <p:spPr>
            <a:xfrm>
              <a:off x="395536" y="44624"/>
              <a:ext cx="8064896" cy="21602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79029" y="200875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3935413" y="186915"/>
              <a:ext cx="792088" cy="950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</a:p>
            <a:p>
              <a:pPr algn="ctr"/>
              <a:r>
                <a:rPr lang="cs-CZ" sz="1200" dirty="0" smtClean="0"/>
                <a:t>duben</a:t>
              </a:r>
            </a:p>
            <a:p>
              <a:pPr algn="ctr"/>
              <a:r>
                <a:rPr lang="cs-CZ" sz="1200" dirty="0" smtClean="0"/>
                <a:t>květen</a:t>
              </a:r>
              <a:endParaRPr lang="cs-CZ" sz="1200" dirty="0"/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1343125" y="200875"/>
              <a:ext cx="792088" cy="33424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  <a:endParaRPr lang="cs-CZ" sz="1200" dirty="0"/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2217207" y="169386"/>
              <a:ext cx="792088" cy="535545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  <a:endParaRPr lang="cs-CZ" sz="1200" dirty="0"/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3071317" y="169386"/>
              <a:ext cx="792088" cy="731472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</a:p>
            <a:p>
              <a:pPr algn="ctr"/>
              <a:r>
                <a:rPr lang="cs-CZ" sz="1200" dirty="0" smtClean="0"/>
                <a:t>duben</a:t>
              </a:r>
              <a:endParaRPr lang="cs-CZ" sz="1200" dirty="0"/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4834724" y="200875"/>
              <a:ext cx="792088" cy="115212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</a:p>
            <a:p>
              <a:pPr algn="ctr"/>
              <a:r>
                <a:rPr lang="cs-CZ" sz="1200" dirty="0" smtClean="0"/>
                <a:t>duben</a:t>
              </a:r>
            </a:p>
            <a:p>
              <a:pPr algn="ctr"/>
              <a:r>
                <a:rPr lang="cs-CZ" sz="1200" dirty="0" smtClean="0"/>
                <a:t>květen</a:t>
              </a:r>
            </a:p>
            <a:p>
              <a:pPr algn="ctr"/>
              <a:r>
                <a:rPr lang="cs-CZ" sz="1200" dirty="0" smtClean="0"/>
                <a:t>červen</a:t>
              </a:r>
              <a:endParaRPr lang="cs-CZ" sz="1200" dirty="0"/>
            </a:p>
          </p:txBody>
        </p:sp>
        <p:sp>
          <p:nvSpPr>
            <p:cNvPr id="12" name="Zaoblený obdélník 11"/>
            <p:cNvSpPr/>
            <p:nvPr/>
          </p:nvSpPr>
          <p:spPr>
            <a:xfrm>
              <a:off x="5735613" y="186915"/>
              <a:ext cx="792088" cy="1382112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</a:p>
            <a:p>
              <a:pPr algn="ctr"/>
              <a:r>
                <a:rPr lang="cs-CZ" sz="1200" dirty="0" smtClean="0"/>
                <a:t>duben</a:t>
              </a:r>
            </a:p>
            <a:p>
              <a:pPr algn="ctr"/>
              <a:r>
                <a:rPr lang="cs-CZ" sz="1200" dirty="0" smtClean="0"/>
                <a:t>květen</a:t>
              </a:r>
            </a:p>
            <a:p>
              <a:pPr algn="ctr"/>
              <a:r>
                <a:rPr lang="cs-CZ" sz="1200" dirty="0" smtClean="0"/>
                <a:t>červen</a:t>
              </a:r>
            </a:p>
            <a:p>
              <a:pPr algn="ctr"/>
              <a:r>
                <a:rPr lang="cs-CZ" sz="1200" dirty="0" smtClean="0"/>
                <a:t>červenec</a:t>
              </a:r>
              <a:endParaRPr lang="cs-CZ" sz="1200" dirty="0"/>
            </a:p>
          </p:txBody>
        </p:sp>
        <p:sp>
          <p:nvSpPr>
            <p:cNvPr id="13" name="Zaoblený obdélník 12"/>
            <p:cNvSpPr/>
            <p:nvPr/>
          </p:nvSpPr>
          <p:spPr>
            <a:xfrm>
              <a:off x="6592875" y="186915"/>
              <a:ext cx="792088" cy="159813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</a:p>
            <a:p>
              <a:pPr algn="ctr"/>
              <a:r>
                <a:rPr lang="cs-CZ" sz="1200" dirty="0" smtClean="0"/>
                <a:t>duben</a:t>
              </a:r>
            </a:p>
            <a:p>
              <a:pPr algn="ctr"/>
              <a:r>
                <a:rPr lang="cs-CZ" sz="1200" dirty="0" smtClean="0"/>
                <a:t>květen</a:t>
              </a:r>
            </a:p>
            <a:p>
              <a:pPr algn="ctr"/>
              <a:r>
                <a:rPr lang="cs-CZ" sz="1200" dirty="0" smtClean="0"/>
                <a:t>červen</a:t>
              </a:r>
            </a:p>
            <a:p>
              <a:pPr algn="ctr"/>
              <a:r>
                <a:rPr lang="cs-CZ" sz="1200" dirty="0" smtClean="0"/>
                <a:t>červenec</a:t>
              </a:r>
            </a:p>
            <a:p>
              <a:pPr algn="ctr"/>
              <a:r>
                <a:rPr lang="cs-CZ" sz="1200" dirty="0" smtClean="0"/>
                <a:t>srpen</a:t>
              </a:r>
              <a:endParaRPr lang="cs-CZ" sz="1200" dirty="0"/>
            </a:p>
          </p:txBody>
        </p:sp>
        <p:sp>
          <p:nvSpPr>
            <p:cNvPr id="14" name="Zaoblený obdélník 13"/>
            <p:cNvSpPr/>
            <p:nvPr/>
          </p:nvSpPr>
          <p:spPr>
            <a:xfrm>
              <a:off x="7463805" y="186915"/>
              <a:ext cx="792088" cy="188616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</a:p>
            <a:p>
              <a:pPr algn="ctr"/>
              <a:r>
                <a:rPr lang="cs-CZ" sz="1200" dirty="0" smtClean="0"/>
                <a:t>duben</a:t>
              </a:r>
            </a:p>
            <a:p>
              <a:pPr algn="ctr"/>
              <a:r>
                <a:rPr lang="cs-CZ" sz="1200" dirty="0" smtClean="0"/>
                <a:t>květen</a:t>
              </a:r>
            </a:p>
            <a:p>
              <a:pPr algn="ctr"/>
              <a:r>
                <a:rPr lang="cs-CZ" sz="1200" dirty="0" smtClean="0"/>
                <a:t>červen</a:t>
              </a:r>
            </a:p>
            <a:p>
              <a:pPr algn="ctr"/>
              <a:r>
                <a:rPr lang="cs-CZ" sz="1200" dirty="0" smtClean="0"/>
                <a:t>červenec</a:t>
              </a:r>
            </a:p>
            <a:p>
              <a:pPr algn="ctr"/>
              <a:r>
                <a:rPr lang="cs-CZ" sz="1200" dirty="0" smtClean="0"/>
                <a:t>srpen</a:t>
              </a:r>
            </a:p>
            <a:p>
              <a:pPr algn="ctr"/>
              <a:r>
                <a:rPr lang="cs-CZ" sz="1200" dirty="0" smtClean="0"/>
                <a:t>září</a:t>
              </a:r>
              <a:endParaRPr lang="cs-CZ" sz="1200" dirty="0"/>
            </a:p>
          </p:txBody>
        </p:sp>
      </p:grpSp>
      <p:grpSp>
        <p:nvGrpSpPr>
          <p:cNvPr id="164" name="Skupina 163"/>
          <p:cNvGrpSpPr/>
          <p:nvPr/>
        </p:nvGrpSpPr>
        <p:grpSpPr>
          <a:xfrm>
            <a:off x="539552" y="2276871"/>
            <a:ext cx="8064896" cy="2520280"/>
            <a:chOff x="413867" y="2276871"/>
            <a:chExt cx="8064896" cy="2520280"/>
          </a:xfrm>
        </p:grpSpPr>
        <p:sp>
          <p:nvSpPr>
            <p:cNvPr id="67" name="Obdélník 66"/>
            <p:cNvSpPr/>
            <p:nvPr/>
          </p:nvSpPr>
          <p:spPr>
            <a:xfrm>
              <a:off x="413867" y="2276871"/>
              <a:ext cx="8064896" cy="252028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Zaoblený obdélník 14"/>
            <p:cNvSpPr/>
            <p:nvPr/>
          </p:nvSpPr>
          <p:spPr>
            <a:xfrm>
              <a:off x="479029" y="2381299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1343125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1343125" y="2639147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únor</a:t>
              </a:r>
              <a:endParaRPr lang="cs-CZ" sz="1200" dirty="0"/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2217207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2217207" y="263914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únor</a:t>
              </a: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2217207" y="2885355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březen</a:t>
              </a:r>
              <a:endParaRPr lang="cs-CZ" sz="1200" dirty="0"/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3071317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3071317" y="263914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únor</a:t>
              </a:r>
            </a:p>
          </p:txBody>
        </p:sp>
        <p:sp>
          <p:nvSpPr>
            <p:cNvPr id="23" name="Zaoblený obdélník 22"/>
            <p:cNvSpPr/>
            <p:nvPr/>
          </p:nvSpPr>
          <p:spPr>
            <a:xfrm>
              <a:off x="3071317" y="288535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březen</a:t>
              </a:r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3071317" y="3173387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duben</a:t>
              </a:r>
              <a:endParaRPr lang="cs-CZ" sz="1200" dirty="0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3935413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26" name="Zaoblený obdélník 25"/>
            <p:cNvSpPr/>
            <p:nvPr/>
          </p:nvSpPr>
          <p:spPr>
            <a:xfrm>
              <a:off x="3935413" y="263914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únor</a:t>
              </a:r>
            </a:p>
          </p:txBody>
        </p:sp>
        <p:sp>
          <p:nvSpPr>
            <p:cNvPr id="27" name="Zaoblený obdélník 26"/>
            <p:cNvSpPr/>
            <p:nvPr/>
          </p:nvSpPr>
          <p:spPr>
            <a:xfrm>
              <a:off x="3935413" y="288535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březen</a:t>
              </a:r>
            </a:p>
          </p:txBody>
        </p:sp>
        <p:sp>
          <p:nvSpPr>
            <p:cNvPr id="28" name="Zaoblený obdélník 27"/>
            <p:cNvSpPr/>
            <p:nvPr/>
          </p:nvSpPr>
          <p:spPr>
            <a:xfrm>
              <a:off x="3935413" y="317338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duben</a:t>
              </a:r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7463805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30" name="Zaoblený obdélník 29"/>
            <p:cNvSpPr/>
            <p:nvPr/>
          </p:nvSpPr>
          <p:spPr>
            <a:xfrm>
              <a:off x="7463805" y="263914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únor</a:t>
              </a:r>
            </a:p>
          </p:txBody>
        </p:sp>
        <p:sp>
          <p:nvSpPr>
            <p:cNvPr id="31" name="Zaoblený obdélník 30"/>
            <p:cNvSpPr/>
            <p:nvPr/>
          </p:nvSpPr>
          <p:spPr>
            <a:xfrm>
              <a:off x="7463805" y="288535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březen</a:t>
              </a:r>
            </a:p>
          </p:txBody>
        </p:sp>
        <p:sp>
          <p:nvSpPr>
            <p:cNvPr id="32" name="Zaoblený obdélník 31"/>
            <p:cNvSpPr/>
            <p:nvPr/>
          </p:nvSpPr>
          <p:spPr>
            <a:xfrm>
              <a:off x="7463805" y="317338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duben</a:t>
              </a:r>
            </a:p>
          </p:txBody>
        </p:sp>
        <p:sp>
          <p:nvSpPr>
            <p:cNvPr id="33" name="Zaoblený obdélník 32"/>
            <p:cNvSpPr/>
            <p:nvPr/>
          </p:nvSpPr>
          <p:spPr>
            <a:xfrm>
              <a:off x="7463805" y="346141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květen</a:t>
              </a:r>
              <a:endParaRPr lang="cs-CZ" sz="1200" dirty="0"/>
            </a:p>
          </p:txBody>
        </p:sp>
        <p:sp>
          <p:nvSpPr>
            <p:cNvPr id="34" name="Zaoblený obdélník 33"/>
            <p:cNvSpPr/>
            <p:nvPr/>
          </p:nvSpPr>
          <p:spPr>
            <a:xfrm>
              <a:off x="7463805" y="371926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dk1"/>
                  </a:solidFill>
                </a:rPr>
                <a:t>červen</a:t>
              </a:r>
              <a:endParaRPr lang="cs-CZ" sz="1200" dirty="0">
                <a:solidFill>
                  <a:schemeClr val="dk1"/>
                </a:solidFill>
              </a:endParaRPr>
            </a:p>
          </p:txBody>
        </p:sp>
        <p:sp>
          <p:nvSpPr>
            <p:cNvPr id="35" name="Zaoblený obdélník 34"/>
            <p:cNvSpPr/>
            <p:nvPr/>
          </p:nvSpPr>
          <p:spPr>
            <a:xfrm>
              <a:off x="7463805" y="396547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dk1"/>
                  </a:solidFill>
                </a:rPr>
                <a:t>červenec</a:t>
              </a:r>
              <a:endParaRPr lang="cs-CZ" sz="1200" dirty="0">
                <a:solidFill>
                  <a:schemeClr val="dk1"/>
                </a:solidFill>
              </a:endParaRPr>
            </a:p>
          </p:txBody>
        </p:sp>
        <p:sp>
          <p:nvSpPr>
            <p:cNvPr id="36" name="Zaoblený obdélník 35"/>
            <p:cNvSpPr/>
            <p:nvPr/>
          </p:nvSpPr>
          <p:spPr>
            <a:xfrm>
              <a:off x="7463805" y="425350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srpen</a:t>
              </a:r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7463805" y="4509119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září</a:t>
              </a:r>
              <a:endParaRPr lang="cs-CZ" sz="1200" dirty="0"/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592875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39" name="Zaoblený obdélník 38"/>
            <p:cNvSpPr/>
            <p:nvPr/>
          </p:nvSpPr>
          <p:spPr>
            <a:xfrm>
              <a:off x="6592875" y="263914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únor</a:t>
              </a:r>
            </a:p>
          </p:txBody>
        </p:sp>
        <p:sp>
          <p:nvSpPr>
            <p:cNvPr id="40" name="Zaoblený obdélník 39"/>
            <p:cNvSpPr/>
            <p:nvPr/>
          </p:nvSpPr>
          <p:spPr>
            <a:xfrm>
              <a:off x="6592875" y="288535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březen</a:t>
              </a:r>
            </a:p>
          </p:txBody>
        </p:sp>
        <p:sp>
          <p:nvSpPr>
            <p:cNvPr id="41" name="Zaoblený obdélník 40"/>
            <p:cNvSpPr/>
            <p:nvPr/>
          </p:nvSpPr>
          <p:spPr>
            <a:xfrm>
              <a:off x="6592875" y="317338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duben</a:t>
              </a:r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6592875" y="346141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květen</a:t>
              </a:r>
              <a:endParaRPr lang="cs-CZ" sz="1200" dirty="0"/>
            </a:p>
          </p:txBody>
        </p:sp>
        <p:sp>
          <p:nvSpPr>
            <p:cNvPr id="43" name="Zaoblený obdélník 42"/>
            <p:cNvSpPr/>
            <p:nvPr/>
          </p:nvSpPr>
          <p:spPr>
            <a:xfrm>
              <a:off x="6592875" y="371926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dk1"/>
                  </a:solidFill>
                </a:rPr>
                <a:t>červen</a:t>
              </a:r>
              <a:endParaRPr lang="cs-CZ" sz="1200" dirty="0">
                <a:solidFill>
                  <a:schemeClr val="dk1"/>
                </a:solidFill>
              </a:endParaRPr>
            </a:p>
          </p:txBody>
        </p:sp>
        <p:sp>
          <p:nvSpPr>
            <p:cNvPr id="44" name="Zaoblený obdélník 43"/>
            <p:cNvSpPr/>
            <p:nvPr/>
          </p:nvSpPr>
          <p:spPr>
            <a:xfrm>
              <a:off x="6592875" y="396547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dk1"/>
                  </a:solidFill>
                </a:rPr>
                <a:t>červenec</a:t>
              </a:r>
              <a:endParaRPr lang="cs-CZ" sz="1200" dirty="0">
                <a:solidFill>
                  <a:schemeClr val="dk1"/>
                </a:solidFill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6592875" y="4253507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srpen</a:t>
              </a:r>
              <a:endParaRPr lang="cs-CZ" sz="1200" dirty="0"/>
            </a:p>
          </p:txBody>
        </p:sp>
        <p:sp>
          <p:nvSpPr>
            <p:cNvPr id="47" name="Zaoblený obdélník 46"/>
            <p:cNvSpPr/>
            <p:nvPr/>
          </p:nvSpPr>
          <p:spPr>
            <a:xfrm>
              <a:off x="5735613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48" name="Zaoblený obdélník 47"/>
            <p:cNvSpPr/>
            <p:nvPr/>
          </p:nvSpPr>
          <p:spPr>
            <a:xfrm>
              <a:off x="5735613" y="263914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únor</a:t>
              </a:r>
            </a:p>
          </p:txBody>
        </p:sp>
        <p:sp>
          <p:nvSpPr>
            <p:cNvPr id="49" name="Zaoblený obdélník 48"/>
            <p:cNvSpPr/>
            <p:nvPr/>
          </p:nvSpPr>
          <p:spPr>
            <a:xfrm>
              <a:off x="5735613" y="288535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březen</a:t>
              </a:r>
            </a:p>
          </p:txBody>
        </p:sp>
        <p:sp>
          <p:nvSpPr>
            <p:cNvPr id="50" name="Zaoblený obdélník 49"/>
            <p:cNvSpPr/>
            <p:nvPr/>
          </p:nvSpPr>
          <p:spPr>
            <a:xfrm>
              <a:off x="5735613" y="317338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duben</a:t>
              </a:r>
            </a:p>
          </p:txBody>
        </p:sp>
        <p:sp>
          <p:nvSpPr>
            <p:cNvPr id="51" name="Zaoblený obdélník 50"/>
            <p:cNvSpPr/>
            <p:nvPr/>
          </p:nvSpPr>
          <p:spPr>
            <a:xfrm>
              <a:off x="5735613" y="346141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květen</a:t>
              </a:r>
              <a:endParaRPr lang="cs-CZ" sz="1200" dirty="0"/>
            </a:p>
          </p:txBody>
        </p:sp>
        <p:sp>
          <p:nvSpPr>
            <p:cNvPr id="52" name="Zaoblený obdélník 51"/>
            <p:cNvSpPr/>
            <p:nvPr/>
          </p:nvSpPr>
          <p:spPr>
            <a:xfrm>
              <a:off x="5735613" y="371926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dk1"/>
                  </a:solidFill>
                </a:rPr>
                <a:t>červen</a:t>
              </a:r>
              <a:endParaRPr lang="cs-CZ" sz="1200" dirty="0">
                <a:solidFill>
                  <a:schemeClr val="dk1"/>
                </a:solidFill>
              </a:endParaRPr>
            </a:p>
          </p:txBody>
        </p:sp>
        <p:sp>
          <p:nvSpPr>
            <p:cNvPr id="53" name="Zaoblený obdélník 52"/>
            <p:cNvSpPr/>
            <p:nvPr/>
          </p:nvSpPr>
          <p:spPr>
            <a:xfrm>
              <a:off x="5735613" y="3965475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lt1"/>
                  </a:solidFill>
                </a:rPr>
                <a:t>červenec</a:t>
              </a:r>
            </a:p>
          </p:txBody>
        </p:sp>
        <p:sp>
          <p:nvSpPr>
            <p:cNvPr id="56" name="Zaoblený obdélník 55"/>
            <p:cNvSpPr/>
            <p:nvPr/>
          </p:nvSpPr>
          <p:spPr>
            <a:xfrm>
              <a:off x="4834724" y="238129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4834724" y="263914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únor</a:t>
              </a:r>
            </a:p>
          </p:txBody>
        </p:sp>
        <p:sp>
          <p:nvSpPr>
            <p:cNvPr id="58" name="Zaoblený obdélník 57"/>
            <p:cNvSpPr/>
            <p:nvPr/>
          </p:nvSpPr>
          <p:spPr>
            <a:xfrm>
              <a:off x="4834724" y="2885355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březen</a:t>
              </a:r>
            </a:p>
          </p:txBody>
        </p:sp>
        <p:sp>
          <p:nvSpPr>
            <p:cNvPr id="59" name="Zaoblený obdélník 58"/>
            <p:cNvSpPr/>
            <p:nvPr/>
          </p:nvSpPr>
          <p:spPr>
            <a:xfrm>
              <a:off x="4834724" y="3173387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dk1"/>
                  </a:solidFill>
                </a:rPr>
                <a:t>duben</a:t>
              </a:r>
            </a:p>
          </p:txBody>
        </p:sp>
        <p:sp>
          <p:nvSpPr>
            <p:cNvPr id="60" name="Zaoblený obdélník 59"/>
            <p:cNvSpPr/>
            <p:nvPr/>
          </p:nvSpPr>
          <p:spPr>
            <a:xfrm>
              <a:off x="4834724" y="3461419"/>
              <a:ext cx="792088" cy="21602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květen</a:t>
              </a:r>
              <a:endParaRPr lang="cs-CZ" sz="1200" dirty="0"/>
            </a:p>
          </p:txBody>
        </p:sp>
        <p:sp>
          <p:nvSpPr>
            <p:cNvPr id="61" name="Zaoblený obdélník 60"/>
            <p:cNvSpPr/>
            <p:nvPr/>
          </p:nvSpPr>
          <p:spPr>
            <a:xfrm>
              <a:off x="4834724" y="3719267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lt1"/>
                  </a:solidFill>
                </a:rPr>
                <a:t>červen</a:t>
              </a:r>
            </a:p>
          </p:txBody>
        </p:sp>
        <p:sp>
          <p:nvSpPr>
            <p:cNvPr id="65" name="Zaoblený obdélník 64"/>
            <p:cNvSpPr/>
            <p:nvPr/>
          </p:nvSpPr>
          <p:spPr>
            <a:xfrm>
              <a:off x="3935413" y="3461419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>
                  <a:solidFill>
                    <a:schemeClr val="lt1"/>
                  </a:solidFill>
                </a:rPr>
                <a:t>květen</a:t>
              </a:r>
            </a:p>
          </p:txBody>
        </p:sp>
      </p:grpSp>
      <p:grpSp>
        <p:nvGrpSpPr>
          <p:cNvPr id="165" name="Skupina 164"/>
          <p:cNvGrpSpPr/>
          <p:nvPr/>
        </p:nvGrpSpPr>
        <p:grpSpPr>
          <a:xfrm>
            <a:off x="539552" y="4869159"/>
            <a:ext cx="8064896" cy="1916832"/>
            <a:chOff x="413867" y="4869159"/>
            <a:chExt cx="8064896" cy="1916832"/>
          </a:xfrm>
        </p:grpSpPr>
        <p:sp>
          <p:nvSpPr>
            <p:cNvPr id="104" name="Obdélník 103"/>
            <p:cNvSpPr/>
            <p:nvPr/>
          </p:nvSpPr>
          <p:spPr>
            <a:xfrm>
              <a:off x="413867" y="4869159"/>
              <a:ext cx="8064896" cy="19168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Zaoblený obdélník 104"/>
            <p:cNvSpPr/>
            <p:nvPr/>
          </p:nvSpPr>
          <p:spPr>
            <a:xfrm>
              <a:off x="479029" y="4973587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  <a:endParaRPr lang="cs-CZ" sz="1200" dirty="0"/>
            </a:p>
          </p:txBody>
        </p:sp>
        <p:sp>
          <p:nvSpPr>
            <p:cNvPr id="149" name="Zaoblený obdélník 148"/>
            <p:cNvSpPr/>
            <p:nvPr/>
          </p:nvSpPr>
          <p:spPr>
            <a:xfrm>
              <a:off x="3935413" y="5591475"/>
              <a:ext cx="792088" cy="357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duben</a:t>
              </a:r>
            </a:p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květen</a:t>
              </a:r>
              <a:endParaRPr lang="cs-CZ" sz="1200" dirty="0">
                <a:solidFill>
                  <a:schemeClr val="lt1"/>
                </a:solidFill>
              </a:endParaRPr>
            </a:p>
          </p:txBody>
        </p:sp>
        <p:sp>
          <p:nvSpPr>
            <p:cNvPr id="150" name="Zaoblený obdélník 149"/>
            <p:cNvSpPr/>
            <p:nvPr/>
          </p:nvSpPr>
          <p:spPr>
            <a:xfrm>
              <a:off x="3081303" y="4973586"/>
              <a:ext cx="792088" cy="535545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1. čtvrtletí</a:t>
              </a:r>
              <a:endParaRPr lang="cs-CZ" sz="1200" dirty="0"/>
            </a:p>
          </p:txBody>
        </p:sp>
        <p:sp>
          <p:nvSpPr>
            <p:cNvPr id="151" name="Zaoblený obdélník 150"/>
            <p:cNvSpPr/>
            <p:nvPr/>
          </p:nvSpPr>
          <p:spPr>
            <a:xfrm>
              <a:off x="3935413" y="4971605"/>
              <a:ext cx="792088" cy="537525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1. čtvrtletí</a:t>
              </a:r>
              <a:endParaRPr lang="cs-CZ" sz="1200" dirty="0"/>
            </a:p>
          </p:txBody>
        </p:sp>
        <p:sp>
          <p:nvSpPr>
            <p:cNvPr id="152" name="Zaoblený obdélník 151"/>
            <p:cNvSpPr/>
            <p:nvPr/>
          </p:nvSpPr>
          <p:spPr>
            <a:xfrm>
              <a:off x="1343125" y="4971606"/>
              <a:ext cx="792088" cy="33424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  <a:endParaRPr lang="cs-CZ" sz="1200" dirty="0"/>
            </a:p>
          </p:txBody>
        </p:sp>
        <p:sp>
          <p:nvSpPr>
            <p:cNvPr id="153" name="Zaoblený obdélník 152"/>
            <p:cNvSpPr/>
            <p:nvPr/>
          </p:nvSpPr>
          <p:spPr>
            <a:xfrm>
              <a:off x="3081303" y="5591475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duben</a:t>
              </a:r>
              <a:endParaRPr lang="cs-CZ" sz="1200" dirty="0">
                <a:solidFill>
                  <a:schemeClr val="lt1"/>
                </a:solidFill>
              </a:endParaRPr>
            </a:p>
          </p:txBody>
        </p:sp>
        <p:sp>
          <p:nvSpPr>
            <p:cNvPr id="154" name="Zaoblený obdélník 153"/>
            <p:cNvSpPr/>
            <p:nvPr/>
          </p:nvSpPr>
          <p:spPr>
            <a:xfrm>
              <a:off x="4834724" y="4973587"/>
              <a:ext cx="792088" cy="112194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1. čtvrtletí</a:t>
              </a:r>
            </a:p>
            <a:p>
              <a:pPr algn="ctr"/>
              <a:endParaRPr lang="cs-CZ" sz="1200" dirty="0" smtClean="0">
                <a:solidFill>
                  <a:schemeClr val="lt1"/>
                </a:solidFill>
              </a:endParaRPr>
            </a:p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duben</a:t>
              </a:r>
            </a:p>
            <a:p>
              <a:pPr algn="ctr"/>
              <a:r>
                <a:rPr lang="cs-CZ" sz="1200" dirty="0" smtClean="0"/>
                <a:t>květen</a:t>
              </a:r>
            </a:p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červen</a:t>
              </a:r>
              <a:endParaRPr lang="cs-CZ" sz="1200" dirty="0">
                <a:solidFill>
                  <a:schemeClr val="lt1"/>
                </a:solidFill>
              </a:endParaRPr>
            </a:p>
          </p:txBody>
        </p:sp>
        <p:sp>
          <p:nvSpPr>
            <p:cNvPr id="155" name="Zaoblený obdélník 154"/>
            <p:cNvSpPr/>
            <p:nvPr/>
          </p:nvSpPr>
          <p:spPr>
            <a:xfrm>
              <a:off x="6592875" y="6167540"/>
              <a:ext cx="792088" cy="35780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err="1" smtClean="0">
                  <a:solidFill>
                    <a:schemeClr val="lt1"/>
                  </a:solidFill>
                </a:rPr>
                <a:t>červenecsrpen</a:t>
              </a:r>
              <a:endParaRPr lang="cs-CZ" sz="1200" dirty="0">
                <a:solidFill>
                  <a:schemeClr val="lt1"/>
                </a:solidFill>
              </a:endParaRPr>
            </a:p>
          </p:txBody>
        </p:sp>
        <p:sp>
          <p:nvSpPr>
            <p:cNvPr id="156" name="Zaoblený obdélník 155"/>
            <p:cNvSpPr/>
            <p:nvPr/>
          </p:nvSpPr>
          <p:spPr>
            <a:xfrm>
              <a:off x="5698820" y="4973587"/>
              <a:ext cx="792088" cy="112194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1. pololetí</a:t>
              </a:r>
              <a:endParaRPr lang="cs-CZ" sz="1200" dirty="0"/>
            </a:p>
          </p:txBody>
        </p:sp>
        <p:sp>
          <p:nvSpPr>
            <p:cNvPr id="158" name="Zaoblený obdélník 157"/>
            <p:cNvSpPr/>
            <p:nvPr/>
          </p:nvSpPr>
          <p:spPr>
            <a:xfrm>
              <a:off x="5698820" y="6167540"/>
              <a:ext cx="792088" cy="21602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červenec</a:t>
              </a:r>
              <a:endParaRPr lang="cs-CZ" sz="1200" dirty="0">
                <a:solidFill>
                  <a:schemeClr val="lt1"/>
                </a:solidFill>
              </a:endParaRPr>
            </a:p>
          </p:txBody>
        </p:sp>
        <p:sp>
          <p:nvSpPr>
            <p:cNvPr id="159" name="Zaoblený obdélník 158"/>
            <p:cNvSpPr/>
            <p:nvPr/>
          </p:nvSpPr>
          <p:spPr>
            <a:xfrm>
              <a:off x="7463805" y="4984571"/>
              <a:ext cx="792088" cy="180142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/>
            <a:p>
              <a:pPr algn="ctr"/>
              <a:endParaRPr lang="cs-CZ" sz="1200" dirty="0" smtClean="0">
                <a:solidFill>
                  <a:schemeClr val="lt1"/>
                </a:solidFill>
              </a:endParaRPr>
            </a:p>
            <a:p>
              <a:pPr algn="ctr"/>
              <a:endParaRPr lang="cs-CZ" sz="1200" dirty="0" smtClean="0">
                <a:solidFill>
                  <a:schemeClr val="lt1"/>
                </a:solidFill>
              </a:endParaRPr>
            </a:p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1. pololetí</a:t>
              </a:r>
            </a:p>
            <a:p>
              <a:pPr algn="ctr"/>
              <a:endParaRPr lang="cs-CZ" sz="1200" dirty="0" smtClean="0">
                <a:solidFill>
                  <a:schemeClr val="lt1"/>
                </a:solidFill>
              </a:endParaRPr>
            </a:p>
            <a:p>
              <a:pPr algn="ctr"/>
              <a:endParaRPr lang="cs-CZ" sz="1200" dirty="0" smtClean="0">
                <a:solidFill>
                  <a:schemeClr val="lt1"/>
                </a:solidFill>
              </a:endParaRPr>
            </a:p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červenec</a:t>
              </a:r>
            </a:p>
            <a:p>
              <a:pPr algn="ctr"/>
              <a:r>
                <a:rPr lang="cs-CZ" sz="1200" dirty="0" smtClean="0"/>
                <a:t>srpen</a:t>
              </a:r>
            </a:p>
            <a:p>
              <a:pPr algn="ctr"/>
              <a:r>
                <a:rPr lang="cs-CZ" sz="1200" dirty="0" smtClean="0">
                  <a:solidFill>
                    <a:schemeClr val="lt1"/>
                  </a:solidFill>
                </a:rPr>
                <a:t>září</a:t>
              </a:r>
              <a:endParaRPr lang="cs-CZ" sz="1200" dirty="0">
                <a:solidFill>
                  <a:schemeClr val="lt1"/>
                </a:solidFill>
              </a:endParaRPr>
            </a:p>
          </p:txBody>
        </p:sp>
        <p:sp>
          <p:nvSpPr>
            <p:cNvPr id="161" name="Zaoblený obdélník 160"/>
            <p:cNvSpPr/>
            <p:nvPr/>
          </p:nvSpPr>
          <p:spPr>
            <a:xfrm>
              <a:off x="2217207" y="4973587"/>
              <a:ext cx="792088" cy="535545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leden</a:t>
              </a:r>
            </a:p>
            <a:p>
              <a:pPr algn="ctr"/>
              <a:r>
                <a:rPr lang="cs-CZ" sz="1200" dirty="0" smtClean="0"/>
                <a:t>únor</a:t>
              </a:r>
            </a:p>
            <a:p>
              <a:pPr algn="ctr"/>
              <a:r>
                <a:rPr lang="cs-CZ" sz="1200" dirty="0" smtClean="0"/>
                <a:t>březen</a:t>
              </a:r>
              <a:endParaRPr lang="cs-CZ" sz="1200" dirty="0"/>
            </a:p>
          </p:txBody>
        </p:sp>
        <p:sp>
          <p:nvSpPr>
            <p:cNvPr id="162" name="Zaoblený obdélník 161"/>
            <p:cNvSpPr/>
            <p:nvPr/>
          </p:nvSpPr>
          <p:spPr>
            <a:xfrm>
              <a:off x="6592875" y="4984571"/>
              <a:ext cx="792088" cy="1110959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/>
                <a:t>1. pololetí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21216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http://blog.allstream.com/wp-content/uploads/2013/03/Business-continuity-planning-expertIP-Allstrea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3995" y="3284984"/>
            <a:ext cx="4290053" cy="3217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Vhodné aplikace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844675"/>
            <a:ext cx="8243887" cy="50133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komprimace</a:t>
            </a:r>
            <a:br>
              <a:rPr lang="cs-CZ" dirty="0" smtClean="0"/>
            </a:br>
            <a:r>
              <a:rPr lang="cs-CZ" dirty="0" smtClean="0"/>
              <a:t>pro ruční zálohování a archivaci</a:t>
            </a:r>
          </a:p>
          <a:p>
            <a:pPr lvl="1">
              <a:defRPr/>
            </a:pPr>
            <a:r>
              <a:rPr lang="cs-CZ" sz="2000" dirty="0" err="1" smtClean="0"/>
              <a:t>WinRAR</a:t>
            </a:r>
            <a:r>
              <a:rPr lang="cs-CZ" sz="2000" dirty="0" smtClean="0"/>
              <a:t>, 7ZIP, </a:t>
            </a:r>
            <a:r>
              <a:rPr lang="cs-CZ" sz="2000" dirty="0" err="1" smtClean="0"/>
              <a:t>WinZIP</a:t>
            </a:r>
            <a:r>
              <a:rPr lang="cs-CZ" sz="2000" dirty="0" smtClean="0"/>
              <a:t>…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zálohování souborů</a:t>
            </a:r>
          </a:p>
          <a:p>
            <a:pPr lvl="1">
              <a:defRPr/>
            </a:pPr>
            <a:r>
              <a:rPr lang="cs-CZ" sz="2000" dirty="0" smtClean="0"/>
              <a:t>od Windows 7 součást systému</a:t>
            </a:r>
          </a:p>
          <a:p>
            <a:pPr lvl="1">
              <a:defRPr/>
            </a:pPr>
            <a:r>
              <a:rPr lang="cs-CZ" sz="2000" dirty="0" err="1" smtClean="0"/>
              <a:t>Cobian</a:t>
            </a:r>
            <a:r>
              <a:rPr lang="cs-CZ" sz="2000" dirty="0" smtClean="0"/>
              <a:t> </a:t>
            </a:r>
            <a:r>
              <a:rPr lang="cs-CZ" sz="2000" dirty="0" err="1" smtClean="0"/>
              <a:t>Backup</a:t>
            </a:r>
            <a:endParaRPr lang="cs-CZ" sz="2000" dirty="0" smtClean="0"/>
          </a:p>
          <a:p>
            <a:pPr lvl="1">
              <a:defRPr/>
            </a:pPr>
            <a:r>
              <a:rPr lang="cs-CZ" sz="2000" dirty="0" smtClean="0"/>
              <a:t>…</a:t>
            </a:r>
          </a:p>
          <a:p>
            <a:pPr>
              <a:defRPr/>
            </a:pPr>
            <a:r>
              <a:rPr lang="cs-CZ" dirty="0" smtClean="0"/>
              <a:t>zálohování disků</a:t>
            </a:r>
          </a:p>
          <a:p>
            <a:pPr lvl="1">
              <a:defRPr/>
            </a:pPr>
            <a:r>
              <a:rPr lang="cs-CZ" sz="2000" dirty="0" err="1" smtClean="0"/>
              <a:t>DriveImage</a:t>
            </a:r>
            <a:r>
              <a:rPr lang="cs-CZ" sz="2000" dirty="0" smtClean="0"/>
              <a:t> XML</a:t>
            </a:r>
          </a:p>
          <a:p>
            <a:pPr lvl="1">
              <a:defRPr/>
            </a:pPr>
            <a:r>
              <a:rPr lang="cs-CZ" sz="2000" dirty="0" err="1" smtClean="0"/>
              <a:t>Acronis</a:t>
            </a:r>
            <a:r>
              <a:rPr lang="cs-CZ" sz="2000" dirty="0" smtClean="0"/>
              <a:t> </a:t>
            </a:r>
            <a:r>
              <a:rPr lang="cs-CZ" sz="2000" dirty="0" err="1" smtClean="0"/>
              <a:t>True</a:t>
            </a:r>
            <a:r>
              <a:rPr lang="cs-CZ" sz="2000" dirty="0" smtClean="0"/>
              <a:t> Image</a:t>
            </a:r>
          </a:p>
          <a:p>
            <a:pPr lvl="1">
              <a:defRPr/>
            </a:pPr>
            <a:r>
              <a:rPr lang="cs-CZ" sz="2000" dirty="0" smtClean="0"/>
              <a:t>…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ZÁVĚREM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0100" y="2708275"/>
            <a:ext cx="7543800" cy="3387725"/>
          </a:xfrm>
        </p:spPr>
        <p:txBody>
          <a:bodyPr/>
          <a:lstStyle/>
          <a:p>
            <a:pPr algn="ctr">
              <a:buFont typeface="Wingdings" pitchFamily="2" charset="2"/>
              <a:buNone/>
              <a:defRPr/>
            </a:pPr>
            <a:r>
              <a:rPr lang="cs-CZ" i="1" dirty="0" smtClean="0"/>
              <a:t>Uživatelé počítačů se z pohledu zálohování dělí na dvě skupiny.</a:t>
            </a:r>
          </a:p>
          <a:p>
            <a:pPr algn="ctr">
              <a:buFont typeface="Wingdings" pitchFamily="2" charset="2"/>
              <a:buNone/>
              <a:defRPr/>
            </a:pPr>
            <a:r>
              <a:rPr lang="cs-CZ" i="1" dirty="0" smtClean="0"/>
              <a:t>Jedni nezálohují.</a:t>
            </a:r>
          </a:p>
          <a:p>
            <a:pPr algn="ctr">
              <a:buFont typeface="Wingdings" pitchFamily="2" charset="2"/>
              <a:buNone/>
              <a:defRPr/>
            </a:pPr>
            <a:r>
              <a:rPr lang="cs-CZ" i="1" dirty="0" smtClean="0"/>
              <a:t>Ti druzí již o svá data přišli.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509</TotalTime>
  <Words>475</Words>
  <Application>Microsoft Office PowerPoint</Application>
  <PresentationFormat>Předvádění na obrazovce (4:3)</PresentationFormat>
  <Paragraphs>225</Paragraphs>
  <Slides>12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Zálohování – archivace</vt:lpstr>
      <vt:lpstr>Zálohování × archivace</vt:lpstr>
      <vt:lpstr>Co zálohovat?</vt:lpstr>
      <vt:lpstr>Jak zálohovat?</vt:lpstr>
      <vt:lpstr>Forma zálohování</vt:lpstr>
      <vt:lpstr>Kam zálohovat</vt:lpstr>
      <vt:lpstr>Ochrana záloh</vt:lpstr>
      <vt:lpstr>Metody zálohování</vt:lpstr>
      <vt:lpstr>Snímek 10</vt:lpstr>
      <vt:lpstr>Vhodné aplikace</vt:lpstr>
      <vt:lpstr>ZÁVĚREM</vt:lpstr>
    </vt:vector>
  </TitlesOfParts>
  <Company>SOU Planá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Nebezpečí pro počítač</dc:title>
  <dc:creator>SOU Planá</dc:creator>
  <cp:lastModifiedBy>Dum</cp:lastModifiedBy>
  <cp:revision>38</cp:revision>
  <dcterms:created xsi:type="dcterms:W3CDTF">2008-01-10T12:45:30Z</dcterms:created>
  <dcterms:modified xsi:type="dcterms:W3CDTF">2014-02-23T10:17:05Z</dcterms:modified>
</cp:coreProperties>
</file>