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24"/>
  </p:notesMasterIdLst>
  <p:sldIdLst>
    <p:sldId id="281" r:id="rId2"/>
    <p:sldId id="256" r:id="rId3"/>
    <p:sldId id="259" r:id="rId4"/>
    <p:sldId id="261" r:id="rId5"/>
    <p:sldId id="263" r:id="rId6"/>
    <p:sldId id="262" r:id="rId7"/>
    <p:sldId id="280" r:id="rId8"/>
    <p:sldId id="260" r:id="rId9"/>
    <p:sldId id="275" r:id="rId10"/>
    <p:sldId id="268" r:id="rId11"/>
    <p:sldId id="276" r:id="rId12"/>
    <p:sldId id="269" r:id="rId13"/>
    <p:sldId id="273" r:id="rId14"/>
    <p:sldId id="270" r:id="rId15"/>
    <p:sldId id="279" r:id="rId16"/>
    <p:sldId id="264" r:id="rId17"/>
    <p:sldId id="274" r:id="rId18"/>
    <p:sldId id="277" r:id="rId19"/>
    <p:sldId id="278" r:id="rId20"/>
    <p:sldId id="266" r:id="rId21"/>
    <p:sldId id="271" r:id="rId22"/>
    <p:sldId id="272" r:id="rId23"/>
  </p:sldIdLst>
  <p:sldSz cx="9144000" cy="6858000" type="screen4x3"/>
  <p:notesSz cx="6858000" cy="9144000"/>
  <p:custShowLst>
    <p:custShow name="1" id="0">
      <p:sldLst>
        <p:sld r:id="rId22"/>
      </p:sldLst>
    </p:custShow>
    <p:custShow name="2" id="1">
      <p:sldLst>
        <p:sld r:id="rId23"/>
      </p:sldLst>
    </p:custShow>
  </p:custShow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9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Times New Roman" charset="0"/>
              </a:defRPr>
            </a:lvl1pPr>
          </a:lstStyle>
          <a:p>
            <a:pPr>
              <a:defRPr/>
            </a:pPr>
            <a:fld id="{09B349DB-3935-465A-93B1-E7AF2679AF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12464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dirty="0" smtClean="0">
                <a:effectLst/>
              </a:rPr>
              <a:t>Anotace:</a:t>
            </a:r>
          </a:p>
          <a:p>
            <a:r>
              <a:rPr lang="cs-CZ" dirty="0" smtClean="0"/>
              <a:t>PowerPoint prezentace seznamuje žáky s</a:t>
            </a:r>
            <a:r>
              <a:rPr lang="cs-CZ" baseline="0" dirty="0" smtClean="0"/>
              <a:t> typy a projevy </a:t>
            </a:r>
            <a:r>
              <a:rPr lang="cs-CZ" baseline="0" dirty="0" err="1" smtClean="0"/>
              <a:t>malware</a:t>
            </a:r>
            <a:r>
              <a:rPr lang="cs-CZ" baseline="0" dirty="0" smtClean="0"/>
              <a:t> a se základními principy ochrany proti nim.</a:t>
            </a:r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s-CZ" altLang="cs-CZ" smtClean="0">
                <a:latin typeface="Times New Roman" pitchFamily="18" charset="0"/>
              </a:rPr>
              <a:t>zátěž PC i sítě malware i bezpečnostními programy</a:t>
            </a:r>
          </a:p>
          <a:p>
            <a:r>
              <a:rPr lang="cs-CZ" altLang="cs-CZ" smtClean="0">
                <a:latin typeface="Times New Roman" pitchFamily="18" charset="0"/>
              </a:rPr>
              <a:t>Bot – internetový robot SpamBot</a:t>
            </a:r>
          </a:p>
          <a:p>
            <a:r>
              <a:rPr lang="cs-CZ" altLang="cs-CZ" smtClean="0">
                <a:latin typeface="Times New Roman" pitchFamily="18" charset="0"/>
              </a:rPr>
              <a:t>BotNet – síť robotů</a:t>
            </a:r>
          </a:p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s-CZ" altLang="cs-CZ" smtClean="0">
                <a:latin typeface="Times New Roman" pitchFamily="18" charset="0"/>
              </a:rPr>
              <a:t>rezidentní</a:t>
            </a:r>
          </a:p>
          <a:p>
            <a:r>
              <a:rPr lang="cs-CZ" altLang="cs-CZ" smtClean="0">
                <a:latin typeface="Times New Roman" pitchFamily="18" charset="0"/>
              </a:rPr>
              <a:t>stealth</a:t>
            </a:r>
          </a:p>
          <a:p>
            <a:r>
              <a:rPr lang="cs-CZ" altLang="cs-CZ" smtClean="0">
                <a:latin typeface="Times New Roman" pitchFamily="18" charset="0"/>
              </a:rPr>
              <a:t>makroviry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b="1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90D2C2A5-AF58-4130-AC3D-C29F8E2A5A81}" type="slidenum">
              <a:rPr lang="cs-CZ" altLang="cs-CZ" b="0" smtClean="0">
                <a:latin typeface="Times New Roman" pitchFamily="18" charset="0"/>
              </a:rPr>
              <a:pPr eaLnBrk="1" hangingPunct="1"/>
              <a:t>6</a:t>
            </a:fld>
            <a:endParaRPr lang="cs-CZ" altLang="cs-CZ" b="0" smtClean="0">
              <a:latin typeface="Times New Roman" pitchFamily="18" charset="0"/>
            </a:endParaRPr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cs-CZ" altLang="cs-CZ" smtClean="0">
                <a:latin typeface="Times New Roman" pitchFamily="18" charset="0"/>
              </a:rPr>
              <a:t>http://wiki.khnet.info/index.php/Jak_na_viry_a_spyware</a:t>
            </a:r>
          </a:p>
          <a:p>
            <a:pPr eaLnBrk="1" hangingPunct="1"/>
            <a:r>
              <a:rPr lang="cs-CZ" altLang="cs-CZ" smtClean="0">
                <a:latin typeface="Times New Roman" pitchFamily="18" charset="0"/>
              </a:rPr>
              <a:t>http://www.microsoft.com/cze/athome/security/viruses/virus101.mspx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s-CZ" altLang="cs-CZ" b="1" smtClean="0">
                <a:latin typeface="Times New Roman" pitchFamily="18" charset="0"/>
              </a:rPr>
              <a:t>Denial of Service</a:t>
            </a:r>
            <a:r>
              <a:rPr lang="cs-CZ" altLang="cs-CZ" smtClean="0">
                <a:latin typeface="Times New Roman" pitchFamily="18" charset="0"/>
              </a:rPr>
              <a:t> (česky </a:t>
            </a:r>
            <a:r>
              <a:rPr lang="cs-CZ" altLang="cs-CZ" i="1" smtClean="0">
                <a:latin typeface="Times New Roman" pitchFamily="18" charset="0"/>
              </a:rPr>
              <a:t>odmítnutí služby</a:t>
            </a:r>
            <a:r>
              <a:rPr lang="cs-CZ" altLang="cs-CZ" smtClean="0">
                <a:latin typeface="Times New Roman" pitchFamily="18" charset="0"/>
              </a:rPr>
              <a:t>) nebo též </a:t>
            </a:r>
            <a:r>
              <a:rPr lang="cs-CZ" altLang="cs-CZ" b="1" smtClean="0">
                <a:latin typeface="Times New Roman" pitchFamily="18" charset="0"/>
              </a:rPr>
              <a:t>Distributed Denial of Service</a:t>
            </a:r>
            <a:r>
              <a:rPr lang="cs-CZ" altLang="cs-CZ" smtClean="0">
                <a:latin typeface="Times New Roman" pitchFamily="18" charset="0"/>
              </a:rPr>
              <a:t> (česky </a:t>
            </a:r>
            <a:r>
              <a:rPr lang="cs-CZ" altLang="cs-CZ" i="1" smtClean="0">
                <a:latin typeface="Times New Roman" pitchFamily="18" charset="0"/>
              </a:rPr>
              <a:t>distribuované odmítnutí služby</a:t>
            </a:r>
            <a:r>
              <a:rPr lang="cs-CZ" altLang="cs-CZ" smtClean="0">
                <a:latin typeface="Times New Roman" pitchFamily="18" charset="0"/>
              </a:rPr>
              <a:t>) je technika útoku na internetové služby nebo stránky, při níž dochází k přehlcení požadavky a pádu nebo minimálně nefunkčnosti a nedostupnosti pro ostatní uživatele. </a:t>
            </a:r>
          </a:p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http://www.bezpecny-net.estranky.cz/clanky/nebezpecne-komunikacni-praktiky/kyberstalking.html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B349DB-3935-465A-93B1-E7AF2679AFE1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4633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b="1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17702541-AB9D-4BA1-8E94-A47A7A28544A}" type="slidenum">
              <a:rPr lang="cs-CZ" altLang="cs-CZ" b="0" smtClean="0">
                <a:latin typeface="Times New Roman" pitchFamily="18" charset="0"/>
              </a:rPr>
              <a:pPr eaLnBrk="1" hangingPunct="1"/>
              <a:t>16</a:t>
            </a:fld>
            <a:endParaRPr lang="cs-CZ" altLang="cs-CZ" b="0" smtClean="0">
              <a:latin typeface="Times New Roman" pitchFamily="18" charset="0"/>
            </a:endParaRPr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cs-CZ" altLang="cs-CZ" smtClean="0">
                <a:latin typeface="Times New Roman" pitchFamily="18" charset="0"/>
              </a:rPr>
              <a:t>rezidentní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s-CZ" altLang="cs-CZ" smtClean="0">
                <a:latin typeface="Times New Roman" pitchFamily="18" charset="0"/>
              </a:rPr>
              <a:t>http://www.darkreading.com/security/perimeter/showArticle.jhtml?articleID=208808175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http://www.lupa.cz/clanky/botnety-jsou-vsude-kolem-nas/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B349DB-3935-465A-93B1-E7AF2679AFE1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1706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všechny </a:t>
            </a:r>
            <a:r>
              <a:rPr lang="cs-CZ" dirty="0" err="1" smtClean="0"/>
              <a:t>booty</a:t>
            </a:r>
            <a:r>
              <a:rPr lang="cs-CZ" dirty="0" smtClean="0"/>
              <a:t> celosvětově</a:t>
            </a:r>
          </a:p>
          <a:p>
            <a:r>
              <a:rPr lang="cs-CZ" dirty="0" smtClean="0"/>
              <a:t> 50 – 80 % domácích počítačů</a:t>
            </a:r>
          </a:p>
          <a:p>
            <a:r>
              <a:rPr lang="cs-CZ" dirty="0" smtClean="0"/>
              <a:t>1/3 – 2/3 firemních sítí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B349DB-3935-465A-93B1-E7AF2679AFE1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7110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B349DB-3935-465A-93B1-E7AF2679AFE1}" type="slidenum">
              <a:rPr lang="cs-CZ" smtClean="0"/>
              <a:pPr>
                <a:defRPr/>
              </a:pPr>
              <a:t>22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02637F-7F00-4C15-B3F6-D3368ABBF3F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1577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7AB9C4-1B98-4B2F-8D7C-A1288A9D3C4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0787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DC9DF7-FCBA-40A9-B87F-55B84F3140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9673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D3ECF86-CED7-4197-A32D-ADC7DEF0A56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0279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0F89C1-0045-4490-9637-1CBDD551B3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0605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89BDAA0-1E5F-4653-8E60-48B2CC2C67C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7387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B77D2C-EFF8-43AD-8871-0339FE9168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8426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B1DAC9-74A2-40B0-8A0C-1C28430847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2259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AD26E4-9769-4444-BABE-479312C369E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9867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8BF3222-0579-4B33-9B1B-491F7085A56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0998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CED530-B2F4-4CF1-A3D5-175A2C0604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4040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07153CA-77C3-48AC-8F66-D8C729AAAB8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125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95454920"/>
              </p:ext>
            </p:extLst>
          </p:nvPr>
        </p:nvGraphicFramePr>
        <p:xfrm>
          <a:off x="251520" y="2060848"/>
          <a:ext cx="864096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83612"/>
                <a:gridCol w="6657348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Vzdělávání v informačních a komunikačních technologiích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komunikační 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Základní pojmy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effectLst/>
                        </a:rPr>
                        <a:t>Malvare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VY_32_INOVACE_4.A_IKT_16(20)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Ondřej Kánský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10.01.2013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26425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66800" y="1916113"/>
            <a:ext cx="7086600" cy="2233612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Malware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Malicious</a:t>
            </a:r>
            <a:r>
              <a:rPr lang="cs-CZ" dirty="0" smtClean="0"/>
              <a:t> software</a:t>
            </a:r>
            <a:br>
              <a:rPr lang="cs-CZ" dirty="0" smtClean="0"/>
            </a:br>
            <a:r>
              <a:rPr lang="cs-CZ" dirty="0" smtClean="0"/>
              <a:t>Zákeřné programy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508625" y="5516563"/>
            <a:ext cx="3303588" cy="69532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2013 O. </a:t>
            </a:r>
            <a:r>
              <a:rPr lang="cs-CZ" dirty="0" err="1" smtClean="0"/>
              <a:t>Kánský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304800"/>
            <a:ext cx="7543800" cy="1049338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Malware</a:t>
            </a:r>
            <a:endParaRPr lang="cs-CZ" dirty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971550" y="1905000"/>
            <a:ext cx="8172450" cy="4572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effectLst/>
              </a:rPr>
              <a:t>kanadské žertíky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effectLst/>
              </a:rPr>
              <a:t>poškozování – mazání dokumentů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effectLst/>
              </a:rPr>
              <a:t>poškozování – mazání systémových souborů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effectLst/>
              </a:rPr>
              <a:t>krádež dat, osobních údajů, hesel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effectLst/>
              </a:rPr>
              <a:t>vnucování výrobků a služeb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effectLst/>
              </a:rPr>
              <a:t>skrývání identity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effectLst/>
              </a:rPr>
              <a:t>krádež výkonu počítače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effectLst/>
              </a:rPr>
              <a:t>vydírání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effectLst/>
              </a:rPr>
              <a:t>…</a:t>
            </a:r>
          </a:p>
        </p:txBody>
      </p:sp>
      <p:pic>
        <p:nvPicPr>
          <p:cNvPr id="4100" name="Picture 4" descr="C:\Users\user\AppData\Local\Microsoft\Windows\Temporary Internet Files\Content.IE5\G0J17M49\MC9004115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3833" y="3645024"/>
            <a:ext cx="2212583" cy="2546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Projevy </a:t>
            </a:r>
            <a:r>
              <a:rPr lang="cs-CZ" dirty="0" err="1" smtClean="0"/>
              <a:t>malware</a:t>
            </a:r>
            <a:endParaRPr lang="cs-CZ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altLang="cs-CZ" sz="2800" dirty="0" smtClean="0">
                <a:effectLst/>
              </a:rPr>
              <a:t>pomalý start počítače a dlouhé nabíhání internetu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altLang="cs-CZ" sz="2800" dirty="0" smtClean="0">
                <a:effectLst/>
              </a:rPr>
              <a:t>nežádoucí domovská stránka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altLang="cs-CZ" sz="2800" dirty="0" smtClean="0">
                <a:effectLst/>
              </a:rPr>
              <a:t>při surfování na internetu ve zvýšené míře vyskakují reklamy otvírají se nová okna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altLang="cs-CZ" sz="2800" dirty="0" smtClean="0">
                <a:effectLst/>
              </a:rPr>
              <a:t>přesměrování telefonní linky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altLang="cs-CZ" sz="2800" dirty="0" smtClean="0">
                <a:effectLst/>
              </a:rPr>
              <a:t>padající Windows (častý restart, chyby, …)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altLang="cs-CZ" sz="2800" dirty="0" smtClean="0">
                <a:effectLst/>
              </a:rPr>
              <a:t>nové ikony na ploše, které se záhadně objevují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altLang="cs-CZ" sz="2800" dirty="0" smtClean="0">
                <a:effectLst/>
              </a:rPr>
              <a:t>…</a:t>
            </a:r>
          </a:p>
        </p:txBody>
      </p:sp>
      <p:pic>
        <p:nvPicPr>
          <p:cNvPr id="5124" name="Picture 4" descr="C:\Users\user\AppData\Local\Microsoft\Windows\Temporary Internet Files\Content.IE5\1KD4P4G4\MC9004419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3736" y="5030787"/>
            <a:ext cx="1361590" cy="1638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Typy malware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927373"/>
            <a:ext cx="9001000" cy="4525963"/>
          </a:xfrm>
        </p:spPr>
        <p:txBody>
          <a:bodyPr/>
          <a:lstStyle/>
          <a:p>
            <a:pPr marL="1617663" indent="-1617663" eaLnBrk="1" hangingPunct="1">
              <a:spcBef>
                <a:spcPts val="600"/>
              </a:spcBef>
              <a:spcAft>
                <a:spcPts val="1200"/>
              </a:spcAft>
              <a:buFont typeface="Wingdings" pitchFamily="2" charset="2"/>
              <a:buNone/>
              <a:tabLst>
                <a:tab pos="1255713" algn="l"/>
              </a:tabLst>
            </a:pPr>
            <a:r>
              <a:rPr lang="cs-CZ" altLang="cs-CZ" sz="2800" dirty="0" smtClean="0">
                <a:effectLst/>
              </a:rPr>
              <a:t>Vir	–	napadá spustitelné soubory</a:t>
            </a:r>
            <a:br>
              <a:rPr lang="cs-CZ" altLang="cs-CZ" sz="2800" dirty="0" smtClean="0">
                <a:effectLst/>
              </a:rPr>
            </a:br>
            <a:r>
              <a:rPr lang="cs-CZ" altLang="cs-CZ" sz="2800" dirty="0" smtClean="0">
                <a:effectLst/>
              </a:rPr>
              <a:t>a s nimi se dál šíří</a:t>
            </a:r>
          </a:p>
          <a:p>
            <a:pPr marL="1617663" indent="-1617663" eaLnBrk="1" hangingPunct="1">
              <a:spcBef>
                <a:spcPts val="600"/>
              </a:spcBef>
              <a:spcAft>
                <a:spcPts val="1200"/>
              </a:spcAft>
              <a:buFont typeface="Wingdings" pitchFamily="2" charset="2"/>
              <a:buNone/>
              <a:tabLst>
                <a:tab pos="1255713" algn="l"/>
              </a:tabLst>
            </a:pPr>
            <a:r>
              <a:rPr lang="cs-CZ" altLang="cs-CZ" sz="2800" dirty="0" smtClean="0">
                <a:effectLst/>
              </a:rPr>
              <a:t>	–	napadá systémové oblasti disku</a:t>
            </a:r>
          </a:p>
          <a:p>
            <a:pPr marL="1617663" indent="-1617663" eaLnBrk="1" hangingPunct="1">
              <a:spcBef>
                <a:spcPts val="600"/>
              </a:spcBef>
              <a:spcAft>
                <a:spcPts val="1200"/>
              </a:spcAft>
              <a:buFont typeface="Wingdings" pitchFamily="2" charset="2"/>
              <a:buNone/>
              <a:tabLst>
                <a:tab pos="1255713" algn="l"/>
              </a:tabLst>
            </a:pPr>
            <a:r>
              <a:rPr lang="cs-CZ" altLang="cs-CZ" sz="2800" dirty="0" smtClean="0">
                <a:effectLst/>
              </a:rPr>
              <a:t>Červ	–	i bez hostitelského souboru se aktivně šíří sítí</a:t>
            </a:r>
          </a:p>
          <a:p>
            <a:pPr marL="1617663" indent="-1617663" eaLnBrk="1" hangingPunct="1">
              <a:spcBef>
                <a:spcPts val="600"/>
              </a:spcBef>
              <a:spcAft>
                <a:spcPts val="1200"/>
              </a:spcAft>
              <a:buFont typeface="Wingdings" pitchFamily="2" charset="2"/>
              <a:buNone/>
              <a:tabLst>
                <a:tab pos="1255713" algn="l"/>
              </a:tabLst>
            </a:pPr>
            <a:r>
              <a:rPr lang="cs-CZ" altLang="cs-CZ" sz="2800" dirty="0" smtClean="0">
                <a:effectLst/>
              </a:rPr>
              <a:t>Trojan	–	(Trojský kůň) – program, který se tváří neškodně, ale ve skutečnosti skrývá škodící nástroje</a:t>
            </a:r>
          </a:p>
          <a:p>
            <a:pPr marL="1617663" indent="-1617663" eaLnBrk="1" hangingPunct="1">
              <a:spcBef>
                <a:spcPts val="600"/>
              </a:spcBef>
              <a:spcAft>
                <a:spcPts val="1200"/>
              </a:spcAft>
              <a:buFont typeface="Wingdings" pitchFamily="2" charset="2"/>
              <a:buNone/>
              <a:tabLst>
                <a:tab pos="1255713" algn="l"/>
              </a:tabLst>
            </a:pPr>
            <a:r>
              <a:rPr lang="cs-CZ" altLang="cs-CZ" sz="2800" dirty="0" err="1" smtClean="0">
                <a:effectLst/>
              </a:rPr>
              <a:t>Adware</a:t>
            </a:r>
            <a:r>
              <a:rPr lang="cs-CZ" altLang="cs-CZ" sz="2800" dirty="0" smtClean="0">
                <a:effectLst/>
              </a:rPr>
              <a:t>	 –	přidané reklamní nástroje</a:t>
            </a:r>
          </a:p>
        </p:txBody>
      </p:sp>
      <p:pic>
        <p:nvPicPr>
          <p:cNvPr id="6148" name="Picture 4" descr="C:\Users\user\AppData\Local\Microsoft\Windows\Temporary Internet Files\Content.IE5\G0J17M49\MC9004124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5969" y="922896"/>
            <a:ext cx="2842535" cy="221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Škodící činnosti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971600" y="1556792"/>
            <a:ext cx="7486650" cy="4392612"/>
          </a:xfrm>
        </p:spPr>
        <p:txBody>
          <a:bodyPr/>
          <a:lstStyle/>
          <a:p>
            <a:pPr marL="2684463" indent="-2684463" eaLnBrk="1" hangingPunct="1"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  <a:tabLst>
                <a:tab pos="2419350" algn="l"/>
              </a:tabLst>
              <a:defRPr/>
            </a:pPr>
            <a:r>
              <a:rPr lang="cs-CZ" sz="2800" b="1" dirty="0" err="1" smtClean="0"/>
              <a:t>Back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Door</a:t>
            </a:r>
            <a:r>
              <a:rPr lang="cs-CZ" sz="2800" dirty="0" smtClean="0"/>
              <a:t>	–	otevírá zadní vrátka</a:t>
            </a:r>
          </a:p>
          <a:p>
            <a:pPr marL="2684463" indent="-2684463" eaLnBrk="1" hangingPunct="1"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  <a:tabLst>
                <a:tab pos="2419350" algn="l"/>
              </a:tabLst>
              <a:defRPr/>
            </a:pPr>
            <a:r>
              <a:rPr lang="cs-CZ" sz="2800" b="1" dirty="0" err="1" smtClean="0"/>
              <a:t>Spyware</a:t>
            </a:r>
            <a:r>
              <a:rPr lang="cs-CZ" sz="2800" dirty="0" smtClean="0"/>
              <a:t>	–	špionážní programy</a:t>
            </a:r>
          </a:p>
          <a:p>
            <a:pPr marL="2684463" indent="-2684463" eaLnBrk="1" hangingPunct="1"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  <a:tabLst>
                <a:tab pos="2419350" algn="l"/>
              </a:tabLst>
              <a:defRPr/>
            </a:pPr>
            <a:r>
              <a:rPr lang="cs-CZ" sz="2800" b="1" dirty="0" err="1" smtClean="0"/>
              <a:t>Hijacker</a:t>
            </a:r>
            <a:r>
              <a:rPr lang="cs-CZ" sz="2800" dirty="0" smtClean="0"/>
              <a:t>	–	zmocní se prohlížeče nebo celého OS</a:t>
            </a:r>
          </a:p>
          <a:p>
            <a:pPr marL="2684463" indent="-2684463" eaLnBrk="1" hangingPunct="1"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  <a:tabLst>
                <a:tab pos="2419350" algn="l"/>
              </a:tabLst>
              <a:defRPr/>
            </a:pPr>
            <a:r>
              <a:rPr lang="cs-CZ" sz="2800" b="1" dirty="0" err="1" smtClean="0"/>
              <a:t>Dialer</a:t>
            </a:r>
            <a:r>
              <a:rPr lang="cs-CZ" sz="2800" dirty="0" smtClean="0"/>
              <a:t>	–	přesměrovává telefonní linku na drahé telefonní tarify</a:t>
            </a:r>
          </a:p>
          <a:p>
            <a:pPr marL="2684463" indent="-2684463" eaLnBrk="1" hangingPunct="1"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  <a:tabLst>
                <a:tab pos="2419350" algn="l"/>
              </a:tabLst>
              <a:defRPr/>
            </a:pPr>
            <a:r>
              <a:rPr lang="cs-CZ" sz="2800" b="1" dirty="0" err="1" smtClean="0"/>
              <a:t>Downloader</a:t>
            </a:r>
            <a:r>
              <a:rPr lang="cs-CZ" sz="2800" dirty="0" smtClean="0"/>
              <a:t>	–	stahuje si havěť sám</a:t>
            </a:r>
          </a:p>
          <a:p>
            <a:pPr marL="2684463" indent="-2684463" eaLnBrk="1" hangingPunct="1"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  <a:tabLst>
                <a:tab pos="2419350" algn="l"/>
              </a:tabLst>
              <a:defRPr/>
            </a:pPr>
            <a:r>
              <a:rPr lang="cs-CZ" sz="2800" b="1" dirty="0" err="1" smtClean="0"/>
              <a:t>Ransomware</a:t>
            </a:r>
            <a:r>
              <a:rPr lang="cs-CZ" sz="2800" dirty="0" smtClean="0"/>
              <a:t>	–	vymáhá poplatek za přístup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151" y="548680"/>
            <a:ext cx="8081698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30170" y="5805264"/>
            <a:ext cx="708366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http://cdn-static.zdnet.com/i/story/60/80/003197/ransomware_sms_deactivate.jpg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891646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Škodící činnosti</a:t>
            </a:r>
            <a:endParaRPr lang="cs-CZ" dirty="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066800" y="1556793"/>
            <a:ext cx="8077200" cy="5112296"/>
          </a:xfrm>
        </p:spPr>
        <p:txBody>
          <a:bodyPr/>
          <a:lstStyle/>
          <a:p>
            <a:pPr marL="442913" indent="-442913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  <a:defRPr/>
            </a:pPr>
            <a:r>
              <a:rPr lang="cs-CZ" sz="2800" b="1" dirty="0" err="1" smtClean="0"/>
              <a:t>Browser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helper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object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dirty="0" smtClean="0"/>
              <a:t>umožňuje změnit a sledovat webový prohlížeč</a:t>
            </a:r>
          </a:p>
          <a:p>
            <a:pPr marL="442913" indent="-442913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  <a:defRPr/>
            </a:pPr>
            <a:r>
              <a:rPr lang="cs-CZ" sz="2800" b="1" dirty="0" err="1" smtClean="0"/>
              <a:t>Keystroke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Logger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dirty="0" smtClean="0"/>
              <a:t>sleduje každý pohyb na klávesnici</a:t>
            </a:r>
          </a:p>
          <a:p>
            <a:pPr marL="442913" indent="-442913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  <a:defRPr/>
            </a:pPr>
            <a:r>
              <a:rPr lang="cs-CZ" sz="2800" b="1" dirty="0" smtClean="0"/>
              <a:t>Data </a:t>
            </a:r>
            <a:r>
              <a:rPr lang="cs-CZ" sz="2800" b="1" dirty="0" err="1" smtClean="0"/>
              <a:t>Miner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dirty="0" smtClean="0"/>
              <a:t>krade hesla apod. </a:t>
            </a:r>
          </a:p>
          <a:p>
            <a:pPr marL="442913" indent="-442913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  <a:defRPr/>
            </a:pPr>
            <a:r>
              <a:rPr lang="cs-CZ" sz="2800" b="1" dirty="0" err="1" smtClean="0"/>
              <a:t>Remote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Administration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dirty="0" smtClean="0"/>
              <a:t>umožní vzdálenému uživateli, ovládat PC</a:t>
            </a:r>
          </a:p>
          <a:p>
            <a:pPr marL="442913" indent="-442913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  <a:defRPr/>
            </a:pPr>
            <a:r>
              <a:rPr lang="cs-CZ" sz="2800" b="1" dirty="0" err="1" smtClean="0"/>
              <a:t>Sniffer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dirty="0" smtClean="0"/>
              <a:t>odposlouchává síťový provoz</a:t>
            </a:r>
          </a:p>
        </p:txBody>
      </p:sp>
      <p:pic>
        <p:nvPicPr>
          <p:cNvPr id="8196" name="Picture 4" descr="C:\Users\user\AppData\Local\Microsoft\Windows\Temporary Internet Files\Content.IE5\G0J17M49\MC9003605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5027" y="3356992"/>
            <a:ext cx="1888236" cy="116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proti </a:t>
            </a:r>
            <a:r>
              <a:rPr lang="cs-CZ" dirty="0" err="1" smtClean="0"/>
              <a:t>malware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/>
              <a:t>vhodný, legální, aktualizovaný operační systém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/>
              <a:t>firewall – filtrace síťových paketů (HW, SW)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/>
              <a:t>antivirový systém – sada bezpečnostních programů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/>
              <a:t>opatrnost a bezpečné chování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cs-CZ" sz="28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err="1" smtClean="0"/>
              <a:t>sandbox</a:t>
            </a:r>
            <a:r>
              <a:rPr lang="cs-CZ" sz="2800" dirty="0" smtClean="0"/>
              <a:t> - pískoviště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/>
              <a:t>virtuální stroj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/>
              <a:t>live OS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cs-CZ" sz="2800" dirty="0"/>
          </a:p>
        </p:txBody>
      </p:sp>
      <p:pic>
        <p:nvPicPr>
          <p:cNvPr id="36866" name="Picture 2" descr="C:\Users\user\AppData\Local\Microsoft\Windows\Temporary Internet Files\Content.IE5\EBHSGQYW\MC9000978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284984"/>
            <a:ext cx="309481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70055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cs-CZ" altLang="cs-CZ" dirty="0" smtClean="0">
                <a:effectLst/>
              </a:rPr>
              <a:t>Sociální inženýrství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1252736"/>
          </a:xfrm>
        </p:spPr>
        <p:txBody>
          <a:bodyPr/>
          <a:lstStyle/>
          <a:p>
            <a:pPr marL="354013" indent="-354013">
              <a:defRPr/>
            </a:pPr>
            <a:r>
              <a:rPr lang="cs-CZ" sz="2800" i="1" dirty="0" smtClean="0">
                <a:effectLst/>
              </a:rPr>
              <a:t>způsob manipulace lidí za účelem získání určité informace</a:t>
            </a:r>
            <a:r>
              <a:rPr lang="cs-CZ" sz="2800" i="1" dirty="0"/>
              <a:t> nebo </a:t>
            </a:r>
            <a:r>
              <a:rPr lang="cs-CZ" sz="2800" i="1" dirty="0" smtClean="0"/>
              <a:t>provedení </a:t>
            </a:r>
            <a:r>
              <a:rPr lang="cs-CZ" sz="2800" i="1" dirty="0"/>
              <a:t>určité </a:t>
            </a:r>
            <a:r>
              <a:rPr lang="cs-CZ" sz="2800" i="1" dirty="0" smtClean="0"/>
              <a:t>akce</a:t>
            </a:r>
            <a:endParaRPr lang="cs-CZ" sz="2800" i="1" dirty="0" smtClean="0">
              <a:effectLst/>
            </a:endParaRPr>
          </a:p>
          <a:p>
            <a:pPr marL="0" indent="0" algn="ctr">
              <a:buFont typeface="Wingdings" pitchFamily="2" charset="2"/>
              <a:buNone/>
              <a:defRPr/>
            </a:pPr>
            <a:endParaRPr lang="cs-CZ" sz="2800" dirty="0" smtClean="0">
              <a:effectLst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67544" y="3284984"/>
            <a:ext cx="8229600" cy="15841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2800" b="0" dirty="0" smtClean="0"/>
              <a:t>V řetězci</a:t>
            </a:r>
            <a:br>
              <a:rPr lang="cs-CZ" sz="2800" b="0" dirty="0" smtClean="0"/>
            </a:br>
            <a:r>
              <a:rPr lang="cs-CZ" sz="2800" b="1" dirty="0" smtClean="0"/>
              <a:t>operační systém – aplikace – uživatel</a:t>
            </a:r>
            <a:r>
              <a:rPr lang="cs-CZ" sz="2800" b="0" dirty="0" smtClean="0"/>
              <a:t/>
            </a:r>
            <a:br>
              <a:rPr lang="cs-CZ" sz="2800" b="0" dirty="0" smtClean="0"/>
            </a:br>
            <a:r>
              <a:rPr lang="cs-CZ" sz="2800" b="0" dirty="0" smtClean="0"/>
              <a:t>bývá nejslabším článkem uživatel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800" b="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 smtClean="0">
                <a:effectLst/>
              </a:rPr>
              <a:t>Sociální inženýrství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Pishing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lov osobních údajů, hesel, přístupových kódů, …</a:t>
            </a:r>
          </a:p>
          <a:p>
            <a:r>
              <a:rPr lang="cs-CZ" sz="2800" b="1" dirty="0" err="1" smtClean="0"/>
              <a:t>Kyberšikana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ztrapňování, pomlouvání, zastrašování, vydírání, …</a:t>
            </a:r>
          </a:p>
          <a:p>
            <a:r>
              <a:rPr lang="cs-CZ" sz="2800" b="1" dirty="0" err="1" smtClean="0"/>
              <a:t>Kyberstalking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pronásledování, vynucená komunikace, obtěžování …</a:t>
            </a:r>
          </a:p>
          <a:p>
            <a:r>
              <a:rPr lang="cs-CZ" sz="2800" b="1" dirty="0" err="1" smtClean="0"/>
              <a:t>Kybergrooming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umělé zdání důvěry - závislosti, vynucování schůzky …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37890" name="Picture 2" descr="C:\Users\user\AppData\Local\Microsoft\Windows\Temporary Internet Files\Content.IE5\EBHSGQYW\MC9002928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32656"/>
            <a:ext cx="1584655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68165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cs-CZ" altLang="cs-CZ" smtClean="0">
                <a:effectLst/>
              </a:rPr>
              <a:t>Sociální inženýrství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981200"/>
            <a:ext cx="8820472" cy="411480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altLang="cs-CZ" sz="2800" dirty="0" smtClean="0">
                <a:effectLst/>
              </a:rPr>
              <a:t>Zneužití</a:t>
            </a:r>
            <a:br>
              <a:rPr lang="cs-CZ" altLang="cs-CZ" sz="2800" dirty="0" smtClean="0">
                <a:effectLst/>
              </a:rPr>
            </a:br>
            <a:r>
              <a:rPr lang="cs-CZ" altLang="cs-CZ" sz="2800" b="1" dirty="0" smtClean="0">
                <a:effectLst/>
              </a:rPr>
              <a:t>zvědavosti – důvěřivosti – nedůvěřivosti</a:t>
            </a:r>
          </a:p>
          <a:p>
            <a:pPr>
              <a:buFont typeface="Wingdings" pitchFamily="2" charset="2"/>
              <a:buNone/>
            </a:pPr>
            <a:endParaRPr lang="cs-CZ" altLang="cs-CZ" sz="2800" dirty="0" smtClean="0">
              <a:effectLst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altLang="cs-CZ" sz="2800" dirty="0" smtClean="0">
                <a:effectLst/>
              </a:rPr>
              <a:t>hry, filmy, prohlížení stránek, věci zdarma (</a:t>
            </a:r>
            <a:r>
              <a:rPr lang="cs-CZ" altLang="cs-CZ" sz="2800" dirty="0" err="1" smtClean="0">
                <a:effectLst/>
              </a:rPr>
              <a:t>crack</a:t>
            </a:r>
            <a:r>
              <a:rPr lang="cs-CZ" altLang="cs-CZ" sz="2800" dirty="0" smtClean="0">
                <a:effectLst/>
              </a:rPr>
              <a:t>, </a:t>
            </a:r>
            <a:r>
              <a:rPr lang="cs-CZ" altLang="cs-CZ" sz="2800" dirty="0" err="1" smtClean="0">
                <a:effectLst/>
              </a:rPr>
              <a:t>keygen</a:t>
            </a:r>
            <a:r>
              <a:rPr lang="cs-CZ" altLang="cs-CZ" sz="2800" dirty="0" smtClean="0">
                <a:effectLst/>
              </a:rPr>
              <a:t>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altLang="cs-CZ" sz="2800" dirty="0" smtClean="0">
                <a:effectLst/>
              </a:rPr>
              <a:t>elektronické bankovnictví, e-mail, sociální sítě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altLang="cs-CZ" sz="2800" dirty="0" smtClean="0">
                <a:effectLst/>
              </a:rPr>
              <a:t>bezpečnostní programy, bezpečnost poskytovaných služeb</a:t>
            </a:r>
          </a:p>
          <a:p>
            <a:endParaRPr lang="cs-CZ" altLang="cs-CZ" sz="2800" dirty="0" smtClean="0">
              <a:effectLst/>
            </a:endParaRPr>
          </a:p>
        </p:txBody>
      </p:sp>
      <p:pic>
        <p:nvPicPr>
          <p:cNvPr id="10244" name="Picture 4" descr="C:\Users\user\AppData\Local\Microsoft\Windows\Temporary Internet Files\Content.IE5\1KD4P4G4\MC9004419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868143" y="1430848"/>
            <a:ext cx="2676649" cy="1941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57800"/>
            <a:ext cx="6336704" cy="64898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cs-CZ" altLang="cs-CZ" smtClean="0">
                <a:effectLst/>
              </a:rPr>
              <a:t>Sociální inženýrství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1066800" y="1981200"/>
            <a:ext cx="8077200" cy="4114800"/>
          </a:xfrm>
        </p:spPr>
        <p:txBody>
          <a:bodyPr>
            <a:normAutofit lnSpcReduction="1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  <a:defRPr/>
            </a:pPr>
            <a:r>
              <a:rPr lang="cs-CZ" sz="2800" dirty="0" smtClean="0">
                <a:effectLst/>
              </a:rPr>
              <a:t>falešné </a:t>
            </a:r>
            <a:r>
              <a:rPr lang="cs-CZ" sz="2800" dirty="0" err="1" smtClean="0">
                <a:effectLst/>
              </a:rPr>
              <a:t>kodeky</a:t>
            </a:r>
            <a:r>
              <a:rPr lang="cs-CZ" sz="2800" dirty="0" smtClean="0">
                <a:effectLst/>
              </a:rPr>
              <a:t>, zákeřné </a:t>
            </a:r>
            <a:r>
              <a:rPr lang="cs-CZ" sz="2800" dirty="0" err="1" smtClean="0">
                <a:effectLst/>
              </a:rPr>
              <a:t>ActiveX</a:t>
            </a:r>
            <a:r>
              <a:rPr lang="cs-CZ" sz="2800" dirty="0" smtClean="0">
                <a:effectLst/>
              </a:rPr>
              <a:t> prvky, drive-by </a:t>
            </a:r>
            <a:r>
              <a:rPr lang="cs-CZ" sz="2800" dirty="0" err="1" smtClean="0">
                <a:effectLst/>
              </a:rPr>
              <a:t>exploits</a:t>
            </a:r>
            <a:r>
              <a:rPr lang="cs-CZ" sz="2800" dirty="0" smtClean="0">
                <a:effectLst/>
              </a:rPr>
              <a:t>, pirátský SW obsahující </a:t>
            </a:r>
            <a:r>
              <a:rPr lang="cs-CZ" sz="2800" dirty="0" err="1" smtClean="0">
                <a:effectLst/>
              </a:rPr>
              <a:t>malware</a:t>
            </a:r>
            <a:endParaRPr lang="cs-CZ" sz="2800" dirty="0" smtClean="0">
              <a:effectLst/>
            </a:endParaRPr>
          </a:p>
          <a:p>
            <a:pPr>
              <a:spcBef>
                <a:spcPts val="600"/>
              </a:spcBef>
              <a:spcAft>
                <a:spcPts val="600"/>
              </a:spcAft>
              <a:defRPr/>
            </a:pPr>
            <a:r>
              <a:rPr lang="cs-CZ" sz="2800" dirty="0" err="1" smtClean="0">
                <a:effectLst/>
              </a:rPr>
              <a:t>phishing</a:t>
            </a:r>
            <a:r>
              <a:rPr lang="cs-CZ" sz="2800" dirty="0" smtClean="0">
                <a:effectLst/>
              </a:rPr>
              <a:t>, spam, zneužití sociálních sítí</a:t>
            </a:r>
          </a:p>
          <a:p>
            <a:pPr>
              <a:spcBef>
                <a:spcPts val="600"/>
              </a:spcBef>
              <a:spcAft>
                <a:spcPts val="600"/>
              </a:spcAft>
              <a:defRPr/>
            </a:pPr>
            <a:r>
              <a:rPr lang="cs-CZ" sz="2800" dirty="0" smtClean="0">
                <a:effectLst/>
              </a:rPr>
              <a:t>falešné bezpečnostní produkty</a:t>
            </a:r>
          </a:p>
          <a:p>
            <a:pPr lvl="1">
              <a:defRPr/>
            </a:pPr>
            <a:r>
              <a:rPr lang="cs-CZ" sz="2000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hlinkClick r:id="" action="ppaction://customshow?id=0&amp;return=true"/>
              </a:rPr>
              <a:t>výzva</a:t>
            </a:r>
            <a:r>
              <a:rPr lang="cs-CZ" sz="2000" dirty="0" smtClean="0">
                <a:effectLst/>
              </a:rPr>
              <a:t> „České spořitelny“ ke kliknutí na nebezpečný odkaz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s vidinou výhry 2 000 Kč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(Proč mi píše Česká spořitelna anglicky?)</a:t>
            </a:r>
          </a:p>
          <a:p>
            <a:pPr lvl="1">
              <a:defRPr/>
            </a:pPr>
            <a:r>
              <a:rPr lang="cs-CZ" sz="2000" dirty="0" smtClean="0"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hlinkClick r:id="" action="ppaction://customshow?id=1&amp;return=true"/>
              </a:rPr>
              <a:t>výzva</a:t>
            </a:r>
            <a:r>
              <a:rPr lang="cs-CZ" sz="2000" dirty="0" smtClean="0">
                <a:effectLst/>
              </a:rPr>
              <a:t> „České spořitelny“ ke kliknutí na nebezpečný odkaz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 s výhružkou deaktivace účtu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(Zajímavá směs angličtiny a ruštiny.)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53395" y="29686"/>
            <a:ext cx="6369070" cy="6689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87524" y="6581001"/>
            <a:ext cx="856895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https://blog.avast.com/wp-content/uploads/2012/10/Windows-XP-Professional-2012-10-03-15-51-27.png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172945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Jak se bránit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myslet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nevěřit - ověřit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neriskovat</a:t>
            </a:r>
          </a:p>
        </p:txBody>
      </p:sp>
      <p:pic>
        <p:nvPicPr>
          <p:cNvPr id="13316" name="Picture 4" descr="C:\Users\user\AppData\Local\Microsoft\Windows\Temporary Internet Files\Content.IE5\EBHSGQYW\MC9003392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7658" y="1628800"/>
            <a:ext cx="4288718" cy="4288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>
            <a:normAutofit fontScale="90000"/>
          </a:bodyPr>
          <a:lstStyle/>
          <a:p>
            <a:r>
              <a:rPr lang="cs-CZ" altLang="cs-CZ" smtClean="0">
                <a:effectLst/>
              </a:rPr>
              <a:t>10 nejnebezpečnějších činností uživatelů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844675"/>
            <a:ext cx="8892480" cy="475297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2400" dirty="0" smtClean="0">
                <a:effectLst/>
              </a:rPr>
              <a:t>Otevírání e-mailových příloh od neznámých odesílatelů</a:t>
            </a:r>
          </a:p>
          <a:p>
            <a:pPr>
              <a:lnSpc>
                <a:spcPct val="90000"/>
              </a:lnSpc>
            </a:pPr>
            <a:r>
              <a:rPr lang="cs-CZ" altLang="cs-CZ" sz="2400" dirty="0" smtClean="0">
                <a:effectLst/>
              </a:rPr>
              <a:t>Instalace neautorizovaných aplikací</a:t>
            </a:r>
          </a:p>
          <a:p>
            <a:pPr>
              <a:lnSpc>
                <a:spcPct val="90000"/>
              </a:lnSpc>
            </a:pPr>
            <a:r>
              <a:rPr lang="cs-CZ" altLang="cs-CZ" sz="2400" dirty="0" smtClean="0">
                <a:effectLst/>
              </a:rPr>
              <a:t>Zastavení nebo vypnutí nástrojů pro zabezpečení</a:t>
            </a:r>
          </a:p>
          <a:p>
            <a:pPr>
              <a:lnSpc>
                <a:spcPct val="90000"/>
              </a:lnSpc>
            </a:pPr>
            <a:r>
              <a:rPr lang="cs-CZ" altLang="cs-CZ" sz="2400" dirty="0" smtClean="0">
                <a:effectLst/>
              </a:rPr>
              <a:t>Otevírání HTML zpráv od neznámých odesílatelů</a:t>
            </a:r>
          </a:p>
          <a:p>
            <a:pPr>
              <a:lnSpc>
                <a:spcPct val="90000"/>
              </a:lnSpc>
            </a:pPr>
            <a:r>
              <a:rPr lang="cs-CZ" altLang="cs-CZ" sz="2400" dirty="0" smtClean="0">
                <a:effectLst/>
              </a:rPr>
              <a:t>Surfování na hazardních, porno, </a:t>
            </a:r>
            <a:r>
              <a:rPr lang="cs-CZ" altLang="cs-CZ" sz="2400" dirty="0" err="1" smtClean="0">
                <a:effectLst/>
              </a:rPr>
              <a:t>warez</a:t>
            </a:r>
            <a:r>
              <a:rPr lang="cs-CZ" altLang="cs-CZ" sz="2400" dirty="0" smtClean="0">
                <a:effectLst/>
              </a:rPr>
              <a:t> nebo jinak rizikových webových stránkách</a:t>
            </a:r>
          </a:p>
          <a:p>
            <a:pPr>
              <a:lnSpc>
                <a:spcPct val="90000"/>
              </a:lnSpc>
            </a:pPr>
            <a:r>
              <a:rPr lang="cs-CZ" altLang="cs-CZ" sz="2400" dirty="0" smtClean="0">
                <a:effectLst/>
              </a:rPr>
              <a:t>Zapůjčování hesel, USB tokenů nebo čipových karet</a:t>
            </a:r>
          </a:p>
          <a:p>
            <a:pPr>
              <a:lnSpc>
                <a:spcPct val="90000"/>
              </a:lnSpc>
            </a:pPr>
            <a:r>
              <a:rPr lang="cs-CZ" altLang="cs-CZ" sz="2400" dirty="0" smtClean="0">
                <a:effectLst/>
              </a:rPr>
              <a:t>Náhodné surfování na neznámých webových stránkách</a:t>
            </a:r>
          </a:p>
          <a:p>
            <a:pPr>
              <a:lnSpc>
                <a:spcPct val="90000"/>
              </a:lnSpc>
            </a:pPr>
            <a:r>
              <a:rPr lang="cs-CZ" altLang="cs-CZ" sz="2400" dirty="0" smtClean="0">
                <a:effectLst/>
              </a:rPr>
              <a:t>Připojování k neznámým bezdrátovým sítím</a:t>
            </a:r>
          </a:p>
          <a:p>
            <a:pPr>
              <a:lnSpc>
                <a:spcPct val="90000"/>
              </a:lnSpc>
            </a:pPr>
            <a:r>
              <a:rPr lang="cs-CZ" altLang="cs-CZ" sz="2400" dirty="0" smtClean="0">
                <a:effectLst/>
              </a:rPr>
              <a:t>Vyplňování webových skriptů, formulářů nebo registračních stránek</a:t>
            </a:r>
          </a:p>
          <a:p>
            <a:pPr>
              <a:lnSpc>
                <a:spcPct val="90000"/>
              </a:lnSpc>
            </a:pPr>
            <a:r>
              <a:rPr lang="cs-CZ" altLang="cs-CZ" sz="2400" dirty="0" smtClean="0">
                <a:effectLst/>
              </a:rPr>
              <a:t>Chatování nebo účast v sociálních sítích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Soubor:Botnet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6156683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BotNet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00192" y="1600200"/>
            <a:ext cx="2592288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ro-BOT na síti</a:t>
            </a:r>
            <a:br>
              <a:rPr lang="cs-CZ" sz="2800" dirty="0" smtClean="0"/>
            </a:br>
            <a:r>
              <a:rPr lang="cs-CZ" sz="2800" dirty="0" smtClean="0"/>
              <a:t>BOTNET</a:t>
            </a:r>
          </a:p>
          <a:p>
            <a:endParaRPr lang="cs-CZ" sz="2800" dirty="0"/>
          </a:p>
          <a:p>
            <a:r>
              <a:rPr lang="cs-CZ" sz="2800" dirty="0" smtClean="0"/>
              <a:t>zombie</a:t>
            </a:r>
            <a:br>
              <a:rPr lang="cs-CZ" sz="2800" dirty="0" smtClean="0"/>
            </a:br>
            <a:r>
              <a:rPr lang="cs-CZ" sz="2000" dirty="0" smtClean="0"/>
              <a:t>napadený počítač</a:t>
            </a:r>
          </a:p>
          <a:p>
            <a:endParaRPr lang="cs-CZ" sz="2800" dirty="0" smtClean="0"/>
          </a:p>
          <a:p>
            <a:r>
              <a:rPr lang="cs-CZ" sz="2800" dirty="0" smtClean="0"/>
              <a:t>SPAM</a:t>
            </a:r>
          </a:p>
          <a:p>
            <a:r>
              <a:rPr lang="cs-CZ" sz="2800" dirty="0" smtClean="0"/>
              <a:t>DDOS útoky</a:t>
            </a:r>
          </a:p>
          <a:p>
            <a:r>
              <a:rPr lang="cs-CZ" sz="2800" dirty="0" smtClean="0"/>
              <a:t>…</a:t>
            </a:r>
          </a:p>
          <a:p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683568" y="6300480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http://cs.wikipedia.org/wiki/Soubor:Botnet.svg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442648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8356" y="274638"/>
            <a:ext cx="8507288" cy="1143000"/>
          </a:xfrm>
        </p:spPr>
        <p:txBody>
          <a:bodyPr>
            <a:noAutofit/>
          </a:bodyPr>
          <a:lstStyle/>
          <a:p>
            <a:r>
              <a:rPr lang="en-US" sz="2800" dirty="0" err="1" smtClean="0"/>
              <a:t>Carna</a:t>
            </a:r>
            <a:r>
              <a:rPr lang="en-US" sz="2800" dirty="0" smtClean="0"/>
              <a:t> Botnet client distribution March to December 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en-US" sz="2800" dirty="0" smtClean="0"/>
              <a:t> ~420</a:t>
            </a:r>
            <a:r>
              <a:rPr lang="cs-CZ" sz="2800" dirty="0" smtClean="0"/>
              <a:t> 000</a:t>
            </a:r>
            <a:r>
              <a:rPr lang="en-US" sz="2800" dirty="0" smtClean="0"/>
              <a:t> Clients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9938" name="Picture 2" descr="http://internetcensus2012.bitbucket.org/images/clientmap_16to9_1600x90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36" y="1340768"/>
            <a:ext cx="9083329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6454168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/>
              <a:t>http://internetcensus2012.bitbucket.org/paper.html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745104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Vaše dotazy?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700" y="485775"/>
            <a:ext cx="7848600" cy="588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038" y="509588"/>
            <a:ext cx="7781925" cy="583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523</TotalTime>
  <Words>475</Words>
  <Application>Microsoft Office PowerPoint</Application>
  <PresentationFormat>Předvádění na obrazovce (4:3)</PresentationFormat>
  <Paragraphs>145</Paragraphs>
  <Slides>22</Slides>
  <Notes>11</Notes>
  <HiddenSlides>1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  <vt:variant>
        <vt:lpstr>Vlastní prezentace</vt:lpstr>
      </vt:variant>
      <vt:variant>
        <vt:i4>2</vt:i4>
      </vt:variant>
    </vt:vector>
  </HeadingPairs>
  <TitlesOfParts>
    <vt:vector size="25" baseType="lpstr">
      <vt:lpstr>Motiv systému Office</vt:lpstr>
      <vt:lpstr>Snímek 1</vt:lpstr>
      <vt:lpstr>Malware Malicious software Zákeřné programy</vt:lpstr>
      <vt:lpstr>Malware</vt:lpstr>
      <vt:lpstr>Projevy malware</vt:lpstr>
      <vt:lpstr>Typy malware</vt:lpstr>
      <vt:lpstr>Škodící činnosti</vt:lpstr>
      <vt:lpstr>Snímek 7</vt:lpstr>
      <vt:lpstr>Škodící činnosti</vt:lpstr>
      <vt:lpstr>Ochrana proti malware</vt:lpstr>
      <vt:lpstr>Sociální inženýrství</vt:lpstr>
      <vt:lpstr>Sociální inženýrství</vt:lpstr>
      <vt:lpstr>Sociální inženýrství</vt:lpstr>
      <vt:lpstr>Snímek 13</vt:lpstr>
      <vt:lpstr>Sociální inženýrství</vt:lpstr>
      <vt:lpstr>Snímek 15</vt:lpstr>
      <vt:lpstr>Jak se bránit</vt:lpstr>
      <vt:lpstr>10 nejnebezpečnějších činností uživatelů</vt:lpstr>
      <vt:lpstr>BotNet</vt:lpstr>
      <vt:lpstr>Carna Botnet client distribution March to December 2012  ~420 000 Clients</vt:lpstr>
      <vt:lpstr>Vaše dotazy?</vt:lpstr>
      <vt:lpstr>Snímek 21</vt:lpstr>
      <vt:lpstr>Snímek 22</vt:lpstr>
      <vt:lpstr>1</vt:lpstr>
      <vt:lpstr>2</vt:lpstr>
    </vt:vector>
  </TitlesOfParts>
  <Company>SOU Planá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Nebezpečí pro počítač</dc:title>
  <dc:creator>SOU Planá</dc:creator>
  <cp:lastModifiedBy>Dum</cp:lastModifiedBy>
  <cp:revision>28</cp:revision>
  <dcterms:created xsi:type="dcterms:W3CDTF">2008-01-10T12:45:30Z</dcterms:created>
  <dcterms:modified xsi:type="dcterms:W3CDTF">2014-02-23T10:19:24Z</dcterms:modified>
</cp:coreProperties>
</file>