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78" r:id="rId2"/>
    <p:sldId id="256" r:id="rId3"/>
    <p:sldId id="260" r:id="rId4"/>
    <p:sldId id="262" r:id="rId5"/>
    <p:sldId id="264" r:id="rId6"/>
    <p:sldId id="263" r:id="rId7"/>
    <p:sldId id="265" r:id="rId8"/>
    <p:sldId id="266" r:id="rId9"/>
    <p:sldId id="268" r:id="rId10"/>
    <p:sldId id="269" r:id="rId11"/>
    <p:sldId id="270" r:id="rId12"/>
    <p:sldId id="257" r:id="rId13"/>
    <p:sldId id="272" r:id="rId14"/>
    <p:sldId id="274" r:id="rId15"/>
    <p:sldId id="275" r:id="rId16"/>
    <p:sldId id="276" r:id="rId17"/>
    <p:sldId id="277" r:id="rId18"/>
    <p:sldId id="261" r:id="rId19"/>
    <p:sldId id="267" r:id="rId20"/>
    <p:sldId id="273" r:id="rId21"/>
    <p:sldId id="271" r:id="rId2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826" autoAdjust="0"/>
  </p:normalViewPr>
  <p:slideViewPr>
    <p:cSldViewPr>
      <p:cViewPr>
        <p:scale>
          <a:sx n="100" d="100"/>
          <a:sy n="100" d="100"/>
        </p:scale>
        <p:origin x="-294" y="-168"/>
      </p:cViewPr>
      <p:guideLst>
        <p:guide orient="horz" pos="2160"/>
        <p:guide pos="2880"/>
      </p:guideLst>
    </p:cSldViewPr>
  </p:slideViewPr>
  <p:notesTextViewPr>
    <p:cViewPr>
      <p:scale>
        <a:sx n="1" d="1"/>
        <a:sy n="1" d="1"/>
      </p:scale>
      <p:origin x="0" y="0"/>
    </p:cViewPr>
  </p:notesTextViewPr>
  <p:sorterViewPr>
    <p:cViewPr>
      <p:scale>
        <a:sx n="100" d="100"/>
        <a:sy n="100" d="100"/>
      </p:scale>
      <p:origin x="0" y="276"/>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3E153D-FDF5-411C-B5DE-40E64B274ACE}" type="datetimeFigureOut">
              <a:rPr lang="cs-CZ" smtClean="0"/>
              <a:pPr/>
              <a:t>23.2.2014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4C386D-1E5A-4DFE-B602-116010A17268}" type="slidenum">
              <a:rPr lang="cs-CZ" smtClean="0"/>
              <a:pPr/>
              <a:t>‹#›</a:t>
            </a:fld>
            <a:endParaRPr lang="cs-CZ"/>
          </a:p>
        </p:txBody>
      </p:sp>
    </p:spTree>
    <p:extLst>
      <p:ext uri="{BB962C8B-B14F-4D97-AF65-F5344CB8AC3E}">
        <p14:creationId xmlns:p14="http://schemas.microsoft.com/office/powerpoint/2010/main" xmlns="" val="422237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200" b="1" dirty="0" smtClean="0">
                <a:effectLst/>
              </a:rPr>
              <a:t>Anotace:</a:t>
            </a:r>
          </a:p>
          <a:p>
            <a:r>
              <a:rPr lang="cs-CZ" dirty="0" smtClean="0"/>
              <a:t>PowerPoint prezentace seznamuje žáky s</a:t>
            </a:r>
            <a:r>
              <a:rPr lang="cs-CZ" baseline="0" dirty="0" smtClean="0"/>
              <a:t> historickými milníky ve vývoji prostředků IKT.</a:t>
            </a:r>
            <a:endParaRPr lang="cs-CZ" dirty="0"/>
          </a:p>
        </p:txBody>
      </p:sp>
      <p:sp>
        <p:nvSpPr>
          <p:cNvPr id="5" name="Zástupný symbol pro záhlaví 4"/>
          <p:cNvSpPr>
            <a:spLocks noGrp="1"/>
          </p:cNvSpPr>
          <p:nvPr>
            <p:ph type="hdr" sz="quarter" idx="10"/>
          </p:nvPr>
        </p:nvSpPr>
        <p:spPr/>
        <p:txBody>
          <a:bodyPr/>
          <a:lstStyle/>
          <a:p>
            <a:r>
              <a:rPr lang="cs-CZ" smtClean="0"/>
              <a:t>VY_32_INOVACE_1/20A-ICT/PE/ON</a:t>
            </a:r>
            <a:endParaRPr lang="cs-CZ"/>
          </a:p>
        </p:txBody>
      </p:sp>
    </p:spTree>
    <p:extLst>
      <p:ext uri="{BB962C8B-B14F-4D97-AF65-F5344CB8AC3E}">
        <p14:creationId xmlns:p14="http://schemas.microsoft.com/office/powerpoint/2010/main" xmlns="" val="2082622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228600" indent="-228600">
              <a:buFont typeface="+mj-lt"/>
              <a:buAutoNum type="arabicPeriod"/>
            </a:pPr>
            <a:r>
              <a:rPr lang="cs-CZ" dirty="0" smtClean="0"/>
              <a:t>Úlohu zadáme vstupní jednotce v podobě dat a programu</a:t>
            </a:r>
          </a:p>
          <a:p>
            <a:pPr marL="228600" indent="-228600">
              <a:buFont typeface="+mj-lt"/>
              <a:buAutoNum type="arabicPeriod"/>
            </a:pPr>
            <a:r>
              <a:rPr lang="cs-CZ" dirty="0" smtClean="0"/>
              <a:t>Řadič iniciuje vstupní jednotku, aby mohla úlohu přijmout</a:t>
            </a:r>
          </a:p>
          <a:p>
            <a:pPr marL="228600" indent="-228600">
              <a:buFont typeface="+mj-lt"/>
              <a:buAutoNum type="arabicPeriod"/>
            </a:pPr>
            <a:r>
              <a:rPr lang="cs-CZ" dirty="0" smtClean="0"/>
              <a:t>Vstupní jednotka nahraje program i data do paměti</a:t>
            </a:r>
          </a:p>
          <a:p>
            <a:pPr marL="228600" indent="-228600">
              <a:buFont typeface="+mj-lt"/>
              <a:buAutoNum type="arabicPeriod"/>
            </a:pPr>
            <a:r>
              <a:rPr lang="cs-CZ" dirty="0" smtClean="0"/>
              <a:t>Řadič si z paměti vezme instrukci a dozví se, co má dělat</a:t>
            </a:r>
          </a:p>
          <a:p>
            <a:pPr marL="228600" indent="-228600">
              <a:buFont typeface="+mj-lt"/>
              <a:buAutoNum type="arabicPeriod"/>
            </a:pPr>
            <a:r>
              <a:rPr lang="cs-CZ" dirty="0" smtClean="0"/>
              <a:t>Řadič přikáže paměti, aby vydala data aritmeticko-logické jednotce (ALU)</a:t>
            </a:r>
          </a:p>
          <a:p>
            <a:pPr marL="228600" indent="-228600">
              <a:buFont typeface="+mj-lt"/>
              <a:buAutoNum type="arabicPeriod"/>
            </a:pPr>
            <a:r>
              <a:rPr lang="cs-CZ" dirty="0" smtClean="0"/>
              <a:t>Paměť předá data do registrů procesoru</a:t>
            </a:r>
          </a:p>
          <a:p>
            <a:pPr marL="228600" indent="-228600">
              <a:buFont typeface="+mj-lt"/>
              <a:buAutoNum type="arabicPeriod"/>
            </a:pPr>
            <a:r>
              <a:rPr lang="cs-CZ" dirty="0" smtClean="0"/>
              <a:t>Řadič sdělí ALU, co má s daty udělat</a:t>
            </a:r>
          </a:p>
          <a:p>
            <a:pPr marL="228600" indent="-228600">
              <a:buFont typeface="+mj-lt"/>
              <a:buAutoNum type="arabicPeriod"/>
            </a:pPr>
            <a:r>
              <a:rPr lang="cs-CZ" dirty="0" smtClean="0"/>
              <a:t>Výsledek výpočtu uloží ALU do paměti</a:t>
            </a:r>
          </a:p>
          <a:p>
            <a:pPr marL="228600" indent="-228600">
              <a:buFont typeface="+mj-lt"/>
              <a:buAutoNum type="arabicPeriod"/>
            </a:pPr>
            <a:r>
              <a:rPr lang="cs-CZ" dirty="0" smtClean="0"/>
              <a:t>Následně sdělí řadiči, že operaci provedla. Řadič provede krok 4 a tím se začne opakovat cyklus kroků 4 až 8, tak dlouho, dokud se nedospěje k vyřešení úlohy.</a:t>
            </a:r>
          </a:p>
          <a:p>
            <a:pPr marL="228600" indent="-228600">
              <a:buFont typeface="+mj-lt"/>
              <a:buAutoNum type="arabicPeriod"/>
            </a:pPr>
            <a:r>
              <a:rPr lang="cs-CZ" dirty="0" smtClean="0"/>
              <a:t>Řadič iniciuje výstupní jednotku, aby nám předala výsledek úlohy. (předtím ještě přikáže paměti vydání dat v kroku 5)</a:t>
            </a:r>
            <a:endParaRPr lang="cs-CZ" dirty="0"/>
          </a:p>
        </p:txBody>
      </p:sp>
      <p:sp>
        <p:nvSpPr>
          <p:cNvPr id="4" name="Zástupný symbol pro číslo snímku 3"/>
          <p:cNvSpPr>
            <a:spLocks noGrp="1"/>
          </p:cNvSpPr>
          <p:nvPr>
            <p:ph type="sldNum" sz="quarter" idx="10"/>
          </p:nvPr>
        </p:nvSpPr>
        <p:spPr/>
        <p:txBody>
          <a:bodyPr/>
          <a:lstStyle/>
          <a:p>
            <a:fld id="{BE4C386D-1E5A-4DFE-B602-116010A17268}" type="slidenum">
              <a:rPr lang="cs-CZ" smtClean="0"/>
              <a:pPr/>
              <a:t>10</a:t>
            </a:fld>
            <a:endParaRPr lang="cs-CZ"/>
          </a:p>
        </p:txBody>
      </p:sp>
    </p:spTree>
    <p:extLst>
      <p:ext uri="{BB962C8B-B14F-4D97-AF65-F5344CB8AC3E}">
        <p14:creationId xmlns:p14="http://schemas.microsoft.com/office/powerpoint/2010/main" xmlns="" val="13349915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79562647-0D2A-49B8-BA06-344E3D95ABC1}" type="datetimeFigureOut">
              <a:rPr lang="cs-CZ" smtClean="0"/>
              <a:pPr/>
              <a:t>23.2.2014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2712103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9562647-0D2A-49B8-BA06-344E3D95ABC1}" type="datetimeFigureOut">
              <a:rPr lang="cs-CZ" smtClean="0"/>
              <a:pPr/>
              <a:t>23.2.2014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4244925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79562647-0D2A-49B8-BA06-344E3D95ABC1}" type="datetimeFigureOut">
              <a:rPr lang="cs-CZ" smtClean="0"/>
              <a:pPr/>
              <a:t>23.2.2014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2186717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9562647-0D2A-49B8-BA06-344E3D95ABC1}" type="datetimeFigureOut">
              <a:rPr lang="cs-CZ" smtClean="0"/>
              <a:pPr/>
              <a:t>23.2.2014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2585057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9562647-0D2A-49B8-BA06-344E3D95ABC1}" type="datetimeFigureOut">
              <a:rPr lang="cs-CZ" smtClean="0"/>
              <a:pPr/>
              <a:t>23.2.2014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3834831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79562647-0D2A-49B8-BA06-344E3D95ABC1}" type="datetimeFigureOut">
              <a:rPr lang="cs-CZ" smtClean="0"/>
              <a:pPr/>
              <a:t>23.2.2014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4127332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9562647-0D2A-49B8-BA06-344E3D95ABC1}" type="datetimeFigureOut">
              <a:rPr lang="cs-CZ" smtClean="0"/>
              <a:pPr/>
              <a:t>23.2.2014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344958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9562647-0D2A-49B8-BA06-344E3D95ABC1}" type="datetimeFigureOut">
              <a:rPr lang="cs-CZ" smtClean="0"/>
              <a:pPr/>
              <a:t>23.2.2014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4051909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9562647-0D2A-49B8-BA06-344E3D95ABC1}" type="datetimeFigureOut">
              <a:rPr lang="cs-CZ" smtClean="0"/>
              <a:pPr/>
              <a:t>23.2.2014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172842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9562647-0D2A-49B8-BA06-344E3D95ABC1}" type="datetimeFigureOut">
              <a:rPr lang="cs-CZ" smtClean="0"/>
              <a:pPr/>
              <a:t>23.2.2014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3601723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9562647-0D2A-49B8-BA06-344E3D95ABC1}" type="datetimeFigureOut">
              <a:rPr lang="cs-CZ" smtClean="0"/>
              <a:pPr/>
              <a:t>23.2.2014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151809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562647-0D2A-49B8-BA06-344E3D95ABC1}" type="datetimeFigureOut">
              <a:rPr lang="cs-CZ" smtClean="0"/>
              <a:pPr/>
              <a:t>23.2.2014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E403EE-C477-4DBC-8C4B-9D5508F87260}" type="slidenum">
              <a:rPr lang="cs-CZ" smtClean="0"/>
              <a:pPr/>
              <a:t>‹#›</a:t>
            </a:fld>
            <a:endParaRPr lang="cs-CZ"/>
          </a:p>
        </p:txBody>
      </p:sp>
    </p:spTree>
    <p:extLst>
      <p:ext uri="{BB962C8B-B14F-4D97-AF65-F5344CB8AC3E}">
        <p14:creationId xmlns:p14="http://schemas.microsoft.com/office/powerpoint/2010/main" xmlns="" val="34438397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technet.idnes.cz/babbageuv-pocitaci-stroj-0xl-/tec_technika.aspx?c=A130812_150921_tec_technika_pka" TargetMode="External"/><Relationship Id="rId4" Type="http://schemas.microsoft.com/office/2007/relationships/hdphoto" Target="../media/hdphoto3.wdp"/></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microsoft.com/office/2007/relationships/hdphoto" Target="../media/hdphoto4.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4" Type="http://schemas.microsoft.com/office/2007/relationships/hdphoto" Target="../media/hdphoto5.wdp"/></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4" Type="http://schemas.microsoft.com/office/2007/relationships/hdphoto" Target="../media/hdphoto6.wdp"/></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4" Type="http://schemas.microsoft.com/office/2007/relationships/hdphoto" Target="../media/hdphoto7.wdp"/></Relationships>
</file>

<file path=ppt/slides/_rels/slide15.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0.pn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hyperlink" Target="http://www.youtube.com/watch?v=5VNTPwVvLzE&amp;feature=player_embedded" TargetMode="External"/><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www.zeno.org/Kunstwerke/B/Leonardo+da+Vinci:+Selbstportr%C3%A4t" TargetMode="External"/><Relationship Id="rId13" Type="http://schemas.microsoft.com/office/2007/relationships/hdphoto" Target="../media/hdphoto10.wdp"/><Relationship Id="rId3" Type="http://schemas.openxmlformats.org/officeDocument/2006/relationships/hyperlink" Target="http://cs.wikipedia.org/wiki/Soubor:RomanAbacusRecon.jpg" TargetMode="External"/><Relationship Id="rId7" Type="http://schemas.openxmlformats.org/officeDocument/2006/relationships/hyperlink" Target="http://wvegter.hivemind.net/abacus/CyberHeroes/LdaVinci.htm" TargetMode="External"/><Relationship Id="rId12" Type="http://schemas.openxmlformats.org/officeDocument/2006/relationships/image" Target="../media/image27.png"/><Relationship Id="rId2" Type="http://schemas.openxmlformats.org/officeDocument/2006/relationships/hyperlink" Target="http://images.recitus.qc.ca/main.php?g2_itemId=4180" TargetMode="External"/><Relationship Id="rId16"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hyperlink" Target="http://cs.wikipedia.org/wiki/Soubor:Arts_et_Metiers_Pascaline_dsc03869.jpg" TargetMode="External"/><Relationship Id="rId11" Type="http://schemas.openxmlformats.org/officeDocument/2006/relationships/image" Target="../media/image26.jpeg"/><Relationship Id="rId5" Type="http://schemas.openxmlformats.org/officeDocument/2006/relationships/hyperlink" Target="http://cs.wikipedia.org/wiki/Soubor:Blaise_pascal.jpg" TargetMode="External"/><Relationship Id="rId15" Type="http://schemas.openxmlformats.org/officeDocument/2006/relationships/image" Target="../media/image29.jpeg"/><Relationship Id="rId10" Type="http://schemas.openxmlformats.org/officeDocument/2006/relationships/image" Target="../media/image25.jpeg"/><Relationship Id="rId4" Type="http://schemas.openxmlformats.org/officeDocument/2006/relationships/hyperlink" Target="http://cs.wikipedia.org/wiki/Soubor:Schoty_abacus.jpg" TargetMode="External"/><Relationship Id="rId9" Type="http://schemas.openxmlformats.org/officeDocument/2006/relationships/image" Target="../media/image24.jpeg"/><Relationship Id="rId14" Type="http://schemas.openxmlformats.org/officeDocument/2006/relationships/image" Target="../media/image28.jpeg"/></Relationships>
</file>

<file path=ppt/slides/_rels/slide19.xml.rels><?xml version="1.0" encoding="UTF-8" standalone="yes"?>
<Relationships xmlns="http://schemas.openxmlformats.org/package/2006/relationships"><Relationship Id="rId8" Type="http://schemas.openxmlformats.org/officeDocument/2006/relationships/hyperlink" Target="http://www.kvt-elektronika.cz/elektronky.htm" TargetMode="External"/><Relationship Id="rId13" Type="http://schemas.openxmlformats.org/officeDocument/2006/relationships/image" Target="../media/image35.jpeg"/><Relationship Id="rId3" Type="http://schemas.openxmlformats.org/officeDocument/2006/relationships/hyperlink" Target="http://cs.wikipedia.org/wiki/Soubor:CharlesBabbage.jpg" TargetMode="External"/><Relationship Id="rId7" Type="http://schemas.openxmlformats.org/officeDocument/2006/relationships/hyperlink" Target="http://history-computer.com/ModernComputer/Electronic/ENIAC.html" TargetMode="External"/><Relationship Id="rId12" Type="http://schemas.openxmlformats.org/officeDocument/2006/relationships/image" Target="../media/image34.jpeg"/><Relationship Id="rId2" Type="http://schemas.openxmlformats.org/officeDocument/2006/relationships/hyperlink" Target="http://cs.wikipedia.org/wiki/Soubor:BabbageDifferenceEngine.jpg" TargetMode="External"/><Relationship Id="rId16" Type="http://schemas.microsoft.com/office/2007/relationships/hdphoto" Target="../media/hdphoto11.wdp"/><Relationship Id="rId1" Type="http://schemas.openxmlformats.org/officeDocument/2006/relationships/slideLayout" Target="../slideLayouts/slideLayout2.xml"/><Relationship Id="rId6" Type="http://schemas.openxmlformats.org/officeDocument/2006/relationships/hyperlink" Target="http://www.wiki.sps-pi.com/index.php/Soubor:Schema-pc-fce.jpg" TargetMode="External"/><Relationship Id="rId11" Type="http://schemas.openxmlformats.org/officeDocument/2006/relationships/image" Target="../media/image33.jpeg"/><Relationship Id="rId5" Type="http://schemas.openxmlformats.org/officeDocument/2006/relationships/hyperlink" Target="http://www.sabelotodo.org/electrotecnia/releelectromagnetico.html" TargetMode="External"/><Relationship Id="rId15" Type="http://schemas.openxmlformats.org/officeDocument/2006/relationships/image" Target="../media/image37.png"/><Relationship Id="rId10" Type="http://schemas.openxmlformats.org/officeDocument/2006/relationships/image" Target="../media/image32.jpeg"/><Relationship Id="rId4" Type="http://schemas.openxmlformats.org/officeDocument/2006/relationships/hyperlink" Target="http://www.columbia.edu/cu/computinghistory/mark1.html" TargetMode="External"/><Relationship Id="rId9" Type="http://schemas.openxmlformats.org/officeDocument/2006/relationships/image" Target="../media/image31.jpeg"/><Relationship Id="rId14" Type="http://schemas.openxmlformats.org/officeDocument/2006/relationships/image" Target="../media/image36.jpeg"/></Relationships>
</file>

<file path=ppt/slides/_rels/slide20.xml.rels><?xml version="1.0" encoding="UTF-8" standalone="yes"?>
<Relationships xmlns="http://schemas.openxmlformats.org/package/2006/relationships"><Relationship Id="rId8" Type="http://schemas.openxmlformats.org/officeDocument/2006/relationships/hyperlink" Target="http://dvice.ru/tags/B-membranel" TargetMode="External"/><Relationship Id="rId13" Type="http://schemas.openxmlformats.org/officeDocument/2006/relationships/image" Target="../media/image40.jpeg"/><Relationship Id="rId18" Type="http://schemas.openxmlformats.org/officeDocument/2006/relationships/image" Target="../media/image43.jpeg"/><Relationship Id="rId3" Type="http://schemas.openxmlformats.org/officeDocument/2006/relationships/hyperlink" Target="http://en.wikipedia.org/wiki/File:Bundesarchiv_B_145_Bild-F038812-0014,_Wolfsburg,_VW_Autowerk.jpg" TargetMode="External"/><Relationship Id="rId7" Type="http://schemas.openxmlformats.org/officeDocument/2006/relationships/hyperlink" Target="http://www.cnews.cz/ohnuty-stul-s-multitouch-budoucnost-pocitacu-video" TargetMode="External"/><Relationship Id="rId12" Type="http://schemas.microsoft.com/office/2007/relationships/hdphoto" Target="../media/hdphoto12.wdp"/><Relationship Id="rId17" Type="http://schemas.openxmlformats.org/officeDocument/2006/relationships/image" Target="../media/image42.jpeg"/><Relationship Id="rId2" Type="http://schemas.openxmlformats.org/officeDocument/2006/relationships/hyperlink" Target="http://www.obsluznaspol.cz/i-Vojtech-Sedlacek-ZPA600.html" TargetMode="External"/><Relationship Id="rId16" Type="http://schemas.openxmlformats.org/officeDocument/2006/relationships/hyperlink" Target="http://www.youtube.com/watch?v=5VNTPwVvLzE&amp;feature=player_embedded" TargetMode="External"/><Relationship Id="rId1" Type="http://schemas.openxmlformats.org/officeDocument/2006/relationships/slideLayout" Target="../slideLayouts/slideLayout2.xml"/><Relationship Id="rId6" Type="http://schemas.openxmlformats.org/officeDocument/2006/relationships/hyperlink" Target="http://www.wallpapers-in-hd.com/" TargetMode="External"/><Relationship Id="rId11" Type="http://schemas.openxmlformats.org/officeDocument/2006/relationships/image" Target="../media/image39.png"/><Relationship Id="rId5" Type="http://schemas.openxmlformats.org/officeDocument/2006/relationships/hyperlink" Target="http://en.wikipedia.org/wiki/File:IBM_PC_5150.jpg" TargetMode="External"/><Relationship Id="rId15" Type="http://schemas.microsoft.com/office/2007/relationships/hdphoto" Target="../media/hdphoto13.wdp"/><Relationship Id="rId10" Type="http://schemas.openxmlformats.org/officeDocument/2006/relationships/image" Target="../media/image18.jpeg"/><Relationship Id="rId4" Type="http://schemas.openxmlformats.org/officeDocument/2006/relationships/hyperlink" Target="http://en.wikipedia.org/wiki/File:Microchips.jpg" TargetMode="External"/><Relationship Id="rId9" Type="http://schemas.openxmlformats.org/officeDocument/2006/relationships/image" Target="../media/image38.jpeg"/><Relationship Id="rId1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hyperlink" Target="http://historie_pocitacu.sweb.cz/index.htm" TargetMode="External"/><Relationship Id="rId2" Type="http://schemas.openxmlformats.org/officeDocument/2006/relationships/hyperlink" Target="http://history-computer.com/index.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Obdélník 5"/>
          <p:cNvSpPr/>
          <p:nvPr/>
        </p:nvSpPr>
        <p:spPr>
          <a:xfrm>
            <a:off x="4860032" y="404664"/>
            <a:ext cx="237566" cy="369332"/>
          </a:xfrm>
          <a:prstGeom prst="rect">
            <a:avLst/>
          </a:prstGeom>
        </p:spPr>
        <p:txBody>
          <a:bodyPr wrap="none">
            <a:spAutoFit/>
          </a:bodyPr>
          <a:lstStyle/>
          <a:p>
            <a:r>
              <a:rPr lang="cs-CZ" dirty="0" smtClean="0"/>
              <a:t> </a:t>
            </a:r>
            <a:endParaRPr lang="cs-CZ"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4" name="Tabulka 3"/>
          <p:cNvGraphicFramePr>
            <a:graphicFrameLocks noGrp="1"/>
          </p:cNvGraphicFramePr>
          <p:nvPr>
            <p:extLst>
              <p:ext uri="{D42A27DB-BD31-4B8C-83A1-F6EECF244321}">
                <p14:modId xmlns:p14="http://schemas.microsoft.com/office/powerpoint/2010/main" xmlns="" val="3134037017"/>
              </p:ext>
            </p:extLst>
          </p:nvPr>
        </p:nvGraphicFramePr>
        <p:xfrm>
          <a:off x="251520" y="2060848"/>
          <a:ext cx="8640960" cy="4608512"/>
        </p:xfrm>
        <a:graphic>
          <a:graphicData uri="http://schemas.openxmlformats.org/drawingml/2006/table">
            <a:tbl>
              <a:tblPr firstRow="1" firstCol="1">
                <a:tableStyleId>{2D5ABB26-0587-4C30-8999-92F81FD0307C}</a:tableStyleId>
              </a:tblPr>
              <a:tblGrid>
                <a:gridCol w="1983612"/>
                <a:gridCol w="6657348"/>
              </a:tblGrid>
              <a:tr h="439530">
                <a:tc>
                  <a:txBody>
                    <a:bodyPr/>
                    <a:lstStyle/>
                    <a:p>
                      <a:pPr>
                        <a:lnSpc>
                          <a:spcPct val="115000"/>
                        </a:lnSpc>
                        <a:spcAft>
                          <a:spcPts val="0"/>
                        </a:spcAft>
                      </a:pPr>
                      <a:r>
                        <a:rPr lang="cs-CZ" sz="2000" dirty="0">
                          <a:effectLst/>
                        </a:rPr>
                        <a:t>Číslo projektu</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tabLst>
                          <a:tab pos="638175" algn="l"/>
                        </a:tabLst>
                      </a:pPr>
                      <a:r>
                        <a:rPr lang="cs-CZ" sz="2000" dirty="0" smtClean="0">
                          <a:effectLst/>
                        </a:rPr>
                        <a:t>CZ.1.07</a:t>
                      </a:r>
                      <a:r>
                        <a:rPr lang="cs-CZ" sz="2000" dirty="0">
                          <a:effectLst/>
                        </a:rPr>
                        <a:t>/ 1.5.00/34.0673	</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smtClean="0">
                          <a:effectLst/>
                        </a:rPr>
                        <a:t>Název školy</a:t>
                      </a:r>
                      <a:endParaRPr lang="cs-CZ" sz="2000" dirty="0">
                        <a:effectLst/>
                        <a:latin typeface="+mn-lt"/>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SOU a ZŠ Planá, Kostelní 129, Planá</a:t>
                      </a:r>
                      <a:endParaRPr lang="cs-CZ" sz="2000" dirty="0">
                        <a:effectLst/>
                        <a:latin typeface="+mn-lt"/>
                        <a:ea typeface="Calibri"/>
                        <a:cs typeface="Times New Roman"/>
                      </a:endParaRP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tab pos="612775" algn="l"/>
                        </a:tabLst>
                        <a:defRPr/>
                      </a:pPr>
                      <a:r>
                        <a:rPr lang="cs-CZ" sz="2000" dirty="0" smtClean="0">
                          <a:effectLst/>
                        </a:rPr>
                        <a:t>Vzdělávací oblast</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Vzdělávání v informačních a komunikačních technologiích</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tabLst>
                          <a:tab pos="612775" algn="l"/>
                        </a:tabLst>
                      </a:pPr>
                      <a:r>
                        <a:rPr lang="cs-CZ" sz="2000" dirty="0" smtClean="0">
                          <a:effectLst/>
                          <a:latin typeface="Calibri"/>
                          <a:ea typeface="Calibri"/>
                          <a:cs typeface="Times New Roman"/>
                        </a:rPr>
                        <a:t>Předmět</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latin typeface="Calibri"/>
                          <a:ea typeface="Calibri"/>
                          <a:cs typeface="Times New Roman"/>
                        </a:rPr>
                        <a:t>Informační</a:t>
                      </a:r>
                      <a:r>
                        <a:rPr lang="cs-CZ" sz="2000" baseline="0" dirty="0" smtClean="0">
                          <a:effectLst/>
                          <a:latin typeface="Calibri"/>
                          <a:ea typeface="Calibri"/>
                          <a:cs typeface="Times New Roman"/>
                        </a:rPr>
                        <a:t> a </a:t>
                      </a:r>
                      <a:r>
                        <a:rPr lang="cs-CZ" sz="2000" dirty="0" smtClean="0">
                          <a:effectLst/>
                          <a:latin typeface="Calibri"/>
                          <a:ea typeface="Calibri"/>
                          <a:cs typeface="Times New Roman"/>
                        </a:rPr>
                        <a:t>komunikační technologie</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a:effectLst/>
                        </a:rPr>
                        <a:t>Tematický okruh</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Základní pojmy</a:t>
                      </a:r>
                      <a:endParaRPr lang="cs-CZ" sz="2000" dirty="0">
                        <a:effectLst/>
                        <a:latin typeface="Calibri"/>
                        <a:ea typeface="Calibri"/>
                        <a:cs typeface="Times New Roman"/>
                      </a:endParaRPr>
                    </a:p>
                  </a:txBody>
                  <a:tcPr marL="68580" marR="68580" marT="0" marB="0" anchor="ctr"/>
                </a:tc>
              </a:tr>
              <a:tr h="439530">
                <a:tc>
                  <a: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Název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Vývoj počítačů</a:t>
                      </a:r>
                      <a:endParaRPr lang="cs-CZ" sz="2000" dirty="0" smtClean="0">
                        <a:effectLst/>
                        <a:latin typeface="+mn-lt"/>
                        <a:ea typeface="Calibri"/>
                        <a:cs typeface="Times New Roman"/>
                      </a:endParaRPr>
                    </a:p>
                  </a:txBody>
                  <a:tcPr marL="68580" marR="68580" marT="0" marB="0" anchor="ctr"/>
                </a:tc>
              </a:tr>
              <a:tr h="4395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Číslo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VY_32_INOVACE_4.A_IKT_18(20)</a:t>
                      </a: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Autor	</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Mgr. Ondřej Kánský</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pPr>
                      <a:r>
                        <a:rPr lang="cs-CZ" sz="2000">
                          <a:effectLst/>
                        </a:rPr>
                        <a:t>Datum tvorby</a:t>
                      </a:r>
                      <a:endParaRPr lang="cs-CZ" sz="200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10.01.2013</a:t>
                      </a:r>
                      <a:endParaRPr lang="cs-CZ" sz="2000" dirty="0">
                        <a:effectLst/>
                        <a:latin typeface="Calibri"/>
                        <a:ea typeface="Calibri"/>
                        <a:cs typeface="Times New Roman"/>
                      </a:endParaRPr>
                    </a:p>
                  </a:txBody>
                  <a:tcPr marL="68580" marR="68580" marT="0" marB="0" anchor="ctr"/>
                </a:tc>
              </a:tr>
              <a:tr h="652742">
                <a:tc gridSpan="2">
                  <a:txBody>
                    <a:bodyPr/>
                    <a:lstStyle/>
                    <a:p>
                      <a:pPr algn="ctr">
                        <a:lnSpc>
                          <a:spcPct val="115000"/>
                        </a:lnSpc>
                        <a:spcAft>
                          <a:spcPts val="0"/>
                        </a:spcAft>
                      </a:pPr>
                      <a:r>
                        <a:rPr lang="cs-CZ" sz="2000" dirty="0" smtClean="0">
                          <a:effectLst/>
                        </a:rPr>
                        <a:t>Všechna neocitovaná díla jsou dílem autora.</a:t>
                      </a:r>
                      <a:endParaRPr lang="cs-CZ" sz="2000" dirty="0">
                        <a:effectLst/>
                        <a:latin typeface="Calibri"/>
                        <a:ea typeface="Calibri"/>
                        <a:cs typeface="Times New Roman"/>
                      </a:endParaRPr>
                    </a:p>
                  </a:txBody>
                  <a:tcPr marL="68580" marR="68580" marT="0" marB="0" anchor="ctr"/>
                </a:tc>
                <a:tc hMerge="1">
                  <a:txBody>
                    <a:bodyPr/>
                    <a:lstStyle/>
                    <a:p>
                      <a:endParaRPr lang="cs-CZ"/>
                    </a:p>
                  </a:txBody>
                  <a:tcPr/>
                </a:tc>
              </a:tr>
            </a:tbl>
          </a:graphicData>
        </a:graphic>
      </p:graphicFrame>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27384"/>
            <a:ext cx="9144000" cy="19981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64044560"/>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Vývoj počítačů</a:t>
            </a:r>
            <a:endParaRPr lang="cs-CZ" dirty="0"/>
          </a:p>
        </p:txBody>
      </p:sp>
      <p:sp>
        <p:nvSpPr>
          <p:cNvPr id="3" name="Podnadpis 2"/>
          <p:cNvSpPr>
            <a:spLocks noGrp="1"/>
          </p:cNvSpPr>
          <p:nvPr>
            <p:ph type="subTitle" idx="1"/>
          </p:nvPr>
        </p:nvSpPr>
        <p:spPr/>
        <p:txBody>
          <a:bodyPr/>
          <a:lstStyle/>
          <a:p>
            <a:r>
              <a:rPr lang="cs-CZ" dirty="0" smtClean="0"/>
              <a:t>2013 O. Kánský</a:t>
            </a:r>
            <a:endParaRPr lang="cs-CZ" dirty="0"/>
          </a:p>
        </p:txBody>
      </p:sp>
    </p:spTree>
    <p:extLst>
      <p:ext uri="{BB962C8B-B14F-4D97-AF65-F5344CB8AC3E}">
        <p14:creationId xmlns:p14="http://schemas.microsoft.com/office/powerpoint/2010/main" xmlns="" val="875527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Primitivní předchůdci počítačů</a:t>
            </a:r>
            <a:endParaRPr lang="cs-CZ" dirty="0"/>
          </a:p>
        </p:txBody>
      </p:sp>
      <p:sp>
        <p:nvSpPr>
          <p:cNvPr id="3" name="Zástupný symbol pro obsah 2"/>
          <p:cNvSpPr>
            <a:spLocks noGrp="1"/>
          </p:cNvSpPr>
          <p:nvPr>
            <p:ph idx="1"/>
          </p:nvPr>
        </p:nvSpPr>
        <p:spPr>
          <a:xfrm>
            <a:off x="457200" y="5949280"/>
            <a:ext cx="8229600" cy="576064"/>
          </a:xfrm>
        </p:spPr>
        <p:txBody>
          <a:bodyPr>
            <a:noAutofit/>
          </a:bodyPr>
          <a:lstStyle/>
          <a:p>
            <a:pPr marL="0" indent="0">
              <a:buNone/>
            </a:pPr>
            <a:r>
              <a:rPr lang="cs-CZ" sz="2400" dirty="0" smtClean="0"/>
              <a:t>Hliněná tabulka k vedení evidence majetku - zboží</a:t>
            </a:r>
            <a:br>
              <a:rPr lang="cs-CZ" sz="2400" dirty="0" smtClean="0"/>
            </a:br>
            <a:r>
              <a:rPr lang="cs-CZ" sz="2400" dirty="0" smtClean="0"/>
              <a:t>do otvorů se vkládaly kamínky – </a:t>
            </a:r>
            <a:r>
              <a:rPr lang="cs-CZ" sz="2400" dirty="0" err="1" smtClean="0"/>
              <a:t>calculi</a:t>
            </a:r>
            <a:r>
              <a:rPr lang="cs-CZ" sz="2400" dirty="0" smtClean="0"/>
              <a:t> </a:t>
            </a:r>
            <a:r>
              <a:rPr lang="cs-CZ" sz="2400" dirty="0" smtClean="0">
                <a:sym typeface="Wingdings" pitchFamily="2" charset="2"/>
              </a:rPr>
              <a:t> kalkulačka</a:t>
            </a:r>
            <a:endParaRPr lang="cs-CZ" sz="2400" dirty="0"/>
          </a:p>
        </p:txBody>
      </p:sp>
      <p:pic>
        <p:nvPicPr>
          <p:cNvPr id="4098" name="Picture 2" descr="Calculi et tablette de comptabilité"/>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384933" y="1268760"/>
            <a:ext cx="6096000" cy="459105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03147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Primitivní předchůdci počítačů</a:t>
            </a:r>
            <a:endParaRPr lang="cs-CZ" dirty="0"/>
          </a:p>
        </p:txBody>
      </p:sp>
      <p:sp>
        <p:nvSpPr>
          <p:cNvPr id="3" name="Zástupný symbol pro obsah 2"/>
          <p:cNvSpPr>
            <a:spLocks noGrp="1"/>
          </p:cNvSpPr>
          <p:nvPr>
            <p:ph idx="1"/>
          </p:nvPr>
        </p:nvSpPr>
        <p:spPr>
          <a:xfrm>
            <a:off x="457200" y="5229200"/>
            <a:ext cx="8229600" cy="1296144"/>
          </a:xfrm>
        </p:spPr>
        <p:txBody>
          <a:bodyPr>
            <a:noAutofit/>
          </a:bodyPr>
          <a:lstStyle/>
          <a:p>
            <a:pPr marL="0" indent="0">
              <a:buNone/>
            </a:pPr>
            <a:r>
              <a:rPr lang="cs-CZ" sz="2400" dirty="0" smtClean="0"/>
              <a:t>Římský abakus - destička se sedmi žlábky (každý žlábek představuje jednu z římských číslic). Počítalo se přesouváním kuliček v těchto žlábcích.</a:t>
            </a:r>
            <a:endParaRPr lang="cs-CZ" sz="2400" dirty="0"/>
          </a:p>
        </p:txBody>
      </p:sp>
      <p:pic>
        <p:nvPicPr>
          <p:cNvPr id="6146" name="Picture 2" descr="Soubor:RomanAbacusRecon.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195736" y="1402021"/>
            <a:ext cx="4713604" cy="375517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568601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Primitivní předchůdci počítačů</a:t>
            </a:r>
            <a:endParaRPr lang="cs-CZ" dirty="0"/>
          </a:p>
        </p:txBody>
      </p:sp>
      <p:sp>
        <p:nvSpPr>
          <p:cNvPr id="3" name="Zástupný symbol pro obsah 2"/>
          <p:cNvSpPr>
            <a:spLocks noGrp="1"/>
          </p:cNvSpPr>
          <p:nvPr>
            <p:ph idx="1"/>
          </p:nvPr>
        </p:nvSpPr>
        <p:spPr>
          <a:xfrm>
            <a:off x="457200" y="5589240"/>
            <a:ext cx="8229600" cy="936104"/>
          </a:xfrm>
        </p:spPr>
        <p:txBody>
          <a:bodyPr>
            <a:noAutofit/>
          </a:bodyPr>
          <a:lstStyle/>
          <a:p>
            <a:pPr marL="0" indent="0">
              <a:buNone/>
            </a:pPr>
            <a:r>
              <a:rPr lang="cs-CZ" sz="2400" dirty="0" smtClean="0"/>
              <a:t>Sčot – počítadlo, běžné do konce 20. století</a:t>
            </a:r>
            <a:br>
              <a:rPr lang="cs-CZ" sz="2400" dirty="0" smtClean="0"/>
            </a:br>
            <a:r>
              <a:rPr lang="cs-CZ" sz="2400" dirty="0" smtClean="0"/>
              <a:t>řádek se čtyřmi kuličkami sloužil k počítání čtvrtin</a:t>
            </a:r>
            <a:endParaRPr lang="cs-CZ" sz="2400" dirty="0"/>
          </a:p>
        </p:txBody>
      </p:sp>
      <p:pic>
        <p:nvPicPr>
          <p:cNvPr id="8194" name="Picture 2" descr="Soubor:Schoty abacus.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483768" y="863725"/>
            <a:ext cx="4141861" cy="4797523"/>
          </a:xfrm>
          <a:prstGeom prst="rect">
            <a:avLst/>
          </a:prstGeom>
          <a:noFill/>
          <a:scene3d>
            <a:camera prst="orthographicFront">
              <a:rot lat="0" lon="0" rev="16200000"/>
            </a:camera>
            <a:lightRig rig="threePt" dir="t"/>
          </a:scene3d>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52231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Mechanické kalkulátory</a:t>
            </a:r>
            <a:endParaRPr lang="cs-CZ" dirty="0"/>
          </a:p>
        </p:txBody>
      </p:sp>
      <p:sp>
        <p:nvSpPr>
          <p:cNvPr id="3" name="Zástupný symbol pro obsah 2"/>
          <p:cNvSpPr>
            <a:spLocks noGrp="1"/>
          </p:cNvSpPr>
          <p:nvPr>
            <p:ph idx="1"/>
          </p:nvPr>
        </p:nvSpPr>
        <p:spPr>
          <a:xfrm>
            <a:off x="457200" y="5445224"/>
            <a:ext cx="8229600" cy="1080120"/>
          </a:xfrm>
        </p:spPr>
        <p:txBody>
          <a:bodyPr>
            <a:noAutofit/>
          </a:bodyPr>
          <a:lstStyle/>
          <a:p>
            <a:pPr marL="0" indent="0">
              <a:buNone/>
            </a:pPr>
            <a:r>
              <a:rPr lang="cs-CZ" sz="2400" dirty="0" smtClean="0"/>
              <a:t>Nákres z pozůstalosti Leonarda da Vinci (15. století)</a:t>
            </a:r>
            <a:br>
              <a:rPr lang="cs-CZ" sz="2400" dirty="0" smtClean="0"/>
            </a:br>
            <a:r>
              <a:rPr lang="cs-CZ" sz="2400" dirty="0" smtClean="0"/>
              <a:t>Podle nákresu v roce 1968 pracovníci univerzity v Bostonu stroj postavili – fungoval.</a:t>
            </a:r>
            <a:endParaRPr lang="cs-CZ" sz="2400" dirty="0"/>
          </a:p>
        </p:txBody>
      </p:sp>
      <p:pic>
        <p:nvPicPr>
          <p:cNvPr id="7173" name="Picture 5" descr="http://wvegter.hivemind.net/abacus/CyberHeroes/LdaVinci_files/image014.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21832" y="1700808"/>
            <a:ext cx="7510608" cy="3511277"/>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Picture 9"/>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0" b="100000" l="0" r="100000">
                        <a14:foregroundMark x1="86000" y1="12063" x2="86000" y2="12063"/>
                        <a14:foregroundMark x1="66000" y1="4127" x2="90500" y2="4762"/>
                        <a14:foregroundMark x1="65500" y1="98095" x2="94500" y2="95556"/>
                        <a14:backgroundMark x1="74000" y1="97460" x2="92000" y2="92381"/>
                        <a14:backgroundMark x1="61500" y1="98095" x2="94500" y2="96190"/>
                        <a14:backgroundMark x1="90000" y1="4762" x2="91500" y2="6349"/>
                        <a14:backgroundMark x1="83500" y1="5397" x2="87500" y2="6032"/>
                      </a14:backgroundRemoval>
                    </a14:imgEffect>
                  </a14:imgLayer>
                </a14:imgProps>
              </a:ext>
              <a:ext uri="{28A0092B-C50C-407E-A947-70E740481C1C}">
                <a14:useLocalDpi xmlns:a14="http://schemas.microsoft.com/office/drawing/2010/main" xmlns="" val="0"/>
              </a:ext>
            </a:extLst>
          </a:blip>
          <a:srcRect/>
          <a:stretch>
            <a:fillRect/>
          </a:stretch>
        </p:blipFill>
        <p:spPr bwMode="auto">
          <a:xfrm>
            <a:off x="467544" y="1844823"/>
            <a:ext cx="1905000" cy="300037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948134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Mechanické kalkulátory</a:t>
            </a:r>
            <a:endParaRPr lang="cs-CZ" dirty="0"/>
          </a:p>
        </p:txBody>
      </p:sp>
      <p:sp>
        <p:nvSpPr>
          <p:cNvPr id="3" name="Zástupný symbol pro obsah 2"/>
          <p:cNvSpPr>
            <a:spLocks noGrp="1"/>
          </p:cNvSpPr>
          <p:nvPr>
            <p:ph idx="1"/>
          </p:nvPr>
        </p:nvSpPr>
        <p:spPr>
          <a:xfrm>
            <a:off x="457200" y="5661248"/>
            <a:ext cx="8229600" cy="864096"/>
          </a:xfrm>
        </p:spPr>
        <p:txBody>
          <a:bodyPr>
            <a:noAutofit/>
          </a:bodyPr>
          <a:lstStyle/>
          <a:p>
            <a:pPr marL="0" indent="0">
              <a:buNone/>
            </a:pPr>
            <a:r>
              <a:rPr lang="cs-CZ" sz="2400" dirty="0" err="1" smtClean="0"/>
              <a:t>Pascalina</a:t>
            </a:r>
            <a:r>
              <a:rPr lang="cs-CZ" sz="2400" dirty="0" smtClean="0"/>
              <a:t> – strojek sestrojil roku 1642 </a:t>
            </a:r>
            <a:r>
              <a:rPr lang="cs-CZ" sz="2400" dirty="0" err="1" smtClean="0"/>
              <a:t>Blaise</a:t>
            </a:r>
            <a:r>
              <a:rPr lang="cs-CZ" sz="2400" dirty="0" smtClean="0"/>
              <a:t> Pascal pro výpočet daní. Později vyrobil i více kusů.</a:t>
            </a:r>
            <a:endParaRPr lang="cs-CZ" sz="2400" dirty="0"/>
          </a:p>
        </p:txBody>
      </p:sp>
      <p:pic>
        <p:nvPicPr>
          <p:cNvPr id="5" name="Picture 2" descr="Soubor:Arts et Metiers Pascaline dsc03869.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55576" y="1340768"/>
            <a:ext cx="7620000" cy="4171951"/>
          </a:xfrm>
          <a:prstGeom prst="rect">
            <a:avLst/>
          </a:prstGeom>
          <a:noFill/>
          <a:extLst>
            <a:ext uri="{909E8E84-426E-40DD-AFC4-6F175D3DCCD1}">
              <a14:hiddenFill xmlns:a14="http://schemas.microsoft.com/office/drawing/2010/main" xmlns="">
                <a:solidFill>
                  <a:srgbClr val="FFFFFF"/>
                </a:solidFill>
              </a14:hiddenFill>
            </a:ext>
          </a:extLst>
        </p:spPr>
      </p:pic>
      <p:pic>
        <p:nvPicPr>
          <p:cNvPr id="7171" name="Picture 3"/>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0" b="100000" l="0" r="99667"/>
                    </a14:imgEffect>
                  </a14:imgLayer>
                </a14:imgProps>
              </a:ext>
              <a:ext uri="{28A0092B-C50C-407E-A947-70E740481C1C}">
                <a14:useLocalDpi xmlns:a14="http://schemas.microsoft.com/office/drawing/2010/main" xmlns="" val="0"/>
              </a:ext>
            </a:extLst>
          </a:blip>
          <a:srcRect/>
          <a:stretch>
            <a:fillRect/>
          </a:stretch>
        </p:blipFill>
        <p:spPr bwMode="auto">
          <a:xfrm>
            <a:off x="107504" y="2708920"/>
            <a:ext cx="2857500" cy="29908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4039010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Mechanické kalkulátory</a:t>
            </a:r>
            <a:endParaRPr lang="cs-CZ" dirty="0"/>
          </a:p>
        </p:txBody>
      </p:sp>
      <p:sp>
        <p:nvSpPr>
          <p:cNvPr id="3" name="Zástupný symbol pro obsah 2"/>
          <p:cNvSpPr>
            <a:spLocks noGrp="1"/>
          </p:cNvSpPr>
          <p:nvPr>
            <p:ph idx="1"/>
          </p:nvPr>
        </p:nvSpPr>
        <p:spPr>
          <a:xfrm>
            <a:off x="457200" y="5229200"/>
            <a:ext cx="8229600" cy="1296144"/>
          </a:xfrm>
        </p:spPr>
        <p:txBody>
          <a:bodyPr>
            <a:noAutofit/>
          </a:bodyPr>
          <a:lstStyle/>
          <a:p>
            <a:pPr marL="0" indent="0">
              <a:buNone/>
            </a:pPr>
            <a:r>
              <a:rPr lang="cs-CZ" sz="2400" dirty="0" smtClean="0"/>
              <a:t>Od roku 1822 pracoval Charles </a:t>
            </a:r>
            <a:r>
              <a:rPr lang="cs-CZ" sz="2400" dirty="0" err="1" smtClean="0"/>
              <a:t>Babbage</a:t>
            </a:r>
            <a:r>
              <a:rPr lang="cs-CZ" sz="2400" dirty="0" smtClean="0"/>
              <a:t> na projektu diferenčního stroje pro přesné výpočty matematických tabulek.</a:t>
            </a:r>
          </a:p>
          <a:p>
            <a:pPr marL="0" indent="0">
              <a:buNone/>
            </a:pPr>
            <a:r>
              <a:rPr lang="cs-CZ" sz="2400" dirty="0" smtClean="0"/>
              <a:t>Stroj byl vyroben až v roce 1991 – funguje. </a:t>
            </a:r>
            <a:endParaRPr lang="cs-CZ" sz="2400" dirty="0"/>
          </a:p>
        </p:txBody>
      </p:sp>
      <p:pic>
        <p:nvPicPr>
          <p:cNvPr id="10242" name="Picture 2" descr="Soubor:BabbageDifferenceEngine.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35696" y="1196751"/>
            <a:ext cx="5396073" cy="3972859"/>
          </a:xfrm>
          <a:prstGeom prst="rect">
            <a:avLst/>
          </a:prstGeom>
          <a:noFill/>
          <a:extLst>
            <a:ext uri="{909E8E84-426E-40DD-AFC4-6F175D3DCCD1}">
              <a14:hiddenFill xmlns:a14="http://schemas.microsoft.com/office/drawing/2010/main" xmlns="">
                <a:solidFill>
                  <a:srgbClr val="FFFFFF"/>
                </a:solidFill>
              </a14:hiddenFill>
            </a:ext>
          </a:extLst>
        </p:spPr>
      </p:pic>
      <p:pic>
        <p:nvPicPr>
          <p:cNvPr id="10243" name="Picture 3"/>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6300192" y="2138362"/>
            <a:ext cx="2219325" cy="258127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4" name="Šipka doprava 3">
            <a:hlinkClick r:id="rId5"/>
          </p:cNvPr>
          <p:cNvSpPr/>
          <p:nvPr/>
        </p:nvSpPr>
        <p:spPr>
          <a:xfrm>
            <a:off x="6516216" y="6165304"/>
            <a:ext cx="288032"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3337768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74638"/>
            <a:ext cx="8568952" cy="1143000"/>
          </a:xfrm>
        </p:spPr>
        <p:txBody>
          <a:bodyPr/>
          <a:lstStyle/>
          <a:p>
            <a:r>
              <a:rPr lang="cs-CZ" dirty="0" smtClean="0"/>
              <a:t>0. generace elektronických počítačů</a:t>
            </a:r>
            <a:endParaRPr lang="cs-CZ" dirty="0"/>
          </a:p>
        </p:txBody>
      </p:sp>
      <p:sp>
        <p:nvSpPr>
          <p:cNvPr id="3" name="Zástupný symbol pro obsah 2"/>
          <p:cNvSpPr>
            <a:spLocks noGrp="1"/>
          </p:cNvSpPr>
          <p:nvPr>
            <p:ph idx="1"/>
          </p:nvPr>
        </p:nvSpPr>
        <p:spPr>
          <a:xfrm>
            <a:off x="457200" y="5229200"/>
            <a:ext cx="8229600" cy="1296144"/>
          </a:xfrm>
        </p:spPr>
        <p:txBody>
          <a:bodyPr>
            <a:noAutofit/>
          </a:bodyPr>
          <a:lstStyle/>
          <a:p>
            <a:pPr marL="0" indent="0">
              <a:buNone/>
            </a:pPr>
            <a:r>
              <a:rPr lang="cs-CZ" sz="2400" dirty="0" smtClean="0"/>
              <a:t>Reléový počítač </a:t>
            </a:r>
            <a:r>
              <a:rPr lang="cs-CZ" sz="2400" b="1" dirty="0" smtClean="0"/>
              <a:t>Mark I.</a:t>
            </a:r>
            <a:r>
              <a:rPr lang="cs-CZ" sz="2400" dirty="0" smtClean="0"/>
              <a:t> </a:t>
            </a:r>
            <a:r>
              <a:rPr lang="cs-CZ" sz="2400" dirty="0" err="1" smtClean="0"/>
              <a:t>Hardwardské</a:t>
            </a:r>
            <a:r>
              <a:rPr lang="cs-CZ" sz="2400" dirty="0" smtClean="0"/>
              <a:t> </a:t>
            </a:r>
            <a:r>
              <a:rPr lang="cs-CZ" sz="2400" dirty="0" err="1" smtClean="0"/>
              <a:t>univezity</a:t>
            </a:r>
            <a:r>
              <a:rPr lang="cs-CZ" sz="2400" dirty="0" smtClean="0"/>
              <a:t/>
            </a:r>
            <a:br>
              <a:rPr lang="cs-CZ" sz="2400" dirty="0" smtClean="0"/>
            </a:br>
            <a:r>
              <a:rPr lang="cs-CZ" sz="2400" dirty="0" smtClean="0"/>
              <a:t>byl vyvíjen v letech 1940 - 1943. V provozu byl až do roku 1959.</a:t>
            </a:r>
          </a:p>
          <a:p>
            <a:pPr marL="0" indent="0">
              <a:buNone/>
            </a:pPr>
            <a:r>
              <a:rPr lang="cs-CZ" sz="2400" dirty="0" smtClean="0"/>
              <a:t>Délka 15,5 m, hmotnost 5 t, pohon dlouhou centrální hřídelí.</a:t>
            </a:r>
            <a:endParaRPr lang="cs-CZ" sz="2400" dirty="0"/>
          </a:p>
        </p:txBody>
      </p:sp>
      <p:pic>
        <p:nvPicPr>
          <p:cNvPr id="12290" name="Picture 2" descr="Photo"/>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03648" y="1352194"/>
            <a:ext cx="6172200" cy="2609851"/>
          </a:xfrm>
          <a:prstGeom prst="rect">
            <a:avLst/>
          </a:prstGeom>
          <a:noFill/>
          <a:extLst>
            <a:ext uri="{909E8E84-426E-40DD-AFC4-6F175D3DCCD1}">
              <a14:hiddenFill xmlns:a14="http://schemas.microsoft.com/office/drawing/2010/main" xmlns="">
                <a:solidFill>
                  <a:srgbClr val="FFFFFF"/>
                </a:solidFill>
              </a14:hiddenFill>
            </a:ext>
          </a:extLst>
        </p:spPr>
      </p:pic>
      <p:pic>
        <p:nvPicPr>
          <p:cNvPr id="12292" name="Picture 4"/>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107504" y="2492896"/>
            <a:ext cx="3162300" cy="27432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045529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39" name="Zaoblený obdélník 13338"/>
          <p:cNvSpPr/>
          <p:nvPr/>
        </p:nvSpPr>
        <p:spPr>
          <a:xfrm>
            <a:off x="3167844" y="2708920"/>
            <a:ext cx="2556284" cy="2664296"/>
          </a:xfrm>
          <a:prstGeom prst="roundRect">
            <a:avLst/>
          </a:prstGeom>
        </p:spPr>
        <p:style>
          <a:lnRef idx="1">
            <a:schemeClr val="accent1"/>
          </a:lnRef>
          <a:fillRef idx="2">
            <a:schemeClr val="accent1"/>
          </a:fillRef>
          <a:effectRef idx="1">
            <a:schemeClr val="accent1"/>
          </a:effectRef>
          <a:fontRef idx="minor">
            <a:schemeClr val="dk1"/>
          </a:fontRef>
        </p:style>
        <p:txBody>
          <a:bodyPr rtlCol="0" anchor="b"/>
          <a:lstStyle/>
          <a:p>
            <a:pPr algn="ctr"/>
            <a:r>
              <a:rPr lang="cs-CZ" dirty="0" smtClean="0">
                <a:solidFill>
                  <a:schemeClr val="tx2">
                    <a:lumMod val="60000"/>
                    <a:lumOff val="40000"/>
                  </a:schemeClr>
                </a:solidFill>
              </a:rPr>
              <a:t>PROCESOR</a:t>
            </a:r>
            <a:endParaRPr lang="cs-CZ" dirty="0">
              <a:solidFill>
                <a:schemeClr val="tx2">
                  <a:lumMod val="60000"/>
                  <a:lumOff val="40000"/>
                </a:schemeClr>
              </a:solidFill>
            </a:endParaRPr>
          </a:p>
        </p:txBody>
      </p:sp>
      <p:sp>
        <p:nvSpPr>
          <p:cNvPr id="2" name="Nadpis 1"/>
          <p:cNvSpPr>
            <a:spLocks noGrp="1"/>
          </p:cNvSpPr>
          <p:nvPr>
            <p:ph type="title"/>
          </p:nvPr>
        </p:nvSpPr>
        <p:spPr>
          <a:xfrm>
            <a:off x="323528" y="274638"/>
            <a:ext cx="8568952" cy="1143000"/>
          </a:xfrm>
        </p:spPr>
        <p:txBody>
          <a:bodyPr/>
          <a:lstStyle/>
          <a:p>
            <a:r>
              <a:rPr lang="cs-CZ" dirty="0" smtClean="0"/>
              <a:t>Von Neumannovo schéma</a:t>
            </a:r>
            <a:endParaRPr lang="cs-CZ" dirty="0"/>
          </a:p>
        </p:txBody>
      </p:sp>
      <p:sp>
        <p:nvSpPr>
          <p:cNvPr id="8" name="Zástupný symbol pro obsah 2"/>
          <p:cNvSpPr>
            <a:spLocks noGrp="1"/>
          </p:cNvSpPr>
          <p:nvPr>
            <p:ph idx="1"/>
          </p:nvPr>
        </p:nvSpPr>
        <p:spPr>
          <a:xfrm>
            <a:off x="457200" y="5517232"/>
            <a:ext cx="8229600" cy="1008112"/>
          </a:xfrm>
        </p:spPr>
        <p:txBody>
          <a:bodyPr>
            <a:noAutofit/>
          </a:bodyPr>
          <a:lstStyle/>
          <a:p>
            <a:pPr marL="0" indent="0">
              <a:buNone/>
            </a:pPr>
            <a:r>
              <a:rPr lang="cs-CZ" sz="2400" dirty="0" smtClean="0"/>
              <a:t>1945 John von Neumann navrhl schéma samočinného počítače. Principiálně se používá dodnes.</a:t>
            </a:r>
            <a:endParaRPr lang="cs-CZ" sz="2400" dirty="0"/>
          </a:p>
        </p:txBody>
      </p:sp>
      <p:grpSp>
        <p:nvGrpSpPr>
          <p:cNvPr id="13338" name="Skupina 13337"/>
          <p:cNvGrpSpPr/>
          <p:nvPr/>
        </p:nvGrpSpPr>
        <p:grpSpPr>
          <a:xfrm>
            <a:off x="179512" y="1624248"/>
            <a:ext cx="8856984" cy="3244912"/>
            <a:chOff x="179512" y="1624248"/>
            <a:chExt cx="8856984" cy="3244912"/>
          </a:xfrm>
        </p:grpSpPr>
        <p:sp>
          <p:nvSpPr>
            <p:cNvPr id="3" name="Obdélník 2"/>
            <p:cNvSpPr/>
            <p:nvPr/>
          </p:nvSpPr>
          <p:spPr>
            <a:xfrm>
              <a:off x="683568" y="1628800"/>
              <a:ext cx="2088232"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700" dirty="0" smtClean="0"/>
                <a:t>VSTUPNÍ JEDNOTKA</a:t>
              </a:r>
              <a:endParaRPr lang="cs-CZ" sz="1700" dirty="0"/>
            </a:p>
          </p:txBody>
        </p:sp>
        <p:sp>
          <p:nvSpPr>
            <p:cNvPr id="6" name="Obdélník 5"/>
            <p:cNvSpPr/>
            <p:nvPr/>
          </p:nvSpPr>
          <p:spPr>
            <a:xfrm>
              <a:off x="3419872" y="1624248"/>
              <a:ext cx="2088232" cy="7246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OPERAČNÍ PAMĚŤ</a:t>
              </a:r>
              <a:endParaRPr lang="cs-CZ" dirty="0"/>
            </a:p>
          </p:txBody>
        </p:sp>
        <p:sp>
          <p:nvSpPr>
            <p:cNvPr id="7" name="Obdélník 6"/>
            <p:cNvSpPr/>
            <p:nvPr/>
          </p:nvSpPr>
          <p:spPr>
            <a:xfrm>
              <a:off x="6300192" y="1624248"/>
              <a:ext cx="2088232"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700" dirty="0" smtClean="0"/>
                <a:t>VÝSTUPNÍ JEDNOTKA</a:t>
              </a:r>
              <a:endParaRPr lang="cs-CZ" sz="1700" dirty="0"/>
            </a:p>
          </p:txBody>
        </p:sp>
        <p:sp>
          <p:nvSpPr>
            <p:cNvPr id="9" name="Obdélník 8"/>
            <p:cNvSpPr/>
            <p:nvPr/>
          </p:nvSpPr>
          <p:spPr>
            <a:xfrm>
              <a:off x="3419872" y="2878080"/>
              <a:ext cx="2088232" cy="7669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500" dirty="0" smtClean="0"/>
                <a:t>ARITMETICKO-LOGICKÁ</a:t>
              </a:r>
              <a:r>
                <a:rPr lang="cs-CZ" dirty="0" smtClean="0"/>
                <a:t> </a:t>
              </a:r>
              <a:r>
                <a:rPr lang="cs-CZ" sz="1500" dirty="0" smtClean="0"/>
                <a:t>JEDNOTKA</a:t>
              </a:r>
              <a:endParaRPr lang="cs-CZ" sz="1500" dirty="0"/>
            </a:p>
          </p:txBody>
        </p:sp>
        <p:sp>
          <p:nvSpPr>
            <p:cNvPr id="10" name="Obdélník 9"/>
            <p:cNvSpPr/>
            <p:nvPr/>
          </p:nvSpPr>
          <p:spPr>
            <a:xfrm>
              <a:off x="3419872" y="4293096"/>
              <a:ext cx="2088232"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ŘADIČ</a:t>
              </a:r>
              <a:endParaRPr lang="cs-CZ" dirty="0"/>
            </a:p>
          </p:txBody>
        </p:sp>
        <p:sp>
          <p:nvSpPr>
            <p:cNvPr id="4" name="Šipka doprava 3"/>
            <p:cNvSpPr/>
            <p:nvPr/>
          </p:nvSpPr>
          <p:spPr>
            <a:xfrm>
              <a:off x="179512" y="1700808"/>
              <a:ext cx="432048" cy="360040"/>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200" dirty="0" smtClean="0"/>
                <a:t>1</a:t>
              </a:r>
              <a:endParaRPr lang="cs-CZ" sz="1200" dirty="0"/>
            </a:p>
          </p:txBody>
        </p:sp>
        <p:sp>
          <p:nvSpPr>
            <p:cNvPr id="13" name="Šipka doprava 12"/>
            <p:cNvSpPr/>
            <p:nvPr/>
          </p:nvSpPr>
          <p:spPr>
            <a:xfrm>
              <a:off x="2915816" y="1736812"/>
              <a:ext cx="432048" cy="360040"/>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200" dirty="0" smtClean="0"/>
                <a:t>3</a:t>
              </a:r>
              <a:endParaRPr lang="cs-CZ" sz="1200" dirty="0"/>
            </a:p>
          </p:txBody>
        </p:sp>
        <p:sp>
          <p:nvSpPr>
            <p:cNvPr id="14" name="Šipka doprava 13"/>
            <p:cNvSpPr/>
            <p:nvPr/>
          </p:nvSpPr>
          <p:spPr>
            <a:xfrm>
              <a:off x="5724128" y="1736812"/>
              <a:ext cx="432048" cy="360040"/>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200" dirty="0" smtClean="0"/>
                <a:t>11</a:t>
              </a:r>
              <a:endParaRPr lang="cs-CZ" sz="1200" dirty="0"/>
            </a:p>
          </p:txBody>
        </p:sp>
        <p:sp>
          <p:nvSpPr>
            <p:cNvPr id="22" name="Šipka doprava 21"/>
            <p:cNvSpPr/>
            <p:nvPr/>
          </p:nvSpPr>
          <p:spPr>
            <a:xfrm>
              <a:off x="8604448" y="1736812"/>
              <a:ext cx="432048" cy="360040"/>
            </a:xfrm>
            <a:prstGeom prs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200" dirty="0" smtClean="0"/>
                <a:t>12</a:t>
              </a:r>
              <a:endParaRPr lang="cs-CZ" sz="1200" dirty="0"/>
            </a:p>
          </p:txBody>
        </p:sp>
        <p:sp>
          <p:nvSpPr>
            <p:cNvPr id="5" name="Šipka dolů 4"/>
            <p:cNvSpPr/>
            <p:nvPr/>
          </p:nvSpPr>
          <p:spPr>
            <a:xfrm>
              <a:off x="3707904" y="2420888"/>
              <a:ext cx="360040" cy="360040"/>
            </a:xfrm>
            <a:prstGeom prst="down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200" dirty="0" smtClean="0"/>
                <a:t>6</a:t>
              </a:r>
              <a:endParaRPr lang="cs-CZ" sz="1200" dirty="0"/>
            </a:p>
          </p:txBody>
        </p:sp>
        <p:sp>
          <p:nvSpPr>
            <p:cNvPr id="24" name="Šipka nahoru 23"/>
            <p:cNvSpPr/>
            <p:nvPr/>
          </p:nvSpPr>
          <p:spPr>
            <a:xfrm>
              <a:off x="4788024" y="2420888"/>
              <a:ext cx="360040" cy="360040"/>
            </a:xfrm>
            <a:prstGeom prst="up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1200" dirty="0" smtClean="0"/>
                <a:t>8</a:t>
              </a:r>
              <a:endParaRPr lang="cs-CZ" sz="1200" dirty="0"/>
            </a:p>
          </p:txBody>
        </p:sp>
        <p:cxnSp>
          <p:nvCxnSpPr>
            <p:cNvPr id="26" name="Pravoúhlá spojnice 25"/>
            <p:cNvCxnSpPr>
              <a:endCxn id="3" idx="2"/>
            </p:cNvCxnSpPr>
            <p:nvPr/>
          </p:nvCxnSpPr>
          <p:spPr>
            <a:xfrm rot="16200000" flipV="1">
              <a:off x="1313638" y="2618910"/>
              <a:ext cx="2520280" cy="1692188"/>
            </a:xfrm>
            <a:prstGeom prst="bentConnector3">
              <a:avLst>
                <a:gd name="adj1" fmla="val 1020"/>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3318" name="Přímá spojnice se šipkou 13317"/>
            <p:cNvCxnSpPr/>
            <p:nvPr/>
          </p:nvCxnSpPr>
          <p:spPr>
            <a:xfrm flipV="1">
              <a:off x="4860032" y="3645024"/>
              <a:ext cx="0" cy="648072"/>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39" name="Pravoúhlá spojnice 38"/>
            <p:cNvCxnSpPr>
              <a:endCxn id="7" idx="2"/>
            </p:cNvCxnSpPr>
            <p:nvPr/>
          </p:nvCxnSpPr>
          <p:spPr>
            <a:xfrm rot="5400000" flipH="1" flipV="1">
              <a:off x="5163790" y="2544626"/>
              <a:ext cx="2524832" cy="1836204"/>
            </a:xfrm>
            <a:prstGeom prst="bentConnector3">
              <a:avLst>
                <a:gd name="adj1" fmla="val 22"/>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48" name="Přímá spojnice se šipkou 47"/>
            <p:cNvCxnSpPr/>
            <p:nvPr/>
          </p:nvCxnSpPr>
          <p:spPr>
            <a:xfrm>
              <a:off x="4067944" y="3645024"/>
              <a:ext cx="0" cy="648072"/>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nvGrpSpPr>
            <p:cNvPr id="13336" name="Skupina 13335"/>
            <p:cNvGrpSpPr/>
            <p:nvPr/>
          </p:nvGrpSpPr>
          <p:grpSpPr>
            <a:xfrm>
              <a:off x="2915816" y="2348880"/>
              <a:ext cx="504057" cy="2088232"/>
              <a:chOff x="2915816" y="2348880"/>
              <a:chExt cx="504057" cy="2088232"/>
            </a:xfrm>
          </p:grpSpPr>
          <p:cxnSp>
            <p:nvCxnSpPr>
              <p:cNvPr id="13330" name="Přímá spojnice 13329"/>
              <p:cNvCxnSpPr/>
              <p:nvPr/>
            </p:nvCxnSpPr>
            <p:spPr>
              <a:xfrm flipH="1">
                <a:off x="2915816" y="2348880"/>
                <a:ext cx="504056" cy="0"/>
              </a:xfrm>
              <a:prstGeom prst="line">
                <a:avLst/>
              </a:prstGeom>
              <a:ln w="19050">
                <a:solidFill>
                  <a:srgbClr val="FF0000"/>
                </a:solidFill>
                <a:tailEnd type="none"/>
              </a:ln>
            </p:spPr>
            <p:style>
              <a:lnRef idx="1">
                <a:schemeClr val="accent1"/>
              </a:lnRef>
              <a:fillRef idx="0">
                <a:schemeClr val="accent1"/>
              </a:fillRef>
              <a:effectRef idx="0">
                <a:schemeClr val="accent1"/>
              </a:effectRef>
              <a:fontRef idx="minor">
                <a:schemeClr val="tx1"/>
              </a:fontRef>
            </p:style>
          </p:cxnSp>
          <p:cxnSp>
            <p:nvCxnSpPr>
              <p:cNvPr id="13332" name="Přímá spojnice 13331"/>
              <p:cNvCxnSpPr/>
              <p:nvPr/>
            </p:nvCxnSpPr>
            <p:spPr>
              <a:xfrm>
                <a:off x="2915816" y="2348880"/>
                <a:ext cx="0" cy="2088232"/>
              </a:xfrm>
              <a:prstGeom prst="line">
                <a:avLst/>
              </a:prstGeom>
              <a:ln w="19050">
                <a:solidFill>
                  <a:srgbClr val="FF0000"/>
                </a:solidFill>
                <a:tailEnd type="none"/>
              </a:ln>
            </p:spPr>
            <p:style>
              <a:lnRef idx="1">
                <a:schemeClr val="accent1"/>
              </a:lnRef>
              <a:fillRef idx="0">
                <a:schemeClr val="accent1"/>
              </a:fillRef>
              <a:effectRef idx="0">
                <a:schemeClr val="accent1"/>
              </a:effectRef>
              <a:fontRef idx="minor">
                <a:schemeClr val="tx1"/>
              </a:fontRef>
            </p:style>
          </p:cxnSp>
          <p:cxnSp>
            <p:nvCxnSpPr>
              <p:cNvPr id="13334" name="Přímá spojnice se šipkou 13333"/>
              <p:cNvCxnSpPr/>
              <p:nvPr/>
            </p:nvCxnSpPr>
            <p:spPr>
              <a:xfrm>
                <a:off x="2915816" y="4437112"/>
                <a:ext cx="504057"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grpSp>
          <p:nvGrpSpPr>
            <p:cNvPr id="59" name="Skupina 58"/>
            <p:cNvGrpSpPr/>
            <p:nvPr/>
          </p:nvGrpSpPr>
          <p:grpSpPr>
            <a:xfrm rot="10800000">
              <a:off x="5514216" y="2348880"/>
              <a:ext cx="504057" cy="2088232"/>
              <a:chOff x="2915816" y="2348880"/>
              <a:chExt cx="504057" cy="2088232"/>
            </a:xfrm>
          </p:grpSpPr>
          <p:cxnSp>
            <p:nvCxnSpPr>
              <p:cNvPr id="60" name="Přímá spojnice 59"/>
              <p:cNvCxnSpPr/>
              <p:nvPr/>
            </p:nvCxnSpPr>
            <p:spPr>
              <a:xfrm flipH="1">
                <a:off x="2915816" y="2348880"/>
                <a:ext cx="504056" cy="0"/>
              </a:xfrm>
              <a:prstGeom prst="line">
                <a:avLst/>
              </a:prstGeom>
              <a:ln w="19050">
                <a:solidFill>
                  <a:srgbClr val="FF0000"/>
                </a:solidFill>
                <a:tailEnd type="none"/>
              </a:ln>
            </p:spPr>
            <p:style>
              <a:lnRef idx="1">
                <a:schemeClr val="accent1"/>
              </a:lnRef>
              <a:fillRef idx="0">
                <a:schemeClr val="accent1"/>
              </a:fillRef>
              <a:effectRef idx="0">
                <a:schemeClr val="accent1"/>
              </a:effectRef>
              <a:fontRef idx="minor">
                <a:schemeClr val="tx1"/>
              </a:fontRef>
            </p:style>
          </p:cxnSp>
          <p:cxnSp>
            <p:nvCxnSpPr>
              <p:cNvPr id="61" name="Přímá spojnice 60"/>
              <p:cNvCxnSpPr/>
              <p:nvPr/>
            </p:nvCxnSpPr>
            <p:spPr>
              <a:xfrm>
                <a:off x="2915816" y="2348880"/>
                <a:ext cx="0" cy="2088232"/>
              </a:xfrm>
              <a:prstGeom prst="line">
                <a:avLst/>
              </a:prstGeom>
              <a:ln w="19050">
                <a:solidFill>
                  <a:srgbClr val="FF0000"/>
                </a:solidFill>
                <a:tailEnd type="none"/>
              </a:ln>
            </p:spPr>
            <p:style>
              <a:lnRef idx="1">
                <a:schemeClr val="accent1"/>
              </a:lnRef>
              <a:fillRef idx="0">
                <a:schemeClr val="accent1"/>
              </a:fillRef>
              <a:effectRef idx="0">
                <a:schemeClr val="accent1"/>
              </a:effectRef>
              <a:fontRef idx="minor">
                <a:schemeClr val="tx1"/>
              </a:fontRef>
            </p:style>
          </p:cxnSp>
          <p:cxnSp>
            <p:nvCxnSpPr>
              <p:cNvPr id="62" name="Přímá spojnice se šipkou 61"/>
              <p:cNvCxnSpPr/>
              <p:nvPr/>
            </p:nvCxnSpPr>
            <p:spPr>
              <a:xfrm>
                <a:off x="2915816" y="4437112"/>
                <a:ext cx="504057"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sp>
          <p:nvSpPr>
            <p:cNvPr id="13337" name="Ovál 13336"/>
            <p:cNvSpPr/>
            <p:nvPr/>
          </p:nvSpPr>
          <p:spPr>
            <a:xfrm>
              <a:off x="1547664" y="3099534"/>
              <a:ext cx="360040" cy="324035"/>
            </a:xfrm>
            <a:prstGeom prst="ellipse">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sz="1200" dirty="0" smtClean="0"/>
                <a:t>2</a:t>
              </a:r>
              <a:endParaRPr lang="cs-CZ" sz="1200" dirty="0"/>
            </a:p>
          </p:txBody>
        </p:sp>
        <p:sp>
          <p:nvSpPr>
            <p:cNvPr id="64" name="Ovál 63"/>
            <p:cNvSpPr/>
            <p:nvPr/>
          </p:nvSpPr>
          <p:spPr>
            <a:xfrm>
              <a:off x="7164288" y="3099534"/>
              <a:ext cx="360040" cy="324035"/>
            </a:xfrm>
            <a:prstGeom prst="ellipse">
              <a:avLst/>
            </a:prstGeom>
            <a:ln>
              <a:solidFill>
                <a:srgbClr val="FF0000"/>
              </a:solidFill>
            </a:ln>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US" sz="1200" dirty="0" smtClean="0"/>
                <a:t>10</a:t>
              </a:r>
              <a:endParaRPr lang="cs-CZ" sz="1200" dirty="0"/>
            </a:p>
          </p:txBody>
        </p:sp>
        <p:sp>
          <p:nvSpPr>
            <p:cNvPr id="65" name="Ovál 64"/>
            <p:cNvSpPr/>
            <p:nvPr/>
          </p:nvSpPr>
          <p:spPr>
            <a:xfrm>
              <a:off x="2735796" y="3099533"/>
              <a:ext cx="360040" cy="324035"/>
            </a:xfrm>
            <a:prstGeom prst="ellipse">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sz="1200" dirty="0"/>
                <a:t>4</a:t>
              </a:r>
              <a:endParaRPr lang="cs-CZ" sz="1200" dirty="0"/>
            </a:p>
          </p:txBody>
        </p:sp>
        <p:sp>
          <p:nvSpPr>
            <p:cNvPr id="66" name="Ovál 65"/>
            <p:cNvSpPr/>
            <p:nvPr/>
          </p:nvSpPr>
          <p:spPr>
            <a:xfrm>
              <a:off x="5838253" y="3099534"/>
              <a:ext cx="360040" cy="324035"/>
            </a:xfrm>
            <a:prstGeom prst="ellipse">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sz="1200" dirty="0"/>
                <a:t>5</a:t>
              </a:r>
              <a:endParaRPr lang="cs-CZ" sz="1200" dirty="0"/>
            </a:p>
          </p:txBody>
        </p:sp>
        <p:sp>
          <p:nvSpPr>
            <p:cNvPr id="67" name="Ovál 66"/>
            <p:cNvSpPr/>
            <p:nvPr/>
          </p:nvSpPr>
          <p:spPr>
            <a:xfrm>
              <a:off x="4680012" y="3807042"/>
              <a:ext cx="360040" cy="324035"/>
            </a:xfrm>
            <a:prstGeom prst="ellipse">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sz="1200" dirty="0"/>
                <a:t>7</a:t>
              </a:r>
              <a:endParaRPr lang="cs-CZ" sz="1200" dirty="0"/>
            </a:p>
          </p:txBody>
        </p:sp>
        <p:sp>
          <p:nvSpPr>
            <p:cNvPr id="68" name="Ovál 67"/>
            <p:cNvSpPr/>
            <p:nvPr/>
          </p:nvSpPr>
          <p:spPr>
            <a:xfrm>
              <a:off x="3887924" y="3807041"/>
              <a:ext cx="360040" cy="324035"/>
            </a:xfrm>
            <a:prstGeom prst="ellipse">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sz="1200" dirty="0"/>
                <a:t>9</a:t>
              </a:r>
              <a:endParaRPr lang="cs-CZ" sz="1200" dirty="0"/>
            </a:p>
          </p:txBody>
        </p:sp>
      </p:grpSp>
    </p:spTree>
    <p:extLst>
      <p:ext uri="{BB962C8B-B14F-4D97-AF65-F5344CB8AC3E}">
        <p14:creationId xmlns:p14="http://schemas.microsoft.com/office/powerpoint/2010/main" xmlns="" val="548430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74638"/>
            <a:ext cx="8568952" cy="1143000"/>
          </a:xfrm>
        </p:spPr>
        <p:txBody>
          <a:bodyPr/>
          <a:lstStyle/>
          <a:p>
            <a:r>
              <a:rPr lang="cs-CZ" dirty="0" smtClean="0"/>
              <a:t>1. generace elektronických počítačů</a:t>
            </a:r>
            <a:endParaRPr lang="cs-CZ" dirty="0"/>
          </a:p>
        </p:txBody>
      </p:sp>
      <p:sp>
        <p:nvSpPr>
          <p:cNvPr id="3" name="Zástupný symbol pro obsah 2"/>
          <p:cNvSpPr>
            <a:spLocks noGrp="1"/>
          </p:cNvSpPr>
          <p:nvPr>
            <p:ph idx="1"/>
          </p:nvPr>
        </p:nvSpPr>
        <p:spPr>
          <a:xfrm>
            <a:off x="457200" y="4869160"/>
            <a:ext cx="8229600" cy="1656184"/>
          </a:xfrm>
        </p:spPr>
        <p:txBody>
          <a:bodyPr>
            <a:noAutofit/>
          </a:bodyPr>
          <a:lstStyle/>
          <a:p>
            <a:pPr marL="0" indent="0">
              <a:buNone/>
            </a:pPr>
            <a:r>
              <a:rPr lang="cs-CZ" sz="2400" dirty="0" smtClean="0"/>
              <a:t>V roce 1944 byl na univerzitě v Pensylvánii uveden do provozu první elektronkový počítač </a:t>
            </a:r>
            <a:r>
              <a:rPr lang="cs-CZ" sz="2400" b="1" dirty="0" smtClean="0"/>
              <a:t>ENIAC</a:t>
            </a:r>
            <a:r>
              <a:rPr lang="cs-CZ" sz="2400" dirty="0" smtClean="0"/>
              <a:t>.</a:t>
            </a:r>
            <a:br>
              <a:rPr lang="cs-CZ" sz="2400" dirty="0" smtClean="0"/>
            </a:br>
            <a:r>
              <a:rPr lang="cs-CZ" sz="2400" dirty="0" smtClean="0"/>
              <a:t>Plocha 150m</a:t>
            </a:r>
            <a:r>
              <a:rPr lang="cs-CZ" sz="2400" baseline="30000" dirty="0" smtClean="0"/>
              <a:t>2</a:t>
            </a:r>
            <a:r>
              <a:rPr lang="cs-CZ" sz="2400" dirty="0" smtClean="0"/>
              <a:t>, hmotnost 40 t, chlazení dvěma leteckými motory. </a:t>
            </a:r>
            <a:endParaRPr lang="cs-CZ" sz="2400" dirty="0"/>
          </a:p>
        </p:txBody>
      </p:sp>
      <p:pic>
        <p:nvPicPr>
          <p:cNvPr id="14338" name="Picture 2" descr="General View of the ENIAC"/>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79712" y="1196752"/>
            <a:ext cx="4495800" cy="3533776"/>
          </a:xfrm>
          <a:prstGeom prst="rect">
            <a:avLst/>
          </a:prstGeom>
          <a:noFill/>
          <a:extLst>
            <a:ext uri="{909E8E84-426E-40DD-AFC4-6F175D3DCCD1}">
              <a14:hiddenFill xmlns:a14="http://schemas.microsoft.com/office/drawing/2010/main" xmlns="">
                <a:solidFill>
                  <a:srgbClr val="FFFFFF"/>
                </a:solidFill>
              </a14:hiddenFill>
            </a:ext>
          </a:extLst>
        </p:spPr>
      </p:pic>
      <p:pic>
        <p:nvPicPr>
          <p:cNvPr id="14341" name="Picture 5"/>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6481532" y="1988840"/>
            <a:ext cx="1333500" cy="25527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063954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endParaRPr lang="cs-CZ"/>
          </a:p>
        </p:txBody>
      </p:sp>
      <p:sp>
        <p:nvSpPr>
          <p:cNvPr id="6" name="Zástupný symbol pro text 5"/>
          <p:cNvSpPr>
            <a:spLocks noGrp="1"/>
          </p:cNvSpPr>
          <p:nvPr>
            <p:ph type="body" sz="half" idx="2"/>
          </p:nvPr>
        </p:nvSpPr>
        <p:spPr>
          <a:xfrm>
            <a:off x="107504" y="5367338"/>
            <a:ext cx="8928992" cy="1302022"/>
          </a:xfrm>
        </p:spPr>
        <p:txBody>
          <a:bodyPr/>
          <a:lstStyle/>
          <a:p>
            <a:r>
              <a:rPr lang="cs-CZ" dirty="0" smtClean="0"/>
              <a:t>Vědci ze společnosti RAND vytvořili model "domácího počítače", jak by mohl vypadat v roce 2004. Potřebné technologie však nebudou pro průměrnou domácnost dosažitelné. Vědci též přiznávají, že tento počítač bude ke své skutečné činnosti potřebovat dosud nevynalezené technologie, ale dá se očekávat, že technický pokrok tyto problémy za 50 let vyřeší.</a:t>
            </a:r>
            <a:br>
              <a:rPr lang="cs-CZ" dirty="0" smtClean="0"/>
            </a:br>
            <a:r>
              <a:rPr lang="cs-CZ" dirty="0" smtClean="0"/>
              <a:t>S telexovým rozhraním a jazykem Fortran bude tento počítač pro každého snadno použitelný.</a:t>
            </a:r>
          </a:p>
          <a:p>
            <a:pPr algn="r"/>
            <a:r>
              <a:rPr lang="cs-CZ" i="1" dirty="0" err="1" smtClean="0"/>
              <a:t>Popular</a:t>
            </a:r>
            <a:r>
              <a:rPr lang="cs-CZ" i="1" dirty="0" smtClean="0"/>
              <a:t> </a:t>
            </a:r>
            <a:r>
              <a:rPr lang="cs-CZ" i="1" dirty="0" err="1" smtClean="0"/>
              <a:t>Mechanics</a:t>
            </a:r>
            <a:r>
              <a:rPr lang="cs-CZ" i="1" dirty="0" smtClean="0"/>
              <a:t> 1954</a:t>
            </a:r>
            <a:endParaRPr lang="cs-CZ" i="1" dirty="0"/>
          </a:p>
        </p:txBody>
      </p:sp>
      <p:pic>
        <p:nvPicPr>
          <p:cNvPr id="1026" name="Picture 2" descr="http://www.pdasoft.cz/files/root/obrazky_k_clankum/2006/Superpc_1954/1.jpg"/>
          <p:cNvPicPr>
            <a:picLocks noGrp="1" noChangeAspect="1" noChangeArrowheads="1"/>
          </p:cNvPicPr>
          <p:nvPr>
            <p:ph type="pic" idx="1"/>
          </p:nvPr>
        </p:nvPicPr>
        <p:blipFill>
          <a:blip r:embed="rId2" cstate="print">
            <a:extLst>
              <a:ext uri="{28A0092B-C50C-407E-A947-70E740481C1C}">
                <a14:useLocalDpi xmlns:a14="http://schemas.microsoft.com/office/drawing/2010/main" xmlns="" val="0"/>
              </a:ext>
            </a:extLst>
          </a:blip>
          <a:srcRect l="8250" r="8250"/>
          <a:stretch>
            <a:fillRect/>
          </a:stretch>
        </p:blipFill>
        <p:spPr bwMode="auto">
          <a:xfrm>
            <a:off x="1331640" y="548680"/>
            <a:ext cx="6362700" cy="477202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8513141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74638"/>
            <a:ext cx="8568952" cy="1143000"/>
          </a:xfrm>
        </p:spPr>
        <p:txBody>
          <a:bodyPr/>
          <a:lstStyle/>
          <a:p>
            <a:r>
              <a:rPr lang="cs-CZ" dirty="0" smtClean="0"/>
              <a:t>2. generace elektronických počítačů</a:t>
            </a:r>
            <a:endParaRPr lang="cs-CZ" dirty="0"/>
          </a:p>
        </p:txBody>
      </p:sp>
      <p:sp>
        <p:nvSpPr>
          <p:cNvPr id="3" name="Zástupný symbol pro obsah 2"/>
          <p:cNvSpPr>
            <a:spLocks noGrp="1"/>
          </p:cNvSpPr>
          <p:nvPr>
            <p:ph idx="1"/>
          </p:nvPr>
        </p:nvSpPr>
        <p:spPr>
          <a:xfrm>
            <a:off x="457200" y="4869160"/>
            <a:ext cx="8229600" cy="1656184"/>
          </a:xfrm>
        </p:spPr>
        <p:txBody>
          <a:bodyPr>
            <a:noAutofit/>
          </a:bodyPr>
          <a:lstStyle/>
          <a:p>
            <a:pPr marL="0" indent="0">
              <a:buNone/>
            </a:pPr>
            <a:r>
              <a:rPr lang="cs-CZ" sz="2400" dirty="0" smtClean="0"/>
              <a:t>Tranzistorové počítače se vyráběly již sériově. První operační systémy a programovací jazyky použitelné na více strojích.</a:t>
            </a:r>
          </a:p>
          <a:p>
            <a:pPr marL="0" indent="0" algn="ctr">
              <a:buNone/>
            </a:pPr>
            <a:r>
              <a:rPr lang="cs-CZ" sz="2400" dirty="0" smtClean="0"/>
              <a:t>ZPA 600 československé výroby z roku 1970.</a:t>
            </a:r>
            <a:endParaRPr lang="cs-CZ" sz="2400" dirty="0"/>
          </a:p>
        </p:txBody>
      </p:sp>
      <p:pic>
        <p:nvPicPr>
          <p:cNvPr id="16386" name="Picture 2" descr="Mainframe ZPA600"/>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55776" y="1264582"/>
            <a:ext cx="4572000" cy="3048001"/>
          </a:xfrm>
          <a:prstGeom prst="rect">
            <a:avLst/>
          </a:prstGeom>
          <a:noFill/>
          <a:extLst>
            <a:ext uri="{909E8E84-426E-40DD-AFC4-6F175D3DCCD1}">
              <a14:hiddenFill xmlns:a14="http://schemas.microsoft.com/office/drawing/2010/main" xmlns="">
                <a:solidFill>
                  <a:srgbClr val="FFFFFF"/>
                </a:solidFill>
              </a14:hiddenFill>
            </a:ext>
          </a:extLst>
        </p:spPr>
      </p:pic>
      <p:pic>
        <p:nvPicPr>
          <p:cNvPr id="16387" name="Picture 3"/>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971600" y="1628800"/>
            <a:ext cx="1809750" cy="258127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4420836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74638"/>
            <a:ext cx="8568952" cy="1143000"/>
          </a:xfrm>
        </p:spPr>
        <p:txBody>
          <a:bodyPr/>
          <a:lstStyle/>
          <a:p>
            <a:r>
              <a:rPr lang="cs-CZ" dirty="0" smtClean="0"/>
              <a:t>3. generace elektronických počítačů</a:t>
            </a:r>
            <a:endParaRPr lang="cs-CZ" dirty="0"/>
          </a:p>
        </p:txBody>
      </p:sp>
      <p:sp>
        <p:nvSpPr>
          <p:cNvPr id="3" name="Zástupný symbol pro obsah 2"/>
          <p:cNvSpPr>
            <a:spLocks noGrp="1"/>
          </p:cNvSpPr>
          <p:nvPr>
            <p:ph idx="1"/>
          </p:nvPr>
        </p:nvSpPr>
        <p:spPr>
          <a:xfrm>
            <a:off x="457200" y="5229200"/>
            <a:ext cx="8229600" cy="1296144"/>
          </a:xfrm>
        </p:spPr>
        <p:txBody>
          <a:bodyPr>
            <a:noAutofit/>
          </a:bodyPr>
          <a:lstStyle/>
          <a:p>
            <a:pPr marL="0" indent="0">
              <a:buNone/>
              <a:tabLst>
                <a:tab pos="6005513" algn="l"/>
              </a:tabLst>
            </a:pPr>
            <a:r>
              <a:rPr lang="cs-CZ" sz="2400" dirty="0" smtClean="0"/>
              <a:t>Použití integrovaných obvodů umožnilo konstrukci prvních</a:t>
            </a:r>
            <a:br>
              <a:rPr lang="cs-CZ" sz="2400" dirty="0" smtClean="0"/>
            </a:br>
            <a:r>
              <a:rPr lang="cs-CZ" sz="2400" dirty="0" smtClean="0"/>
              <a:t>mini a mikropočítačů. Objevuje se proces v reálném čase a multitasking.	IBM </a:t>
            </a:r>
            <a:r>
              <a:rPr lang="cs-CZ" sz="2400" dirty="0" err="1" smtClean="0"/>
              <a:t>System</a:t>
            </a:r>
            <a:r>
              <a:rPr lang="cs-CZ" sz="2400" dirty="0" smtClean="0"/>
              <a:t> 360</a:t>
            </a:r>
            <a:endParaRPr lang="cs-CZ" sz="2400" dirty="0"/>
          </a:p>
        </p:txBody>
      </p:sp>
      <p:pic>
        <p:nvPicPr>
          <p:cNvPr id="18434" name="Picture 2" descr="Soubor: Bundesarchiv B 145 Bild-F038812-0014, Wolfsburg, VW Autowerk.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79712" y="1199805"/>
            <a:ext cx="6395864" cy="4029395"/>
          </a:xfrm>
          <a:prstGeom prst="rect">
            <a:avLst/>
          </a:prstGeom>
          <a:noFill/>
          <a:extLst>
            <a:ext uri="{909E8E84-426E-40DD-AFC4-6F175D3DCCD1}">
              <a14:hiddenFill xmlns:a14="http://schemas.microsoft.com/office/drawing/2010/main" xmlns="">
                <a:solidFill>
                  <a:srgbClr val="FFFFFF"/>
                </a:solidFill>
              </a14:hiddenFill>
            </a:ext>
          </a:extLst>
        </p:spPr>
      </p:pic>
      <p:pic>
        <p:nvPicPr>
          <p:cNvPr id="18435" name="Picture 3"/>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323528" y="1844824"/>
            <a:ext cx="3451473" cy="242800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1299624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74638"/>
            <a:ext cx="8568952" cy="1143000"/>
          </a:xfrm>
        </p:spPr>
        <p:txBody>
          <a:bodyPr/>
          <a:lstStyle/>
          <a:p>
            <a:r>
              <a:rPr lang="cs-CZ" dirty="0" smtClean="0"/>
              <a:t>4. generace elektronických počítačů</a:t>
            </a:r>
            <a:endParaRPr lang="cs-CZ" dirty="0"/>
          </a:p>
        </p:txBody>
      </p:sp>
      <p:sp>
        <p:nvSpPr>
          <p:cNvPr id="3" name="Zástupný symbol pro obsah 2"/>
          <p:cNvSpPr>
            <a:spLocks noGrp="1"/>
          </p:cNvSpPr>
          <p:nvPr>
            <p:ph idx="1"/>
          </p:nvPr>
        </p:nvSpPr>
        <p:spPr>
          <a:xfrm>
            <a:off x="457200" y="5229200"/>
            <a:ext cx="8229600" cy="1296144"/>
          </a:xfrm>
        </p:spPr>
        <p:txBody>
          <a:bodyPr>
            <a:noAutofit/>
          </a:bodyPr>
          <a:lstStyle/>
          <a:p>
            <a:pPr marL="0" indent="0">
              <a:buNone/>
            </a:pPr>
            <a:r>
              <a:rPr lang="cs-CZ" sz="2400" dirty="0" smtClean="0"/>
              <a:t>V roce 1981 začala firma IBM vyrábět počítač který </a:t>
            </a:r>
            <a:r>
              <a:rPr lang="cs-CZ" sz="2400" b="1" dirty="0" smtClean="0"/>
              <a:t>osobní</a:t>
            </a:r>
            <a:r>
              <a:rPr lang="cs-CZ" sz="2400" dirty="0" smtClean="0"/>
              <a:t> měl přímo v názvu a dal název celé třídě počítačů – PC.</a:t>
            </a:r>
          </a:p>
          <a:p>
            <a:pPr marL="0" indent="0">
              <a:buNone/>
            </a:pPr>
            <a:r>
              <a:rPr lang="cs-CZ" sz="2400" dirty="0" smtClean="0"/>
              <a:t>Charakteristické je použití mikroprocesoru s velkou integrací.</a:t>
            </a:r>
            <a:endParaRPr lang="cs-CZ" sz="2400" dirty="0"/>
          </a:p>
        </p:txBody>
      </p:sp>
      <p:pic>
        <p:nvPicPr>
          <p:cNvPr id="19458" name="Picture 2" descr="File:IBM PC 5150.jpg"/>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2751868" y="1196752"/>
            <a:ext cx="5780572" cy="4176464"/>
          </a:xfrm>
          <a:prstGeom prst="rect">
            <a:avLst/>
          </a:prstGeom>
          <a:noFill/>
          <a:extLst>
            <a:ext uri="{909E8E84-426E-40DD-AFC4-6F175D3DCCD1}">
              <a14:hiddenFill xmlns:a14="http://schemas.microsoft.com/office/drawing/2010/main" xmlns="">
                <a:solidFill>
                  <a:srgbClr val="FFFFFF"/>
                </a:solidFill>
              </a14:hiddenFill>
            </a:ext>
          </a:extLst>
        </p:spPr>
      </p:pic>
      <p:pic>
        <p:nvPicPr>
          <p:cNvPr id="19459" name="Picture 3"/>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645314" y="3356992"/>
            <a:ext cx="2796610" cy="187220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9524997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4" name="Picture 4" descr="Futuristický koncept moderního po&amp;ccaron;íta&amp;ccaron;e"/>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73304" y="1808212"/>
            <a:ext cx="4486728" cy="2527524"/>
          </a:xfrm>
          <a:prstGeom prst="rect">
            <a:avLst/>
          </a:prstGeom>
          <a:noFill/>
          <a:extLst>
            <a:ext uri="{909E8E84-426E-40DD-AFC4-6F175D3DCCD1}">
              <a14:hiddenFill xmlns:a14="http://schemas.microsoft.com/office/drawing/2010/main" xmlns="">
                <a:solidFill>
                  <a:srgbClr val="FFFFFF"/>
                </a:solidFill>
              </a14:hiddenFill>
            </a:ext>
          </a:extLst>
        </p:spPr>
      </p:pic>
      <p:sp>
        <p:nvSpPr>
          <p:cNvPr id="2" name="Nadpis 1"/>
          <p:cNvSpPr>
            <a:spLocks noGrp="1"/>
          </p:cNvSpPr>
          <p:nvPr>
            <p:ph type="title"/>
          </p:nvPr>
        </p:nvSpPr>
        <p:spPr>
          <a:xfrm>
            <a:off x="323528" y="274638"/>
            <a:ext cx="8568952" cy="1143000"/>
          </a:xfrm>
        </p:spPr>
        <p:txBody>
          <a:bodyPr/>
          <a:lstStyle/>
          <a:p>
            <a:r>
              <a:rPr lang="cs-CZ" dirty="0" smtClean="0"/>
              <a:t>5. generace ???</a:t>
            </a:r>
            <a:endParaRPr lang="cs-CZ" dirty="0"/>
          </a:p>
        </p:txBody>
      </p:sp>
      <p:sp>
        <p:nvSpPr>
          <p:cNvPr id="3" name="Zástupný symbol pro obsah 2"/>
          <p:cNvSpPr>
            <a:spLocks noGrp="1"/>
          </p:cNvSpPr>
          <p:nvPr>
            <p:ph idx="1"/>
          </p:nvPr>
        </p:nvSpPr>
        <p:spPr>
          <a:xfrm>
            <a:off x="457200" y="5229200"/>
            <a:ext cx="8229600" cy="1296144"/>
          </a:xfrm>
        </p:spPr>
        <p:txBody>
          <a:bodyPr>
            <a:noAutofit/>
          </a:bodyPr>
          <a:lstStyle/>
          <a:p>
            <a:pPr marL="0" indent="0">
              <a:buNone/>
            </a:pPr>
            <a:r>
              <a:rPr lang="cs-CZ" sz="2400" dirty="0" smtClean="0"/>
              <a:t>…stroje s umělou inteligencí?</a:t>
            </a:r>
          </a:p>
          <a:p>
            <a:pPr marL="0" indent="0">
              <a:buNone/>
            </a:pPr>
            <a:r>
              <a:rPr lang="cs-CZ" sz="2400" dirty="0" smtClean="0"/>
              <a:t>…kvantové počítače?</a:t>
            </a:r>
          </a:p>
          <a:p>
            <a:pPr marL="0" indent="0">
              <a:buNone/>
            </a:pPr>
            <a:r>
              <a:rPr lang="cs-CZ" sz="2400" dirty="0" smtClean="0"/>
              <a:t>…nebo něco úplně jiného?</a:t>
            </a:r>
            <a:endParaRPr lang="cs-CZ" sz="2400" dirty="0"/>
          </a:p>
        </p:txBody>
      </p:sp>
      <p:pic>
        <p:nvPicPr>
          <p:cNvPr id="20482" name="Picture 2" descr="BendDesk">
            <a:hlinkClick r:id="rId3"/>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938464" y="2816324"/>
            <a:ext cx="3810000" cy="26289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8554414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67544" y="2852936"/>
            <a:ext cx="8229600" cy="1143000"/>
          </a:xfrm>
        </p:spPr>
        <p:txBody>
          <a:bodyPr>
            <a:noAutofit/>
          </a:bodyPr>
          <a:lstStyle/>
          <a:p>
            <a:r>
              <a:rPr lang="cs-CZ" sz="13800" b="1" dirty="0" smtClean="0">
                <a:solidFill>
                  <a:schemeClr val="tx1">
                    <a:lumMod val="85000"/>
                    <a:lumOff val="15000"/>
                  </a:schemeClr>
                </a:solidFill>
              </a:rPr>
              <a:t>BLACKOUT</a:t>
            </a:r>
            <a:endParaRPr lang="cs-CZ" sz="13800" b="1" dirty="0">
              <a:solidFill>
                <a:schemeClr val="tx1">
                  <a:lumMod val="85000"/>
                  <a:lumOff val="15000"/>
                </a:schemeClr>
              </a:solidFill>
            </a:endParaRPr>
          </a:p>
        </p:txBody>
      </p:sp>
    </p:spTree>
    <p:extLst>
      <p:ext uri="{BB962C8B-B14F-4D97-AF65-F5344CB8AC3E}">
        <p14:creationId xmlns:p14="http://schemas.microsoft.com/office/powerpoint/2010/main" xmlns="" val="37841376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Použité zdroje</a:t>
            </a:r>
            <a:endParaRPr lang="cs-CZ" dirty="0"/>
          </a:p>
        </p:txBody>
      </p:sp>
      <p:sp>
        <p:nvSpPr>
          <p:cNvPr id="6" name="Zástupný symbol pro obsah 5"/>
          <p:cNvSpPr>
            <a:spLocks noGrp="1"/>
          </p:cNvSpPr>
          <p:nvPr>
            <p:ph idx="1"/>
          </p:nvPr>
        </p:nvSpPr>
        <p:spPr>
          <a:xfrm>
            <a:off x="457200" y="1600200"/>
            <a:ext cx="8363272" cy="4525963"/>
          </a:xfrm>
        </p:spPr>
        <p:txBody>
          <a:bodyPr>
            <a:normAutofit/>
          </a:bodyPr>
          <a:lstStyle/>
          <a:p>
            <a:pPr marL="895350" indent="0">
              <a:spcBef>
                <a:spcPts val="600"/>
              </a:spcBef>
              <a:buNone/>
            </a:pPr>
            <a:r>
              <a:rPr lang="cs-CZ" sz="1600" dirty="0" smtClean="0">
                <a:hlinkClick r:id="rId2"/>
              </a:rPr>
              <a:t>http://images.recitus.qc.ca/main.php?g2_itemId=4180</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3"/>
              </a:rPr>
              <a:t>http://cs.wikipedia.org/wiki/Soubor:RomanAbacusRecon.jpg</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4"/>
              </a:rPr>
              <a:t>http://cs.wikipedia.org/wiki/Soubor:Schoty_abacus.jpg</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5"/>
              </a:rPr>
              <a:t>http://cs.wikipedia.org/wiki/Soubor:Blaise_pascal.jpg</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6"/>
              </a:rPr>
              <a:t>http://cs.wikipedia.org/wiki/Soubor:Arts_et_Metiers_Pascaline_dsc03869.jpg</a:t>
            </a:r>
            <a:endParaRPr lang="cs-CZ" sz="1600" dirty="0" smtClean="0"/>
          </a:p>
          <a:p>
            <a:pPr marL="895350" indent="0">
              <a:spcBef>
                <a:spcPts val="600"/>
              </a:spcBef>
              <a:buNone/>
            </a:pPr>
            <a:endParaRPr lang="cs-CZ" sz="1600" dirty="0" smtClean="0"/>
          </a:p>
          <a:p>
            <a:pPr marL="895350" indent="0">
              <a:spcBef>
                <a:spcPts val="600"/>
              </a:spcBef>
              <a:buNone/>
            </a:pPr>
            <a:r>
              <a:rPr lang="cs-CZ" sz="1600" dirty="0" smtClean="0">
                <a:hlinkClick r:id="rId7"/>
              </a:rPr>
              <a:t>http://wvegter.hivemind.net/abacus/CyberHeroes/LdaVinci.htm</a:t>
            </a:r>
            <a:endParaRPr lang="cs-CZ" sz="1600" dirty="0" smtClean="0"/>
          </a:p>
          <a:p>
            <a:pPr marL="895350" indent="0">
              <a:spcBef>
                <a:spcPts val="600"/>
              </a:spcBef>
              <a:buNone/>
            </a:pPr>
            <a:endParaRPr lang="cs-CZ" sz="1600" dirty="0" smtClean="0"/>
          </a:p>
          <a:p>
            <a:pPr marL="895350" indent="0">
              <a:spcBef>
                <a:spcPts val="600"/>
              </a:spcBef>
              <a:buNone/>
            </a:pPr>
            <a:r>
              <a:rPr lang="cs-CZ" sz="1600" dirty="0" smtClean="0">
                <a:hlinkClick r:id="rId8"/>
              </a:rPr>
              <a:t>http://www.zeno.org/Kunstwerke/B/Leonardo+da+Vinci%3A+Selbstportr%C3%A4t</a:t>
            </a:r>
            <a:endParaRPr lang="cs-CZ" sz="1600" dirty="0" smtClean="0"/>
          </a:p>
          <a:p>
            <a:pPr marL="895350" indent="0">
              <a:buNone/>
            </a:pPr>
            <a:endParaRPr lang="cs-CZ" sz="1600" dirty="0"/>
          </a:p>
        </p:txBody>
      </p:sp>
      <p:pic>
        <p:nvPicPr>
          <p:cNvPr id="5122" name="Picture 2" descr="Calculi et tablette de comptabilité"/>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611560" y="1653059"/>
            <a:ext cx="541462" cy="407789"/>
          </a:xfrm>
          <a:prstGeom prst="rect">
            <a:avLst/>
          </a:prstGeom>
          <a:noFill/>
          <a:extLst>
            <a:ext uri="{909E8E84-426E-40DD-AFC4-6F175D3DCCD1}">
              <a14:hiddenFill xmlns:a14="http://schemas.microsoft.com/office/drawing/2010/main" xmlns="">
                <a:solidFill>
                  <a:srgbClr val="FFFFFF"/>
                </a:solidFill>
              </a14:hiddenFill>
            </a:ext>
          </a:extLst>
        </p:spPr>
      </p:pic>
      <p:pic>
        <p:nvPicPr>
          <p:cNvPr id="5124" name="Picture 4" descr="http://upload.wikimedia.org/wikipedia/commons/b/b5/RomanAbacusRecon.jpg"/>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611560" y="2204864"/>
            <a:ext cx="542319" cy="432048"/>
          </a:xfrm>
          <a:prstGeom prst="rect">
            <a:avLst/>
          </a:prstGeom>
          <a:noFill/>
          <a:extLst>
            <a:ext uri="{909E8E84-426E-40DD-AFC4-6F175D3DCCD1}">
              <a14:hiddenFill xmlns:a14="http://schemas.microsoft.com/office/drawing/2010/main" xmlns="">
                <a:solidFill>
                  <a:srgbClr val="FFFFFF"/>
                </a:solidFill>
              </a14:hiddenFill>
            </a:ext>
          </a:extLst>
        </p:spPr>
      </p:pic>
      <p:pic>
        <p:nvPicPr>
          <p:cNvPr id="5126" name="Picture 6" descr="Soubor:Schoty abacus.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611560" y="2780928"/>
            <a:ext cx="541462" cy="627176"/>
          </a:xfrm>
          <a:prstGeom prst="rect">
            <a:avLst/>
          </a:prstGeom>
          <a:noFill/>
          <a:extLst>
            <a:ext uri="{909E8E84-426E-40DD-AFC4-6F175D3DCCD1}">
              <a14:hiddenFill xmlns:a14="http://schemas.microsoft.com/office/drawing/2010/main" xmlns="">
                <a:solidFill>
                  <a:srgbClr val="FFFFFF"/>
                </a:solidFill>
              </a14:hiddenFill>
            </a:ext>
          </a:extLst>
        </p:spPr>
      </p:pic>
      <p:pic>
        <p:nvPicPr>
          <p:cNvPr id="5127" name="Picture 7"/>
          <p:cNvPicPr>
            <a:picLocks noChangeAspect="1" noChangeArrowheads="1"/>
          </p:cNvPicPr>
          <p:nvPr/>
        </p:nvPicPr>
        <p:blipFill>
          <a:blip r:embed="rId12" cstate="print">
            <a:extLst>
              <a:ext uri="{BEBA8EAE-BF5A-486C-A8C5-ECC9F3942E4B}">
                <a14:imgProps xmlns:a14="http://schemas.microsoft.com/office/drawing/2010/main" xmlns="">
                  <a14:imgLayer r:embed="rId13">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611560" y="3501008"/>
            <a:ext cx="541462" cy="56673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5129" name="Picture 9" descr="Soubor:Arts et Metiers Pascaline dsc03869.jpg"/>
          <p:cNvPicPr>
            <a:picLocks noChangeAspect="1" noChangeArrowheads="1"/>
          </p:cNvPicPr>
          <p:nvPr/>
        </p:nvPicPr>
        <p:blipFill>
          <a:blip r:embed="rId14" cstate="print">
            <a:extLst>
              <a:ext uri="{28A0092B-C50C-407E-A947-70E740481C1C}">
                <a14:useLocalDpi xmlns:a14="http://schemas.microsoft.com/office/drawing/2010/main" xmlns="" val="0"/>
              </a:ext>
            </a:extLst>
          </a:blip>
          <a:srcRect/>
          <a:stretch>
            <a:fillRect/>
          </a:stretch>
        </p:blipFill>
        <p:spPr bwMode="auto">
          <a:xfrm>
            <a:off x="611560" y="4221088"/>
            <a:ext cx="632706" cy="346406"/>
          </a:xfrm>
          <a:prstGeom prst="rect">
            <a:avLst/>
          </a:prstGeom>
          <a:noFill/>
          <a:extLst>
            <a:ext uri="{909E8E84-426E-40DD-AFC4-6F175D3DCCD1}">
              <a14:hiddenFill xmlns:a14="http://schemas.microsoft.com/office/drawing/2010/main" xmlns="">
                <a:solidFill>
                  <a:srgbClr val="FFFFFF"/>
                </a:solidFill>
              </a14:hiddenFill>
            </a:ext>
          </a:extLst>
        </p:spPr>
      </p:pic>
      <p:pic>
        <p:nvPicPr>
          <p:cNvPr id="5131" name="Picture 11" descr="http://wvegter.hivemind.net/abacus/CyberHeroes/LdaVinci_files/image014.jpg"/>
          <p:cNvPicPr>
            <a:picLocks noChangeAspect="1" noChangeArrowheads="1"/>
          </p:cNvPicPr>
          <p:nvPr/>
        </p:nvPicPr>
        <p:blipFill>
          <a:blip r:embed="rId15" cstate="print">
            <a:extLst>
              <a:ext uri="{28A0092B-C50C-407E-A947-70E740481C1C}">
                <a14:useLocalDpi xmlns:a14="http://schemas.microsoft.com/office/drawing/2010/main" xmlns="" val="0"/>
              </a:ext>
            </a:extLst>
          </a:blip>
          <a:srcRect/>
          <a:stretch>
            <a:fillRect/>
          </a:stretch>
        </p:blipFill>
        <p:spPr bwMode="auto">
          <a:xfrm>
            <a:off x="611560" y="4861397"/>
            <a:ext cx="632706" cy="295795"/>
          </a:xfrm>
          <a:prstGeom prst="rect">
            <a:avLst/>
          </a:prstGeom>
          <a:noFill/>
          <a:extLst>
            <a:ext uri="{909E8E84-426E-40DD-AFC4-6F175D3DCCD1}">
              <a14:hiddenFill xmlns:a14="http://schemas.microsoft.com/office/drawing/2010/main" xmlns="">
                <a:solidFill>
                  <a:srgbClr val="FFFFFF"/>
                </a:solidFill>
              </a14:hiddenFill>
            </a:ext>
          </a:extLst>
        </p:spPr>
      </p:pic>
      <p:pic>
        <p:nvPicPr>
          <p:cNvPr id="5132" name="Picture 12"/>
          <p:cNvPicPr>
            <a:picLocks noChangeAspect="1" noChangeArrowheads="1"/>
          </p:cNvPicPr>
          <p:nvPr/>
        </p:nvPicPr>
        <p:blipFill>
          <a:blip r:embed="rId16" cstate="print">
            <a:extLst>
              <a:ext uri="{28A0092B-C50C-407E-A947-70E740481C1C}">
                <a14:useLocalDpi xmlns:a14="http://schemas.microsoft.com/office/drawing/2010/main" xmlns="" val="0"/>
              </a:ext>
            </a:extLst>
          </a:blip>
          <a:srcRect/>
          <a:stretch>
            <a:fillRect/>
          </a:stretch>
        </p:blipFill>
        <p:spPr bwMode="auto">
          <a:xfrm>
            <a:off x="611560" y="5301208"/>
            <a:ext cx="449587" cy="70809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234153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Použité zdroje</a:t>
            </a:r>
            <a:endParaRPr lang="cs-CZ" dirty="0"/>
          </a:p>
        </p:txBody>
      </p:sp>
      <p:sp>
        <p:nvSpPr>
          <p:cNvPr id="6" name="Zástupný symbol pro obsah 5"/>
          <p:cNvSpPr>
            <a:spLocks noGrp="1"/>
          </p:cNvSpPr>
          <p:nvPr>
            <p:ph idx="1"/>
          </p:nvPr>
        </p:nvSpPr>
        <p:spPr>
          <a:xfrm>
            <a:off x="457200" y="1600200"/>
            <a:ext cx="8363272" cy="4525963"/>
          </a:xfrm>
        </p:spPr>
        <p:txBody>
          <a:bodyPr>
            <a:normAutofit/>
          </a:bodyPr>
          <a:lstStyle/>
          <a:p>
            <a:pPr marL="895350" indent="0">
              <a:spcBef>
                <a:spcPts val="600"/>
              </a:spcBef>
              <a:buNone/>
            </a:pPr>
            <a:r>
              <a:rPr lang="cs-CZ" sz="1600" dirty="0" smtClean="0">
                <a:hlinkClick r:id="rId2"/>
              </a:rPr>
              <a:t>http://cs.wikipedia.org/wiki/Soubor:BabbageDifferenceEngine.jpg</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3"/>
              </a:rPr>
              <a:t>http://cs.wikipedia.org/wiki/Soubor:CharlesBabbage.jpg</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4"/>
              </a:rPr>
              <a:t>http://www.columbia.edu/cu/computinghistory/mark1.html</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5"/>
              </a:rPr>
              <a:t>http://www.sabelotodo.org/electrotecnia/releelectromagnetico.html</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6"/>
              </a:rPr>
              <a:t>http://www.wiki.sps-pi.com/index.php/Soubor:Schema-pc-fce.jpg</a:t>
            </a:r>
            <a:endParaRPr lang="cs-CZ" sz="1600" dirty="0" smtClean="0"/>
          </a:p>
          <a:p>
            <a:pPr marL="895350" indent="0">
              <a:spcBef>
                <a:spcPts val="600"/>
              </a:spcBef>
              <a:buNone/>
            </a:pPr>
            <a:endParaRPr lang="cs-CZ" sz="1600" dirty="0" smtClean="0"/>
          </a:p>
          <a:p>
            <a:pPr marL="895350" indent="0">
              <a:spcBef>
                <a:spcPts val="600"/>
              </a:spcBef>
              <a:buNone/>
            </a:pPr>
            <a:r>
              <a:rPr lang="cs-CZ" sz="1600" dirty="0" smtClean="0">
                <a:hlinkClick r:id="rId7"/>
              </a:rPr>
              <a:t>http://history-computer.com/ModernComputer/Electronic/ENIAC.html</a:t>
            </a:r>
            <a:endParaRPr lang="cs-CZ" sz="1600" dirty="0" smtClean="0"/>
          </a:p>
          <a:p>
            <a:pPr marL="895350" indent="0">
              <a:spcBef>
                <a:spcPts val="600"/>
              </a:spcBef>
              <a:buNone/>
            </a:pPr>
            <a:endParaRPr lang="cs-CZ" sz="1600" dirty="0" smtClean="0"/>
          </a:p>
          <a:p>
            <a:pPr marL="895350" indent="0">
              <a:spcBef>
                <a:spcPts val="600"/>
              </a:spcBef>
              <a:buNone/>
            </a:pPr>
            <a:r>
              <a:rPr lang="cs-CZ" sz="1600" dirty="0" smtClean="0">
                <a:hlinkClick r:id="rId8"/>
              </a:rPr>
              <a:t>http://www.kvt-elektronika.cz/elektronky.htm</a:t>
            </a:r>
            <a:endParaRPr lang="cs-CZ" sz="1600" dirty="0" smtClean="0"/>
          </a:p>
          <a:p>
            <a:pPr marL="895350" indent="0">
              <a:spcBef>
                <a:spcPts val="600"/>
              </a:spcBef>
              <a:buNone/>
            </a:pPr>
            <a:endParaRPr lang="cs-CZ" sz="1600" dirty="0"/>
          </a:p>
        </p:txBody>
      </p:sp>
      <p:pic>
        <p:nvPicPr>
          <p:cNvPr id="11266" name="Picture 2" descr="Soubor:BabbageDifferenceEngine.jpg"/>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611560" y="1628800"/>
            <a:ext cx="541462" cy="398651"/>
          </a:xfrm>
          <a:prstGeom prst="rect">
            <a:avLst/>
          </a:prstGeom>
          <a:noFill/>
          <a:extLst>
            <a:ext uri="{909E8E84-426E-40DD-AFC4-6F175D3DCCD1}">
              <a14:hiddenFill xmlns:a14="http://schemas.microsoft.com/office/drawing/2010/main" xmlns="">
                <a:solidFill>
                  <a:srgbClr val="FFFFFF"/>
                </a:solidFill>
              </a14:hiddenFill>
            </a:ext>
          </a:extLst>
        </p:spPr>
      </p:pic>
      <p:pic>
        <p:nvPicPr>
          <p:cNvPr id="11268" name="Picture 4" descr="Soubor:CharlesBabbage.jpg"/>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611560" y="2179774"/>
            <a:ext cx="486305" cy="576064"/>
          </a:xfrm>
          <a:prstGeom prst="rect">
            <a:avLst/>
          </a:prstGeom>
          <a:noFill/>
          <a:extLst>
            <a:ext uri="{909E8E84-426E-40DD-AFC4-6F175D3DCCD1}">
              <a14:hiddenFill xmlns:a14="http://schemas.microsoft.com/office/drawing/2010/main" xmlns="">
                <a:solidFill>
                  <a:srgbClr val="FFFFFF"/>
                </a:solidFill>
              </a14:hiddenFill>
            </a:ext>
          </a:extLst>
        </p:spPr>
      </p:pic>
      <p:pic>
        <p:nvPicPr>
          <p:cNvPr id="11270" name="Picture 6" descr="Photo"/>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611560" y="2924944"/>
            <a:ext cx="723094" cy="305753"/>
          </a:xfrm>
          <a:prstGeom prst="rect">
            <a:avLst/>
          </a:prstGeom>
          <a:noFill/>
          <a:extLst>
            <a:ext uri="{909E8E84-426E-40DD-AFC4-6F175D3DCCD1}">
              <a14:hiddenFill xmlns:a14="http://schemas.microsoft.com/office/drawing/2010/main" xmlns="">
                <a:solidFill>
                  <a:srgbClr val="FFFFFF"/>
                </a:solidFill>
              </a14:hiddenFill>
            </a:ext>
          </a:extLst>
        </p:spPr>
      </p:pic>
      <p:pic>
        <p:nvPicPr>
          <p:cNvPr id="11272" name="Picture 8" descr="http://www.sabelotodo.org/electrotecnia/imagenes/rele.jpg"/>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611560" y="3429000"/>
            <a:ext cx="498055" cy="432048"/>
          </a:xfrm>
          <a:prstGeom prst="rect">
            <a:avLst/>
          </a:prstGeom>
          <a:noFill/>
          <a:extLst>
            <a:ext uri="{909E8E84-426E-40DD-AFC4-6F175D3DCCD1}">
              <a14:hiddenFill xmlns:a14="http://schemas.microsoft.com/office/drawing/2010/main" xmlns="">
                <a:solidFill>
                  <a:srgbClr val="FFFFFF"/>
                </a:solidFill>
              </a14:hiddenFill>
            </a:ext>
          </a:extLst>
        </p:spPr>
      </p:pic>
      <p:pic>
        <p:nvPicPr>
          <p:cNvPr id="11274" name="Picture 10" descr="Soubor:Schema-pc-fce.jpg"/>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611560" y="4149080"/>
            <a:ext cx="648072" cy="432048"/>
          </a:xfrm>
          <a:prstGeom prst="rect">
            <a:avLst/>
          </a:prstGeom>
          <a:noFill/>
          <a:extLst>
            <a:ext uri="{909E8E84-426E-40DD-AFC4-6F175D3DCCD1}">
              <a14:hiddenFill xmlns:a14="http://schemas.microsoft.com/office/drawing/2010/main" xmlns="">
                <a:solidFill>
                  <a:srgbClr val="FFFFFF"/>
                </a:solidFill>
              </a14:hiddenFill>
            </a:ext>
          </a:extLst>
        </p:spPr>
      </p:pic>
      <p:pic>
        <p:nvPicPr>
          <p:cNvPr id="11276" name="Picture 12" descr="General View of the ENIAC"/>
          <p:cNvPicPr>
            <a:picLocks noChangeAspect="1" noChangeArrowheads="1"/>
          </p:cNvPicPr>
          <p:nvPr/>
        </p:nvPicPr>
        <p:blipFill>
          <a:blip r:embed="rId14" cstate="print">
            <a:extLst>
              <a:ext uri="{28A0092B-C50C-407E-A947-70E740481C1C}">
                <a14:useLocalDpi xmlns:a14="http://schemas.microsoft.com/office/drawing/2010/main" xmlns="" val="0"/>
              </a:ext>
            </a:extLst>
          </a:blip>
          <a:srcRect/>
          <a:stretch>
            <a:fillRect/>
          </a:stretch>
        </p:blipFill>
        <p:spPr bwMode="auto">
          <a:xfrm>
            <a:off x="611560" y="4719804"/>
            <a:ext cx="648072" cy="509396"/>
          </a:xfrm>
          <a:prstGeom prst="rect">
            <a:avLst/>
          </a:prstGeom>
          <a:noFill/>
          <a:extLst>
            <a:ext uri="{909E8E84-426E-40DD-AFC4-6F175D3DCCD1}">
              <a14:hiddenFill xmlns:a14="http://schemas.microsoft.com/office/drawing/2010/main" xmlns="">
                <a:solidFill>
                  <a:srgbClr val="FFFFFF"/>
                </a:solidFill>
              </a14:hiddenFill>
            </a:ext>
          </a:extLst>
        </p:spPr>
      </p:pic>
      <p:pic>
        <p:nvPicPr>
          <p:cNvPr id="11277" name="Picture 13"/>
          <p:cNvPicPr>
            <a:picLocks noChangeAspect="1" noChangeArrowheads="1"/>
          </p:cNvPicPr>
          <p:nvPr/>
        </p:nvPicPr>
        <p:blipFill>
          <a:blip r:embed="rId15" cstate="print">
            <a:extLst>
              <a:ext uri="{BEBA8EAE-BF5A-486C-A8C5-ECC9F3942E4B}">
                <a14:imgProps xmlns:a14="http://schemas.microsoft.com/office/drawing/2010/main" xmlns="">
                  <a14:imgLayer r:embed="rId16">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611560" y="5373216"/>
            <a:ext cx="403437" cy="77229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7310448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Použité zdroje</a:t>
            </a:r>
            <a:endParaRPr lang="cs-CZ" dirty="0"/>
          </a:p>
        </p:txBody>
      </p:sp>
      <p:sp>
        <p:nvSpPr>
          <p:cNvPr id="6" name="Zástupný symbol pro obsah 5"/>
          <p:cNvSpPr>
            <a:spLocks noGrp="1"/>
          </p:cNvSpPr>
          <p:nvPr>
            <p:ph idx="1"/>
          </p:nvPr>
        </p:nvSpPr>
        <p:spPr>
          <a:xfrm>
            <a:off x="457200" y="1600200"/>
            <a:ext cx="8363272" cy="4525963"/>
          </a:xfrm>
        </p:spPr>
        <p:txBody>
          <a:bodyPr>
            <a:normAutofit/>
          </a:bodyPr>
          <a:lstStyle/>
          <a:p>
            <a:pPr marL="895350" indent="0">
              <a:spcBef>
                <a:spcPts val="600"/>
              </a:spcBef>
              <a:buNone/>
            </a:pPr>
            <a:r>
              <a:rPr lang="cs-CZ" sz="1600" dirty="0" smtClean="0">
                <a:hlinkClick r:id="rId2"/>
              </a:rPr>
              <a:t>http://www.obsluznaspol.cz/i-Vojtech-Sedlacek-ZPA600.html</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3"/>
              </a:rPr>
              <a:t>http://en.wikipedia.org/wiki/File:Bundesarchiv_B_145_Bild-F038812-0014,_Wolfsburg,_VW_Autowerk.jpg</a:t>
            </a:r>
            <a:endParaRPr lang="cs-CZ" sz="1600" dirty="0" smtClean="0"/>
          </a:p>
          <a:p>
            <a:pPr marL="895350" indent="0">
              <a:spcBef>
                <a:spcPts val="600"/>
              </a:spcBef>
              <a:buNone/>
            </a:pPr>
            <a:r>
              <a:rPr lang="cs-CZ" sz="1600" dirty="0" smtClean="0">
                <a:hlinkClick r:id="rId4"/>
              </a:rPr>
              <a:t>http://en.wikipedia.org/wiki/File:Microchips.jpg</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5"/>
              </a:rPr>
              <a:t>http://en.wikipedia.org/wiki/File:IBM_PC_5150.jpg</a:t>
            </a:r>
            <a:endParaRPr lang="cs-CZ" sz="1600" dirty="0" smtClean="0"/>
          </a:p>
          <a:p>
            <a:pPr marL="895350" indent="0">
              <a:spcBef>
                <a:spcPts val="600"/>
              </a:spcBef>
              <a:buNone/>
            </a:pPr>
            <a:endParaRPr lang="cs-CZ" sz="1600" dirty="0"/>
          </a:p>
          <a:p>
            <a:pPr marL="895350" indent="0">
              <a:spcBef>
                <a:spcPts val="600"/>
              </a:spcBef>
              <a:buNone/>
            </a:pPr>
            <a:r>
              <a:rPr lang="cs-CZ" sz="1600" dirty="0" smtClean="0">
                <a:hlinkClick r:id="rId6"/>
              </a:rPr>
              <a:t>http://www.wallpapers-in-hd.com</a:t>
            </a:r>
            <a:endParaRPr lang="cs-CZ" sz="1600" dirty="0" smtClean="0"/>
          </a:p>
          <a:p>
            <a:pPr marL="895350" indent="0">
              <a:spcBef>
                <a:spcPts val="600"/>
              </a:spcBef>
              <a:buNone/>
            </a:pPr>
            <a:endParaRPr lang="cs-CZ" sz="1600" dirty="0" smtClean="0"/>
          </a:p>
          <a:p>
            <a:pPr marL="895350" indent="0">
              <a:spcBef>
                <a:spcPts val="600"/>
              </a:spcBef>
              <a:buNone/>
            </a:pPr>
            <a:r>
              <a:rPr lang="cs-CZ" sz="1600" dirty="0" smtClean="0">
                <a:hlinkClick r:id="rId7"/>
              </a:rPr>
              <a:t>http://www.cnews.cz/ohnuty-stul-s-multitouch-budoucnost-pocitacu-video</a:t>
            </a:r>
            <a:endParaRPr lang="cs-CZ" sz="1600" dirty="0" smtClean="0"/>
          </a:p>
          <a:p>
            <a:pPr marL="895350" indent="0">
              <a:spcBef>
                <a:spcPts val="600"/>
              </a:spcBef>
              <a:buNone/>
            </a:pPr>
            <a:endParaRPr lang="cs-CZ" sz="1600" dirty="0" smtClean="0"/>
          </a:p>
          <a:p>
            <a:pPr marL="895350" indent="0">
              <a:spcBef>
                <a:spcPts val="600"/>
              </a:spcBef>
              <a:buNone/>
            </a:pPr>
            <a:r>
              <a:rPr lang="cs-CZ" sz="1600" smtClean="0">
                <a:hlinkClick r:id="rId8"/>
              </a:rPr>
              <a:t>http</a:t>
            </a:r>
            <a:r>
              <a:rPr lang="cs-CZ" sz="1600" smtClean="0">
                <a:hlinkClick r:id="rId8"/>
              </a:rPr>
              <a:t>://</a:t>
            </a:r>
            <a:r>
              <a:rPr lang="cs-CZ" sz="1600" smtClean="0">
                <a:hlinkClick r:id="rId8"/>
              </a:rPr>
              <a:t>dvice.ru/tags/B-membranel</a:t>
            </a:r>
            <a:endParaRPr lang="cs-CZ" sz="1600" dirty="0" smtClean="0"/>
          </a:p>
          <a:p>
            <a:pPr marL="895350" indent="0">
              <a:spcBef>
                <a:spcPts val="600"/>
              </a:spcBef>
              <a:buNone/>
            </a:pPr>
            <a:endParaRPr lang="cs-CZ" sz="1600" dirty="0"/>
          </a:p>
        </p:txBody>
      </p:sp>
      <p:pic>
        <p:nvPicPr>
          <p:cNvPr id="17410" name="Picture 2" descr="Mainframe ZPA600"/>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flipH="1">
            <a:off x="611560" y="1628800"/>
            <a:ext cx="541462" cy="360975"/>
          </a:xfrm>
          <a:prstGeom prst="rect">
            <a:avLst/>
          </a:prstGeom>
          <a:noFill/>
          <a:extLst>
            <a:ext uri="{909E8E84-426E-40DD-AFC4-6F175D3DCCD1}">
              <a14:hiddenFill xmlns:a14="http://schemas.microsoft.com/office/drawing/2010/main" xmlns="">
                <a:solidFill>
                  <a:srgbClr val="FFFFFF"/>
                </a:solidFill>
              </a14:hiddenFill>
            </a:ext>
          </a:extLst>
        </p:spPr>
      </p:pic>
      <p:pic>
        <p:nvPicPr>
          <p:cNvPr id="17412" name="Picture 4" descr="Soubor: Bundesarchiv B 145 Bild-F038812-0014, Wolfsburg, VW Autowerk.jpg"/>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611560" y="2204863"/>
            <a:ext cx="541462" cy="341121"/>
          </a:xfrm>
          <a:prstGeom prst="rect">
            <a:avLst/>
          </a:prstGeom>
          <a:noFill/>
          <a:extLst>
            <a:ext uri="{909E8E84-426E-40DD-AFC4-6F175D3DCCD1}">
              <a14:hiddenFill xmlns:a14="http://schemas.microsoft.com/office/drawing/2010/main" xmlns="">
                <a:solidFill>
                  <a:srgbClr val="FFFFFF"/>
                </a:solidFill>
              </a14:hiddenFill>
            </a:ext>
          </a:extLst>
        </p:spPr>
      </p:pic>
      <p:pic>
        <p:nvPicPr>
          <p:cNvPr id="17413" name="Picture 5"/>
          <p:cNvPicPr>
            <a:picLocks noChangeAspect="1" noChangeArrowheads="1"/>
          </p:cNvPicPr>
          <p:nvPr/>
        </p:nvPicPr>
        <p:blipFill>
          <a:blip r:embed="rId11" cstate="print">
            <a:extLst>
              <a:ext uri="{BEBA8EAE-BF5A-486C-A8C5-ECC9F3942E4B}">
                <a14:imgProps xmlns:a14="http://schemas.microsoft.com/office/drawing/2010/main" xmlns="">
                  <a14:imgLayer r:embed="rId12">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611560" y="2852936"/>
            <a:ext cx="541462" cy="38090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7415" name="Picture 7" descr="File:IBM PC 5150.jpg"/>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611561" y="3429000"/>
            <a:ext cx="541462" cy="391206"/>
          </a:xfrm>
          <a:prstGeom prst="rect">
            <a:avLst/>
          </a:prstGeom>
          <a:noFill/>
          <a:extLst>
            <a:ext uri="{909E8E84-426E-40DD-AFC4-6F175D3DCCD1}">
              <a14:hiddenFill xmlns:a14="http://schemas.microsoft.com/office/drawing/2010/main" xmlns="">
                <a:solidFill>
                  <a:srgbClr val="FFFFFF"/>
                </a:solidFill>
              </a14:hiddenFill>
            </a:ext>
          </a:extLst>
        </p:spPr>
      </p:pic>
      <p:sp>
        <p:nvSpPr>
          <p:cNvPr id="4" name="AutoShape 9" descr="data:image/jpeg;base64,/9j/4AAQSkZJRgABAQAAAQABAAD/2wCEAAkGBxQTEhUUExQWFRUXGB0YFxgWGBwcHBccFxgYFhgcHB8eHCggHB0lHBgYITEhJSkrLi4uFyAzODMsNygtLiwBCgoKDg0OGxAQGy8kICUsLiwsLywsLCwsLCwsLCw0LCwsLCwsLCwsLCwsLCwsLCwsLCwsLCwsLCwsLCwsLCwsLP/AABEIAKgBLAMBIgACEQEDEQH/xAAcAAABBQEBAQAAAAAAAAAAAAAEAAECAwUGBwj/xABBEAACAQIFAgQEBAUCBAQHAAABAhEAAwQFEiExQVEGEyJhMnGBkRRCobEjUsHR4XLwM2KSsgdzgvEkNENTY3Si/8QAGQEAAwEBAQAAAAAAAAAAAAAAAAECAwQF/8QALBEAAgIBAwIFBAIDAQAAAAAAAAECESEDEjFBURNxgZHwImGx0TLBI0LxBP/aAAwDAQACEQMRAD8A9FApVT+F7kn61MYZe1USO19R1FROLHSftVq2QOgqWmgAcXmPC/enhjRMUqLCgfyzT+VV9NRuCitbcdacj3qcUopWOiuPemZT3/SraYrRYFSqe8/SpVIimNIY0U0VKKWmgCJFNFSIpAUgGpEVKKUUDIRTEVZppooArNNFWGmoAhFIipg0xNMCEUoqcUqBFcUwWpmkBQBArTVZFNpoAhFMas000UwITUTVuiolKYisim01PTSoAOBp6RpCgBU1SilFIBop4p4pUAICkKelSGNSilSigBGmIp9NKKAGqMVOKpxWIW2pdzCiJPaTA/U0mBOKUULmWM8o2yQNLPpYkxpBBIP3A+9D4vG6MVZQk6bisAOmoQ0n6Aj61LkkVRoKZ46bbd6lFc5l+YhcZfw7GA7SkAyWKy0n5CpeGc4kmxcIDJCLJ3cjUG+ZGmpWongbgzoYpGsPw9m5u+cjH122IDEj1ancKIjppAq/Is3F5UVp8w2w7bbbsUMfVTTU0wcWjUIporOyfNBdVQ5AuNrOkTwjlCR+n3q/LcwW6gaNJLMukneUYqY78TTUkxUEmlFUYHGLdUskwGZTPMqYNSGITX5c+sLqK/8AKTAP3FO0BZFNFOWGw6np8qeKYiJWmip0qAIRSinIpb0xDAU1PSigCBU1EzUiKVAENVKacmol6YEmFNpptQp6YB0UopU9IBRSinimApAKKVPTxQBGKenpxQA1KorcUkqGBYQSAdxPEjpQqZgPxDWCIIti4pn4gWKkR7H96VodBdVW8UhdrYPrQAsN9g0x+xrKXGxmBtamhrAOk8Bg0grv1WZ/00L+LFvMbmtlCtZWOJGkzBA36sRP9Kjf+aK2mvg8SbhvIwA0PoEHlSoIPz3P2rMwDebgnttOpA1olurW9gd+elD2sYUxl9USPMRLsseQAVJA2+00Dg2K4u+PUwYLcGpdlBJDll329U7Vk9RflFKJZisf+Iy8je5cQL5hAj1KQSenTtWVn+IfEYS1ePxICGCrAWTpBBk9Rx70VktpEuX7R0vLyq8AhxEg9I25qeT2gtq9YubKjMhCt6m1+pSQTuI7Vk25e34NVSBcys6b9nEyAGKF1UsCCRE791PQ1Vi7LWsXbuzCXLisp1BiJkMD0n1daKUFsP5Dh1KwDADMxX4HUAFgNhztSvi89oo1i477EXSFDSvBjzPvVLSlV/P0LejPxltrOIBM6Tdt3UZhyPNJkgdtZ4qONxT2jcVCVKWyJWRKi/5gIPMQxFGY/E+baIxFm7buiCmlGNtCPlMAwOtNex1rF2yDcFm4qFURiJM7MpMTpJ7ihwkg3RZXezBrJlIW6i4gRs0anW6pjtHWjsFi11WGMiMVcJkcC8hYfeagqLibai1oFy2p1FwVMkQyGTDc7EVRg8GtyzZa2C+IQgQG/wDt7aGHQxwd6X1J/PiDDRfhsx1WLxU6G/Fq0BjwXUH6GDWt+LnF4srIa1hwJIET6nBHMjf9K5rC4IvbxDhmQ+adVsiQxDawpMbEGYOwNEWZvYi+1gqoNpVIuKUn0lSIJ+OevzoU8X86g4qzZw9/Vcy97jDW9p5nYsXRTsAI6U+Y5g9y1d/KbeKW0CpIlQ6c79QTNYCMRcwTW9VxlUqbYf1AorAgAj0EjaDttU8WGfC4vUxU+cXZGXeSBEkbA/Pban4mH86C2ZO0xGZAXfKAMm010MIiAYobLc0Awlu/faCVGpo5JMDYDrtWDlmN8zELo0nThfL9R0dV79f3rHwGIfyHsuzH+PbUJzp0lSQN5E8Rxt86t6ufcnZg77BY0vev2yABaKAEcnWuozUsVmKobY+LzH8saYMGCTPyiuVtZsyZgyg6UuXD5mobwloFfl1ofLcUAmGYwdLYm8wnsGKz2J6U1q4x8yD0/nod47gAk7ACT9NzVeHvK6q6mVYSD3BrkczzhrmlxqRTg7lwpO0sfLWY2PII+dajZitix5QP8W3hg8EGNgFBJ/1dKtaibJ2M3dpid+aWiuc8O3zcv3rrxItWVPzKa2H0Jp8/zj+Jbw9skMzWzrB6M8R+n60/EW2xbHdHQMlMF96WIvqil2MKBJPYUJl+O817oAGhGCqepOkFp+RMVpuSdE11CtApFRVkVHRVCCqcU1NUgTp6iKpx+MWzba486VEmBJ7cUN1kAikKqN9dAbUArCQ0gbESDv7VleGsbce06XDqvWna2xO0kGVbboQR9qV5odGlhMclwuEMm25RxBEMIkbjfnnig8NmTHF3bDaSoRXtkc8w4O/MkfSuf8PZxOIe4w0C+ja1nZbtgwQJ6m2QfmaxMPmirj/Os/BcfUJBE+Z6Hkf64P0rF6vDNFp8o6RcxjNWQrp1Wxbmfj28xG42/MvWgc1zBbeaIwYt6QrL/KWBAidt/Tx2NYGcvdGObXLsrrAG5Cn1BRG+24j370R4rsqL1q4gKBvSVk6k0EEE7TJkkR2rHe2sdzTak15B/iTMmTG2bjfwgFgmPUgJKtJjf0tP1qeZW3GKw922UltSK9zhtJ5ubmCQx+w2peIbD6bF1IZUvQLrA+otHx8mAQN6fxVbOnUU13UuB2CQQyxuoiI2O/XbpQ7k2l3DCSZLMEVcRh2FovJa2YaFdpkFTAgCWMe0VHO75t37LtcaWm1cBDSkkQDsZAPvUscWxSRYLqFYPb0sdNsjrrP1nTqO54qrH4+xZOm9cN642ws2gTqnpAlmn3MHsK0WjfPz59iN5e9x2xGuzpkr5dxVXkbRvOhWHaZ52obMMTh8O2u66i4RpCWpLsOg1D1Hf+UCqMXexDqouEYK0dltWxqvuOyooIX68UreW2rQnR+G1j4rn8XF3f8ASN1WT2n6TWilCHBLtjPnN+PRhRZtncG9et2Z6zBJNV283vkx+GFz/wDXvJd/tJoqz4d5dAtknl79sXrzT3DGE+R3HbtNchAiRhrzDg3bBQ/e2xj/AKaPFXK/AbCk+I1QA3Ev2Aety04H3AIq+1nli7t5tm57NpP6HentYK4rayl1T2sYnUB8hejf6D9apxttWWLwEAbnFYSSZn86Qojbfso4O9Lx0HhsKOEsH/6Kietosn/aarXLbasWtXL1pjyQQ8x31AmgLOS2XANi3bbucLi2TeCQArbTseY4nvEXwVxOL2Mt/wDnWVvLt/zW942+f12qlqxYtrCb+XXTdF1cQjMOdaMNUbDUZIMd4p8xfGO3mLbt+ZGljaZSLi9iCF39xuKGW5iR8NzCXvYs1p/swI/38pQzK8CQ+DvGOTa03R91NVWnL0DKJ4rHBfLc4e5bu2zuWVtNzaCGKhiD2IO3aoHF2MSjs94275EBWfY9g25JA6SNqdPFFkbM72j2uK6du4jt96MTHWrw+K1dHb0tS8GLuuob2Ts4v8RcRVcWbqppJdVAiII4KsnY8z2oC3atp5q3Aq31u61YMJI2jbfUm3TiaubKrHS0E/8AKZk/Y0NiMhR4Hm3dtxrKuB9WE/rUPQXoV4jCb9l72KTzle0dLFN9ZMD0xPqI3OxE0Fjb6rYW0wh0V4IWNQPMN1kEyDvtWncy6+VC3bpdB8JWVe2ehHqP6RQGJzQ2rN+yj6ypALlIYEMBsw67fvWUtOrb9C4ybpIqKJaDJdILHDDTpYQIGsSTsTKxpH3oY37lzUHLS1q2rMd/SzK08cHanfC3bhumNfl2ktkgb+v4do9R2O/tReOxHkPdt2w/lvaXlpIGlgo5IKhpP1PFYNuzVcFmMzM2jiLasjrdDHWJ4K6AOgHHyqGWgi7busP4dtraEg7KVtbT2Go8nYTQWEwLXFeGEoieliAW1HUwWSOIO3vRWPxali1mArhnKrMbLHB3EyNvai37BSNPPM786FtlhbKrIjktcn/tU/etfwtjbYsBmdVa4zOZMcsep24ArlcDhSNZGpbllrbgRtAXqZ2noYImhsfjS7lbRuISxLI4ACg8tA9MnuvNdGhunLezHUpKkepKwPBke1PNA5NhfLsWk7IOeZIk/vRkGuwwCqosY227vbVpe3GsQdtUkc/LpWThczuLiMVbeXFtVuIBAOkySB36c0E+MAv4bGpsl9fKu7j0nlSTxsykE9lrHxEUomj4lxlyyLV5SfLW4BeG26NtPE7GOO4qWeZhouWrLoDaxE2y8/CSCAIjrI3nvWFb0C/icOD5lrFJ5lvQQQGj1bzA/m+Sis29mNzE4V7foVrBUoATq9OyEEkknYgkfOs3qdDRQ+fOxoWMQj4S5gL7RdtqyrIO4tt/DI23/Lx0FZlvMLzDXaLI92zpdhz5uH534BZAef5qy8wxvmXvxFkN6ER3Dd4CuBuZB33O/NW5iptXPNtszWNS3NidLalGuRxqGrruJrBzuvmDVRr51JYG49y6jqjOz3Fvwokb6kvbR1YdulV4qxbGIK3ZVDeBAWRC3dyF2PwsBVqYh8JdcKFItsCG3LIl6CdBBjgxvMFtq18VeX8XhmSzqBVhc1DWu0NrPoJgbn9qIq8rv3E8Ec7yx/Ow9y2QodtFtnHZtSloB3mf/arfFDfw50+bdt3A5cMCHAMEbjiD8qjfyr8YF8sqbYcsLgkLKkj0qRqInoY+daL4RLREg3bg3BufCsiQVUAD6j7muiOknl9TJyaAcXhzi0IW3COBJPoRYiORJPXYaT3oXG43CYfStx2xN0ABbS7gkCPgHJPMtPsaIzy1dvKFW6bYLDWV50wdl6AzG/zrOtZH5ekYYizM+ZdjVdJ6aSeOu/6V0KNIzbLsffxNwD8TcODtn4LFoa8RcHsoHp6dyOtSwuFGFRiB+D1gQ7uHxD7yZBDQSOgmNXSIozLslvhiljy7Ore5ir5L3TPQDkn/AFGN9oo1bC4W4Sbd13A/+YdQ7NG8qRsg9lAPcmuacndM0iimwl4ibSDDKw9dy7679yew20cmJjnYUbhsOqEsAdTfFcaS7f8AqIBj2EDao4TNbDn/AIis08FgN/8ASYNHPcnkQP8AfUVmoLtZpS23ZStsRJ/3/v6UwsSdtv3oi2siBViWAOlaJioEawB1n50txwIPeiHAG4n9/wD2qFpJ5+0xSdCsDu4O2/xop6ElQSZ2O8TvVAyNQZttcteyO36hiR+nQdhWqbo4G57dKbTPxf4+3Wo2/Ya8zExWV33BAvI4/wDy20f9VKn9Og6bVUnh+4gIXBrHU4e69smN5aY6nvvv8h0rECJ3PAHWay8TnOk+VYU3LxPwjhdWw1MON+ANzVVgToxbt5rc+Y+LtqIkXbQvLyNpCk/lO88ux6Ann3wS35ZLeDvQYJth7J/SY26QK9Iyuw1ktcu3Nd7ruIQRw0fWB0+9VXWVzqMO53AEH77QB7kU9KTT4FJHD4TJioDWrl6y38hfWvPEGZHyrpsPYCjVcIHfsPc0cmGVfU0T9YHynmuVzHOTds3wU0aTpEGZ3iT+m3v1rolqKKIjC2W5tmbG7ZFp4RiZIE6gCO4268VmNYJW5cK/w2xAtneOIJ+Qhhv70bgMMoxGHF4MFSyXYaeBpiTuDEmT8qFxt7yptpdJtPcLFlYhXDbGRPSP81w6mo26R0xjSCM5xao+JRLbgMAGlwNMgRsB6gZOxnkHag8DgPNW6UZQVRIVjGvV6miSNxHHvTjLXe3dupvbW4EYAFiAukyTvsBHP3rXzHGBbl1raJL21ZvUSu5+IA7q0SRv9N6zvNFfPwVZpmEur2yg12zr0iAQgkBgSYYERIoLB4IOfLbUrHDypUAknVIaJEiNj1FNgMMLso7aNNkwxDEanMiYEwalisyVrdtGuOly0vcgqAIHltyVI6cVenpubroROSiV5zmYIGvzUuhAoOonUR/KZMpwdLcdq5tMW7POoz+YjaSP6VXi8S9wgMZPAPYd/ma6HwnknmuBIAG5nr9Oteikoqkcjd5O48H4i69qbj6hwJ3b610IWqrKaQAABt0+1WhqYHL47HBMxtug1C9Za2DwrMpDQCdjsB96xb2LFmzirF3UptnzLaRsCTJB3B+KOseqs7MvELYhbXrFu7aI8tiAIA2jUBMf1FaOJzCyMdYZE1B7ZV1fSQxAkkkzMn5VyT059u/BrGSI4IzhfMRF14dtmLMGi4QyEQQBsdG81PL8KMPct4i3d81bgY3CyH0+ZJCmG2aeuqZ7VLNslX8Ytq6/lpeQNqQqFUodQ0ydwB++00HmT3lD4OyusXLgu2SVgmD6is8fDPtJrnptYfPf9mtgmCtNb8q5etk27pZSi/nRjKdd/VHv6aHwlhibfmKURmNo6gQQGJG452P/AG1rYm8LNrEWbuoOkXLOx9PqllG4g6t+vxGoWbZxFi4n5lQ4hOSxBglRE8Gd+mv2owstV+LKT6X/AMBfLZbcuQZcYdyy+pQghYJPER0EaR3re8L5qcPYuNdRiqTau7GR/KPadh2rGbDKMPbRUBN4NcLySWcE7aZIHwsuwExVmTXrj28S1zSlu6EXUV+NhsdLRuZgnemnhpP3wJ/dGz4Qxiob1nUFVW129U7o+43H06fmqWWYVExuJssDpuAXk0b8/FEA7b//AM1zuRY1LV6z5gmQ1l1gydJld5AB3UT7GrL1xrWNVizJ6gwJJJFtxA35ICkfarWo47X0E4pto6bPnXDqjLpuB3CGZBSdy2x32BG46irsVg2tglyqjfdnUAx0Enc+3NZ/jPFHy/w9xjcuNDK8KQAN41fHq6RxBqzH4hMVgwrC4pZAy7gqWA9xI3kHetlrNt7cmbhhWEpiWXYE/LkD6H6/eiBmbQJA+kgnrH+xV2UXGeyi3ktm4qhWQsoee++xkQdm61iZrZe3jbS/xFtXRAVphG/5QTG5CcfzVcpQdOiVF3RsviLNz41AI6lQd+45/b/IowNs+m1rUmCfLMHrsORsD+3arL+XMu4husTBP3rMwWLW8pdFYDURDQSI7xt1o8OF0guVWaf4O8m/mq4IJi4oJ7wGQ9B1K09rGXgJa02nibbB/wBCFaeOn+a7OIu76SxCiSPiAA5O+3196sw+ZkfEob9Ofv8A7J6mal6cvMakiVzG259VwAmBDyhk8D1Dnnb2NEupIEcHf5/aqVxdoiCPoRI9+J5446+xmo4K23wEKe6MU3kwdIMHjiJ3iN5rOmuUUqC2Tb0xA7Gaa7fCISSO7PAhe/PJoDEW7yj+HiLbNJ9N8A8z6dSAb9J45qm3lTXW8zG3rQtiAtmy+ufcxz8jsP0qqxYXQ+Ha5iTps+m3HqutsWAnifh7T1PA2NbODwiW00WvSTuziQ0nb0yO3UmTTNm9vhV0oNgoECOh2mTsBJ47VWl1rg29C8knk94/vU+HOTyLcihsCh9K+purSYX+59qtby7ICgjUTAGoaid+kzGx342ofHZzbtFbSsFuNAXY6RPUkdRzvvvXMY1TcxqaNbkJzyTGreBwN+K1c9qpMSjZZcxtxsW83DpUSFB9IJCjb+4obC5S1zA3biHUxuGUBGoKIk8z049q0ci0piMSb1tiAFWdIOgmdyD8qy1xK2n8mQUBOlisMSxkTzXK25ulxbybfxz5BOaZqL6ltMG0pUPChmkFYOkcR8/nQuW4U+bhlv2iUIZ4gHWpWVIHUTGx7U1jJHuYa7iVZjDMpRVkEDSxJM7RPboa0swxguogR11WgpS4LcMsKNIPfbaOkVmmn9MfXp1KeOQPEf8Aw1x1LHymAdZ206yAZEnptzVWEyxnXEfhx8KglVE6tQkgb+5O08U2XOPNsG7bY2zM+mQ8kyB3IP70Rjrlqw9xzL233UqhXymGy6hxp7xNVDdKO1LrzyKVJ7ieIvMFtXLPlI4t6dQEkgDSVuLqIn3953rkMwx5uaZWCpgQZk9we3tROc301arZgn42U7MD0Pc+9A4CwXaY+Qr0IaagqRyyluYdkWVNdcAbsTXrOUZaLNsLAkckdTWd4SyNUQO6+ueoI0/KulKVZBXFPUtNRigZ4FigykwNqbCZkyGVJU17Lm3hTD3pOnQ3devzHFcNnXgK6klRrH/Lz9v7VCtAY1vNw1y3cuTKTBWN57g/0Nb9zxEcTjbTjQPLtk6gkEngDeRttwK4rE5c6Hrt0NUC+y8iKGoy/khqTXB6X4nbDa8KwYOzPF3zFZiwaNUg+krvxPWl4pw4QW8RaTyrWrQq9WUjS0Dtsdv7VwNjMzrRiS2jdQxkb/rW3mvih7uGNkF1lh6Q3p2M7dt6xehj6X7lrU7m3jckfBWLfrFwqfMTSCpA1A7g7if6ntQmXYkvZv2gALevWuxmCDAk9h+9b+W4+y1q4tzUxdNIddLFRGkiG2+tCeCsW2Iw64ZR+c7uZjT6jp222PSs56b3Pcr+/wDZalikzOyezh7mKU3jClBchWJYXE2YbDqwJg7QRvQ2fq15yzFQdYTogUOPQYA2EhiSBWnknh9Gxt5XZ0Nr1KxUKII3LBoMbjg9azvEauWGgFmcaRAkkqRAG252j61kspOL9+Mml5do3syyd/KVHa0txQLouFtmCg6gDHU77xx70P4WzHzAcIxW2ocNqJJgHjniJPEfFzRtt/MsP+J8wXzbXTqBkEcgjkTxQPhvEoLDIUDXSwUNoAKb/wA0amkyI4FXlamVf3/snmGGXZThEtY2/Ydv4fxBgw4iQeCGkEbD+lW5rdZLfmaA6q3oZ9XpMghlg/FsNjI71n465OOQFUtD4DoBjgiTuSTqj9K3s5s3Chwrm3sRpczCyQ0z23M7damMrg0nf67lNVJNh1zHsAhu2tiJVkYqeB1UlSfmKA8N4R8ObpYi3auOWs699Y3B+HcEALyIobJr0lbN66GtWmKak426jYHnaaqzE2rGYIZQ2XWNmLAfbcNKj6mrlqVtdexKjyg3xthi+EZwq+kgl7bA7E6TMbjnqBRuFwVu4iMrkalB335APzrGxWXXLtm6yj0AMZYxsJYD3MdquyTxBddCoW2bdhUWILbGVBliWHHQiNq08RR1K7k7biPmbmzdt2Sgc3T6XDxHcaYg/frUrlhl5Uj5ig/EWYK9zDPo0FLokgkiCVJgHfaD1rttKzAuW2MTpLAHf5mP1rWM6k0yHHCaOUe0QoJGzTHvHNNZY7wAdu01JMFpzV1NuddvVAXV0XeBPY710wSNks3D8remf+qBTWph2JxoyMFlv5rmw7f39qBzXxAA9u2gOhyBrG0AHfSI32PMirMwzYef5F62V0jUQrg6uCqnbb35rHxjefi8OpZUEwP5UG52H0/vWU9a42u5pGFOmV46152Kw9u2oUSQs/8AUST1O1aGDwd6zmEJBYW4BKsVlj8JMbEwdzHFXZ9lBsYiy2m4bQnU4AhS2wM9ORsT0NZPiHG3rt1baXmbchSsiYIjYbmPefauSU997Xi+pqlSV9iHiDM7iXibahGb/iIkwxWV3G/SRtS8OWsPfuXDfiCilQ8gBveOIil4euXLeLRsTaYsiHUI332DwfnNF4/NsNauXLoF24Lh03VcIACR6GEb7SfvQ+dsVi+UHS32B8MbdpGtBz5iuZZT6HDGRG++3sOKEsYJyl57WkIh9QPUaTxHXYmr8oypcY9xNRgKHBWSTEREfOjfD7XLLYlA51ISXV1jWo6yQYPt703KlsTyn1DrbQJirjNgrLLbGq36rdxWPIJJUgcNv7cVlZr4g81S+kK7j1LGywNJ53P15mo5pjblkypmyzSLU7Kx6rH9q52/da4x3kncmu3R0lprjJzzm5MbD2tRAHwj9a7/AMHZAzRd2CqREg+o1heG8p8x1Tgf0r1TL8EtpdKbDsST9q1MwwCKcmmmn1UARYU1TNQK0wJu4HJAnYb8k8CnK09KKkDOzHJrN4fxEB9+v3ris88BwC9ptQG+kjf6RzXoop4pAeBZhkL2z6kZD7gisxrLr719F4jCI4h1DA9CJrlc08CWnE2yVPY7j9NxQB5Dh8cymQSD7VrZPnZsiAoIJk9DPzo/OPCN22TqQkD8wEj71zl/L2XinYHS4XMxcxfms8AppOsyZ42P0FdH4vzZGw1lkDK1l1I0FdJO/qmJmYrzDUy8irlxhKldRg8iamenGaSa4KjJrg9lsMcdDfCiINgdTEHf/wBR99hXP+GcCurEi4XtvbYkathA4kHcEn+lc5lHiY2gqwRpEAoYIFNezAPjLdxGJ8zZtUz23n2j7Vk9CW76XSLWoqyjU8UO5KOSSTtIO87QJ+g+1dFkmLQWiMQrJddNjcQmDG8g7yeZqjxfmNm5glUa0a3pIVQuliNiZ5mCTRGAxZx6WEVeE3LmST+Yk9pHFZJN7k40i21jNsAynMwi37B9RJ1JIEAHkzzNG5hlBsrbvXVtuWkBGk/Eshto3ED71nplCDMvJZ2krKFVJljtBE8fEfpWrmeOvIr4d31Kpjofh3G5Ejgdayj9Wm46bzz6fYqX8rZbhsXdtWLZ9D27y6tLLImBqkHfn3rncnwFw37iIJXRqO4UQCCJk7xRHh3GozKLzFkRisSdlkkR7e3tR/i4WmuW7ll7ZUq1vSogjbUJ/XenqScYxlVvmwjy10LvFWEsPhAbD25Qh21NDmOfnsZgdq57w+GLuijcsIA33MitfLcM2J0i0n5BInYQAGJ9ienvWfl84LFXlARiqgpuY7gjvsetNtaT3Xb7DSck4hOJwt21jbUuFZkMHXERO0jg7UVdzxrzMF1qq+mDcLb9eaD8Q5q9+2l1baLetwwdBBPHI68U3guzbu3bjXrgEsCV41FpJ36U4ucHumsZ4E6kqRTg7SnHBbjaBokkwNokc961PEGXpZxFi7oH4c+gtr6mdyenM8RtQPiFbWFx4cW1ZCu66jtPUHoYiKHvj8TfNu0LjWiJW0xJiQJ2+c71ipvUadtZ9C2lH2Hzu15l/wAi1ce5aYbBWMMIkcbGN9/ao5DhL+FxltWQu9tWYCdypBA+Rg8VPI8vvYTGKirqdELBSfymdueYPStnNrgvOL9tbdm/a3K3Lhi4JJKhYmZ7d6qTk00qavIsKr7DYzM7H4hbxS6lyIIBBDESYaTIH+KyfD4tYzEsrEBboJIAHO+2/FU4THjGYm2W9Je5Dj+U7CB9K0vEGSJhcVZK22FpyVLBhux4O/HMxHQ1MtsJbVh4+9AraIYbJxhsabM3LKso8p9Q+snqJnisfxHrabhutrSQG1Ehgp2B7g0X4pwerVbN0nQfQ0n0nn/B+Vcbi8zd1AfkbbdSOtd2hpbVubv0MNSd4qiOMxz3CC3xREdqMyjAFiABJJoLBYckyea9I8EZYAdTAhhxI6d63MjfyLJls21BALckx19vlWwq06rUqAGimpEU0UAKmpTTGmBaTSihytOGNSARS01Ut7fcVYrigCYpRTikBQMgV+tY2Z+F7F6SU0sfzLt9xxW7FKKQHl+b+Abi724uD7H7VxuOyRkJBUqR0IIr6C00Njctt3RFxFbbqP2PNAHzncw7rUReI5r2LNv/AA/VpNptJ7NuPoe1cPm/hS7a+NDHcbj7iixGDbzN9JXUdJEEHfn51teG/EPkKqkkFSSGU7iawr+WkcUKyMvNOwO28TZ/cu+XeS+S1sxIhWAPyAPP712Pg/E2GQtcKi4wBQ3RIE8/X3rxgXuhrWwWe3EgBpA6Hf8AzWctKLjtWPIpTadnf+HMdaw9zE4a89t1lmRUGrWTEQ3SBH61bbyW7ets6gBRuC2wleg7157i8013EuAaXBgnpFemZF4sQWvKZVup0AaCJ3/frWb0XCDUMt9zTfueQLwdevJZ863pMFgy9YBncduNxQXiTGebdS8LaJytzR1ngmgcLm5sYi7YRBbt3iYkkkAydIJ+30rtsvyC0+FLmXYgwqn4enA3JHNYziowb1F5UUpXL6TM8DYO1eWLhlgPShMBiCQd/t96owlkYbFYm26C2TNy0xYDTEkBYJB5/Sh/CmGS5h7ocFLlmSWPB3MKR3oDHYE3SrAamTcTJ2+lTs8VNqTwi92x1XIQ+FbFK6HU7MTxJM96Xg8XsNibmlNTW10uOdtv7Vo+CM38kOzIWRiQSBx8j9eKDzbNrWGxQxVrzXRv+IpMEHgb9RSbnJKKjaBbU3bDs/xSsRi7Shbls+tGf4x8ULtIHP3rLwGOGNxFtpg3G3A/L0ijcstfjLxIIGuW2GwBoPGZPZw+Nt2ldlRhMxJDGREfOKzuCuPDvzpDW556BXibJbeFxNo+XcFtjDMOCx4MkQOh+hobxdl7gNZ81nAAZJY7bbCJjvRniJbwDYe7cZlIBG/Toe4NcJezC5b12WbVHDzvHauz/wA+lJfU5WjHUmuKIX82ZrYQ7Rs3uRQeHtFjJ+lV21Ln2rosmy/WyjuYrqbMTV8K5PrdSynTO5A2+tem2bUCOlUZXgVtIEXp/s0aKAHpUopGgCMUiKlTUwIkUxpzUaBEyKWmpUhSGQC05t1KalNICrRUhNTpwKAIi5HIqYuimpaaBl1uD2NOFqg2qkEPegC4Clo/Wqw7dRNSGIHBB/tQBiZl4Sw12SU0Hum36cfpXD+IPAlyyNSw6z0534kV6wrqSIIq5bcj5f06/tSoD5wxuSspIZSp9xFZd3BMOK+l8bllu6IuIrdgRMD2P9Z6VyGbf+H9t97RKHfZtx7DiR+tAHiJJHNWW8SQdjBrs848H3rUlkkD8y7j9K5jE5aR0iixELuOZypZidJ27/fmusyvxiVEBmT5biuIuYZhVesim6apjto7DG4h2xK3kY3NZ9YB+5ivSfD+YWfw7WtS27hmWYQG7AntG1eF28SRwYrTwufXF6yPfeo1NKM47eCozadnd+Gs0TBtfw2IcMDJVE9SsW7H5RV2AyVsUGUKNEeosdh/muAzDMRdCsBpuKdiOtd74R8WeSu4Vww9Sz142/tWa0Xpxbhlspz3vIPkmCuWsS1i1cUPaG0mNU9BI/ervFWOv3l0uFW7bMq2mGBHT5UH4gzmxaxC4vD2zrHxo52PSRuTWZmXipLxa5MO++nt0rLQ0pN/5Ir+7K1JL/Vgl7xLcdW8wk3uGJ9tp/xXPMxdv3NRv3S7HuTuaOwOG4rt4wjALy7BkkACvVfC+TCyksPUefb2rE8G5EDFxxsPh9/eu6FIBwKQNPNKmA1KkaVACqJanpopgNNRpyKhQItqYpUqQDinp6VAxCnpqVAEoqQpUqAJTUopUqAJgU4t0qVIYvwwPSnGDjhiKVKgLJHDXBwQwHcVFS4+JD9N6VKgRJL6Rvsfcf4isnMvDGGv8qoP8ykAnjp1pqVHI6ONzj/w3YSbTBx2Ig/2rhsz8OXLZh7bL8xSpVIjEv5cRQbWGFPSpgV6yKn55jk0qVNMCk3alZaTtSpUAamEw1dh4YyI3mHRRyaVKgD0jLMGbaBC2qOJ7dqNApUqYEophSpUARmk1NSpgKmY0qVAhqjFKlVAf//Z"/>
          <p:cNvSpPr>
            <a:spLocks noChangeAspect="1" noChangeArrowheads="1"/>
          </p:cNvSpPr>
          <p:nvPr/>
        </p:nvSpPr>
        <p:spPr bwMode="auto">
          <a:xfrm>
            <a:off x="155575" y="-762000"/>
            <a:ext cx="2857500" cy="16002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sp>
        <p:nvSpPr>
          <p:cNvPr id="7" name="AutoShape 11" descr="data:image/jpeg;base64,/9j/4AAQSkZJRgABAQAAAQABAAD/2wCEAAkGBxQTEhUUExQWFRUXGB0YFxgWGBwcHBccFxgYFhgcHB8eHCggHB0lHBgYITEhJSkrLi4uFyAzODMsNygtLiwBCgoKDg0OGxAQGy8kICUsLiwsLywsLCwsLCwsLCw0LCwsLCwsLCwsLCwsLCwsLCwsLCwsLCwsLCwsLCwsLCwsLP/AABEIAKgBLAMBIgACEQEDEQH/xAAcAAABBQEBAQAAAAAAAAAAAAAEAAECAwUGBwj/xABBEAACAQIFAgQEBAUCBAQHAAABAhEAAwQFEiExQVEGEyJhMnGBkRRCobEjUsHR4XLwM2KSsgdzgvEkNENTY3Si/8QAGQEAAwEBAQAAAAAAAAAAAAAAAAECAwQF/8QALBEAAgIBAwIFBAIDAQAAAAAAAAECESEDEjFBURNxgZHwImGx0TLBI0LxBP/aAAwDAQACEQMRAD8A9FApVT+F7kn61MYZe1USO19R1FROLHSftVq2QOgqWmgAcXmPC/enhjRMUqLCgfyzT+VV9NRuCitbcdacj3qcUopWOiuPemZT3/SraYrRYFSqe8/SpVIimNIY0U0VKKWmgCJFNFSIpAUgGpEVKKUUDIRTEVZppooArNNFWGmoAhFIipg0xNMCEUoqcUqBFcUwWpmkBQBArTVZFNpoAhFMas000UwITUTVuiolKYisim01PTSoAOBp6RpCgBU1SilFIBop4p4pUAICkKelSGNSilSigBGmIp9NKKAGqMVOKpxWIW2pdzCiJPaTA/U0mBOKUULmWM8o2yQNLPpYkxpBBIP3A+9D4vG6MVZQk6bisAOmoQ0n6Aj61LkkVRoKZ46bbd6lFc5l+YhcZfw7GA7SkAyWKy0n5CpeGc4kmxcIDJCLJ3cjUG+ZGmpWongbgzoYpGsPw9m5u+cjH122IDEj1ancKIjppAq/Is3F5UVp8w2w7bbbsUMfVTTU0wcWjUIporOyfNBdVQ5AuNrOkTwjlCR+n3q/LcwW6gaNJLMukneUYqY78TTUkxUEmlFUYHGLdUskwGZTPMqYNSGITX5c+sLqK/8AKTAP3FO0BZFNFOWGw6np8qeKYiJWmip0qAIRSinIpb0xDAU1PSigCBU1EzUiKVAENVKacmol6YEmFNpptQp6YB0UopU9IBRSinimApAKKVPTxQBGKenpxQA1KorcUkqGBYQSAdxPEjpQqZgPxDWCIIti4pn4gWKkR7H96VodBdVW8UhdrYPrQAsN9g0x+xrKXGxmBtamhrAOk8Bg0grv1WZ/00L+LFvMbmtlCtZWOJGkzBA36sRP9Kjf+aK2mvg8SbhvIwA0PoEHlSoIPz3P2rMwDebgnttOpA1olurW9gd+elD2sYUxl9USPMRLsseQAVJA2+00Dg2K4u+PUwYLcGpdlBJDll329U7Vk9RflFKJZisf+Iy8je5cQL5hAj1KQSenTtWVn+IfEYS1ePxICGCrAWTpBBk9Rx70VktpEuX7R0vLyq8AhxEg9I25qeT2gtq9YubKjMhCt6m1+pSQTuI7Vk25e34NVSBcys6b9nEyAGKF1UsCCRE791PQ1Vi7LWsXbuzCXLisp1BiJkMD0n1daKUFsP5Dh1KwDADMxX4HUAFgNhztSvi89oo1i477EXSFDSvBjzPvVLSlV/P0LejPxltrOIBM6Tdt3UZhyPNJkgdtZ4qONxT2jcVCVKWyJWRKi/5gIPMQxFGY/E+baIxFm7buiCmlGNtCPlMAwOtNex1rF2yDcFm4qFURiJM7MpMTpJ7ihwkg3RZXezBrJlIW6i4gRs0anW6pjtHWjsFi11WGMiMVcJkcC8hYfeagqLibai1oFy2p1FwVMkQyGTDc7EVRg8GtyzZa2C+IQgQG/wDt7aGHQxwd6X1J/PiDDRfhsx1WLxU6G/Fq0BjwXUH6GDWt+LnF4srIa1hwJIET6nBHMjf9K5rC4IvbxDhmQ+adVsiQxDawpMbEGYOwNEWZvYi+1gqoNpVIuKUn0lSIJ+OevzoU8X86g4qzZw9/Vcy97jDW9p5nYsXRTsAI6U+Y5g9y1d/KbeKW0CpIlQ6c79QTNYCMRcwTW9VxlUqbYf1AorAgAj0EjaDttU8WGfC4vUxU+cXZGXeSBEkbA/Pban4mH86C2ZO0xGZAXfKAMm010MIiAYobLc0Awlu/faCVGpo5JMDYDrtWDlmN8zELo0nThfL9R0dV79f3rHwGIfyHsuzH+PbUJzp0lSQN5E8Rxt86t6ufcnZg77BY0vev2yABaKAEcnWuozUsVmKobY+LzH8saYMGCTPyiuVtZsyZgyg6UuXD5mobwloFfl1ofLcUAmGYwdLYm8wnsGKz2J6U1q4x8yD0/nod47gAk7ACT9NzVeHvK6q6mVYSD3BrkczzhrmlxqRTg7lwpO0sfLWY2PII+dajZitix5QP8W3hg8EGNgFBJ/1dKtaibJ2M3dpid+aWiuc8O3zcv3rrxItWVPzKa2H0Jp8/zj+Jbw9skMzWzrB6M8R+n60/EW2xbHdHQMlMF96WIvqil2MKBJPYUJl+O817oAGhGCqepOkFp+RMVpuSdE11CtApFRVkVHRVCCqcU1NUgTp6iKpx+MWzba486VEmBJ7cUN1kAikKqN9dAbUArCQ0gbESDv7VleGsbce06XDqvWna2xO0kGVbboQR9qV5odGlhMclwuEMm25RxBEMIkbjfnnig8NmTHF3bDaSoRXtkc8w4O/MkfSuf8PZxOIe4w0C+ja1nZbtgwQJ6m2QfmaxMPmirj/Os/BcfUJBE+Z6Hkf64P0rF6vDNFp8o6RcxjNWQrp1Wxbmfj28xG42/MvWgc1zBbeaIwYt6QrL/KWBAidt/Tx2NYGcvdGObXLsrrAG5Cn1BRG+24j370R4rsqL1q4gKBvSVk6k0EEE7TJkkR2rHe2sdzTak15B/iTMmTG2bjfwgFgmPUgJKtJjf0tP1qeZW3GKw922UltSK9zhtJ5ubmCQx+w2peIbD6bF1IZUvQLrA+otHx8mAQN6fxVbOnUU13UuB2CQQyxuoiI2O/XbpQ7k2l3DCSZLMEVcRh2FovJa2YaFdpkFTAgCWMe0VHO75t37LtcaWm1cBDSkkQDsZAPvUscWxSRYLqFYPb0sdNsjrrP1nTqO54qrH4+xZOm9cN642ws2gTqnpAlmn3MHsK0WjfPz59iN5e9x2xGuzpkr5dxVXkbRvOhWHaZ52obMMTh8O2u66i4RpCWpLsOg1D1Hf+UCqMXexDqouEYK0dltWxqvuOyooIX68UreW2rQnR+G1j4rn8XF3f8ASN1WT2n6TWilCHBLtjPnN+PRhRZtncG9et2Z6zBJNV283vkx+GFz/wDXvJd/tJoqz4d5dAtknl79sXrzT3DGE+R3HbtNchAiRhrzDg3bBQ/e2xj/AKaPFXK/AbCk+I1QA3Ev2Aety04H3AIq+1nli7t5tm57NpP6HentYK4rayl1T2sYnUB8hejf6D9apxttWWLwEAbnFYSSZn86Qojbfso4O9Lx0HhsKOEsH/6Kietosn/aarXLbasWtXL1pjyQQ8x31AmgLOS2XANi3bbucLi2TeCQArbTseY4nvEXwVxOL2Mt/wDnWVvLt/zW942+f12qlqxYtrCb+XXTdF1cQjMOdaMNUbDUZIMd4p8xfGO3mLbt+ZGljaZSLi9iCF39xuKGW5iR8NzCXvYs1p/swI/38pQzK8CQ+DvGOTa03R91NVWnL0DKJ4rHBfLc4e5bu2zuWVtNzaCGKhiD2IO3aoHF2MSjs94275EBWfY9g25JA6SNqdPFFkbM72j2uK6du4jt96MTHWrw+K1dHb0tS8GLuuob2Ts4v8RcRVcWbqppJdVAiII4KsnY8z2oC3atp5q3Aq31u61YMJI2jbfUm3TiaubKrHS0E/8AKZk/Y0NiMhR4Hm3dtxrKuB9WE/rUPQXoV4jCb9l72KTzle0dLFN9ZMD0xPqI3OxE0Fjb6rYW0wh0V4IWNQPMN1kEyDvtWncy6+VC3bpdB8JWVe2ehHqP6RQGJzQ2rN+yj6ypALlIYEMBsw67fvWUtOrb9C4ybpIqKJaDJdILHDDTpYQIGsSTsTKxpH3oY37lzUHLS1q2rMd/SzK08cHanfC3bhumNfl2ktkgb+v4do9R2O/tReOxHkPdt2w/lvaXlpIGlgo5IKhpP1PFYNuzVcFmMzM2jiLasjrdDHWJ4K6AOgHHyqGWgi7busP4dtraEg7KVtbT2Go8nYTQWEwLXFeGEoieliAW1HUwWSOIO3vRWPxali1mArhnKrMbLHB3EyNvai37BSNPPM786FtlhbKrIjktcn/tU/etfwtjbYsBmdVa4zOZMcsep24ArlcDhSNZGpbllrbgRtAXqZ2noYImhsfjS7lbRuISxLI4ACg8tA9MnuvNdGhunLezHUpKkepKwPBke1PNA5NhfLsWk7IOeZIk/vRkGuwwCqosY227vbVpe3GsQdtUkc/LpWThczuLiMVbeXFtVuIBAOkySB36c0E+MAv4bGpsl9fKu7j0nlSTxsykE9lrHxEUomj4lxlyyLV5SfLW4BeG26NtPE7GOO4qWeZhouWrLoDaxE2y8/CSCAIjrI3nvWFb0C/icOD5lrFJ5lvQQQGj1bzA/m+Sis29mNzE4V7foVrBUoATq9OyEEkknYgkfOs3qdDRQ+fOxoWMQj4S5gL7RdtqyrIO4tt/DI23/Lx0FZlvMLzDXaLI92zpdhz5uH534BZAef5qy8wxvmXvxFkN6ER3Dd4CuBuZB33O/NW5iptXPNtszWNS3NidLalGuRxqGrruJrBzuvmDVRr51JYG49y6jqjOz3Fvwokb6kvbR1YdulV4qxbGIK3ZVDeBAWRC3dyF2PwsBVqYh8JdcKFItsCG3LIl6CdBBjgxvMFtq18VeX8XhmSzqBVhc1DWu0NrPoJgbn9qIq8rv3E8Ec7yx/Ow9y2QodtFtnHZtSloB3mf/arfFDfw50+bdt3A5cMCHAMEbjiD8qjfyr8YF8sqbYcsLgkLKkj0qRqInoY+daL4RLREg3bg3BufCsiQVUAD6j7muiOknl9TJyaAcXhzi0IW3COBJPoRYiORJPXYaT3oXG43CYfStx2xN0ABbS7gkCPgHJPMtPsaIzy1dvKFW6bYLDWV50wdl6AzG/zrOtZH5ekYYizM+ZdjVdJ6aSeOu/6V0KNIzbLsffxNwD8TcODtn4LFoa8RcHsoHp6dyOtSwuFGFRiB+D1gQ7uHxD7yZBDQSOgmNXSIozLslvhiljy7Ore5ir5L3TPQDkn/AFGN9oo1bC4W4Sbd13A/+YdQ7NG8qRsg9lAPcmuacndM0iimwl4ibSDDKw9dy7679yew20cmJjnYUbhsOqEsAdTfFcaS7f8AqIBj2EDao4TNbDn/AIis08FgN/8ASYNHPcnkQP8AfUVmoLtZpS23ZStsRJ/3/v6UwsSdtv3oi2siBViWAOlaJioEawB1n50txwIPeiHAG4n9/wD2qFpJ5+0xSdCsDu4O2/xop6ElQSZ2O8TvVAyNQZttcteyO36hiR+nQdhWqbo4G57dKbTPxf4+3Wo2/Ya8zExWV33BAvI4/wDy20f9VKn9Og6bVUnh+4gIXBrHU4e69smN5aY6nvvv8h0rECJ3PAHWay8TnOk+VYU3LxPwjhdWw1MON+ANzVVgToxbt5rc+Y+LtqIkXbQvLyNpCk/lO88ux6Ann3wS35ZLeDvQYJth7J/SY26QK9Iyuw1ktcu3Nd7ruIQRw0fWB0+9VXWVzqMO53AEH77QB7kU9KTT4FJHD4TJioDWrl6y38hfWvPEGZHyrpsPYCjVcIHfsPc0cmGVfU0T9YHynmuVzHOTds3wU0aTpEGZ3iT+m3v1rolqKKIjC2W5tmbG7ZFp4RiZIE6gCO4268VmNYJW5cK/w2xAtneOIJ+Qhhv70bgMMoxGHF4MFSyXYaeBpiTuDEmT8qFxt7yptpdJtPcLFlYhXDbGRPSP81w6mo26R0xjSCM5xao+JRLbgMAGlwNMgRsB6gZOxnkHag8DgPNW6UZQVRIVjGvV6miSNxHHvTjLXe3dupvbW4EYAFiAukyTvsBHP3rXzHGBbl1raJL21ZvUSu5+IA7q0SRv9N6zvNFfPwVZpmEur2yg12zr0iAQgkBgSYYERIoLB4IOfLbUrHDypUAknVIaJEiNj1FNgMMLso7aNNkwxDEanMiYEwalisyVrdtGuOly0vcgqAIHltyVI6cVenpubroROSiV5zmYIGvzUuhAoOonUR/KZMpwdLcdq5tMW7POoz+YjaSP6VXi8S9wgMZPAPYd/ma6HwnknmuBIAG5nr9Oteikoqkcjd5O48H4i69qbj6hwJ3b610IWqrKaQAABt0+1WhqYHL47HBMxtug1C9Za2DwrMpDQCdjsB96xb2LFmzirF3UptnzLaRsCTJB3B+KOseqs7MvELYhbXrFu7aI8tiAIA2jUBMf1FaOJzCyMdYZE1B7ZV1fSQxAkkkzMn5VyT059u/BrGSI4IzhfMRF14dtmLMGi4QyEQQBsdG81PL8KMPct4i3d81bgY3CyH0+ZJCmG2aeuqZ7VLNslX8Ytq6/lpeQNqQqFUodQ0ydwB++00HmT3lD4OyusXLgu2SVgmD6is8fDPtJrnptYfPf9mtgmCtNb8q5etk27pZSi/nRjKdd/VHv6aHwlhibfmKURmNo6gQQGJG452P/AG1rYm8LNrEWbuoOkXLOx9PqllG4g6t+vxGoWbZxFi4n5lQ4hOSxBglRE8Gd+mv2owstV+LKT6X/AMBfLZbcuQZcYdyy+pQghYJPER0EaR3re8L5qcPYuNdRiqTau7GR/KPadh2rGbDKMPbRUBN4NcLySWcE7aZIHwsuwExVmTXrj28S1zSlu6EXUV+NhsdLRuZgnemnhpP3wJ/dGz4Qxiob1nUFVW129U7o+43H06fmqWWYVExuJssDpuAXk0b8/FEA7b//AM1zuRY1LV6z5gmQ1l1gydJld5AB3UT7GrL1xrWNVizJ6gwJJJFtxA35ICkfarWo47X0E4pto6bPnXDqjLpuB3CGZBSdy2x32BG46irsVg2tglyqjfdnUAx0Enc+3NZ/jPFHy/w9xjcuNDK8KQAN41fHq6RxBqzH4hMVgwrC4pZAy7gqWA9xI3kHetlrNt7cmbhhWEpiWXYE/LkD6H6/eiBmbQJA+kgnrH+xV2UXGeyi3ktm4qhWQsoee++xkQdm61iZrZe3jbS/xFtXRAVphG/5QTG5CcfzVcpQdOiVF3RsviLNz41AI6lQd+45/b/IowNs+m1rUmCfLMHrsORsD+3arL+XMu4husTBP3rMwWLW8pdFYDURDQSI7xt1o8OF0guVWaf4O8m/mq4IJi4oJ7wGQ9B1K09rGXgJa02nibbB/wBCFaeOn+a7OIu76SxCiSPiAA5O+3196sw+ZkfEob9Ofv8A7J6mal6cvMakiVzG259VwAmBDyhk8D1Dnnb2NEupIEcHf5/aqVxdoiCPoRI9+J5446+xmo4K23wEKe6MU3kwdIMHjiJ3iN5rOmuUUqC2Tb0xA7Gaa7fCISSO7PAhe/PJoDEW7yj+HiLbNJ9N8A8z6dSAb9J45qm3lTXW8zG3rQtiAtmy+ufcxz8jsP0qqxYXQ+Ha5iTps+m3HqutsWAnifh7T1PA2NbODwiW00WvSTuziQ0nb0yO3UmTTNm9vhV0oNgoECOh2mTsBJ47VWl1rg29C8knk94/vU+HOTyLcihsCh9K+purSYX+59qtby7ICgjUTAGoaid+kzGx342ofHZzbtFbSsFuNAXY6RPUkdRzvvvXMY1TcxqaNbkJzyTGreBwN+K1c9qpMSjZZcxtxsW83DpUSFB9IJCjb+4obC5S1zA3biHUxuGUBGoKIk8z049q0ci0piMSb1tiAFWdIOgmdyD8qy1xK2n8mQUBOlisMSxkTzXK25ulxbybfxz5BOaZqL6ltMG0pUPChmkFYOkcR8/nQuW4U+bhlv2iUIZ4gHWpWVIHUTGx7U1jJHuYa7iVZjDMpRVkEDSxJM7RPboa0swxguogR11WgpS4LcMsKNIPfbaOkVmmn9MfXp1KeOQPEf8Aw1x1LHymAdZ206yAZEnptzVWEyxnXEfhx8KglVE6tQkgb+5O08U2XOPNsG7bY2zM+mQ8kyB3IP70Rjrlqw9xzL233UqhXymGy6hxp7xNVDdKO1LrzyKVJ7ieIvMFtXLPlI4t6dQEkgDSVuLqIn3953rkMwx5uaZWCpgQZk9we3tROc301arZgn42U7MD0Pc+9A4CwXaY+Qr0IaagqRyyluYdkWVNdcAbsTXrOUZaLNsLAkckdTWd4SyNUQO6+ueoI0/KulKVZBXFPUtNRigZ4FigykwNqbCZkyGVJU17Lm3hTD3pOnQ3devzHFcNnXgK6klRrH/Lz9v7VCtAY1vNw1y3cuTKTBWN57g/0Nb9zxEcTjbTjQPLtk6gkEngDeRttwK4rE5c6Hrt0NUC+y8iKGoy/khqTXB6X4nbDa8KwYOzPF3zFZiwaNUg+krvxPWl4pw4QW8RaTyrWrQq9WUjS0Dtsdv7VwNjMzrRiS2jdQxkb/rW3mvih7uGNkF1lh6Q3p2M7dt6xehj6X7lrU7m3jckfBWLfrFwqfMTSCpA1A7g7if6ntQmXYkvZv2gALevWuxmCDAk9h+9b+W4+y1q4tzUxdNIddLFRGkiG2+tCeCsW2Iw64ZR+c7uZjT6jp222PSs56b3Pcr+/wDZalikzOyezh7mKU3jClBchWJYXE2YbDqwJg7QRvQ2fq15yzFQdYTogUOPQYA2EhiSBWnknh9Gxt5XZ0Nr1KxUKII3LBoMbjg9azvEauWGgFmcaRAkkqRAG252j61kspOL9+Mml5do3syyd/KVHa0txQLouFtmCg6gDHU77xx70P4WzHzAcIxW2ocNqJJgHjniJPEfFzRtt/MsP+J8wXzbXTqBkEcgjkTxQPhvEoLDIUDXSwUNoAKb/wA0amkyI4FXlamVf3/snmGGXZThEtY2/Ydv4fxBgw4iQeCGkEbD+lW5rdZLfmaA6q3oZ9XpMghlg/FsNjI71n465OOQFUtD4DoBjgiTuSTqj9K3s5s3Chwrm3sRpczCyQ0z23M7damMrg0nf67lNVJNh1zHsAhu2tiJVkYqeB1UlSfmKA8N4R8ObpYi3auOWs699Y3B+HcEALyIobJr0lbN66GtWmKak426jYHnaaqzE2rGYIZQ2XWNmLAfbcNKj6mrlqVtdexKjyg3xthi+EZwq+kgl7bA7E6TMbjnqBRuFwVu4iMrkalB335APzrGxWXXLtm6yj0AMZYxsJYD3MdquyTxBddCoW2bdhUWILbGVBliWHHQiNq08RR1K7k7biPmbmzdt2Sgc3T6XDxHcaYg/frUrlhl5Uj5ig/EWYK9zDPo0FLokgkiCVJgHfaD1rttKzAuW2MTpLAHf5mP1rWM6k0yHHCaOUe0QoJGzTHvHNNZY7wAdu01JMFpzV1NuddvVAXV0XeBPY710wSNks3D8remf+qBTWph2JxoyMFlv5rmw7f39qBzXxAA9u2gOhyBrG0AHfSI32PMirMwzYef5F62V0jUQrg6uCqnbb35rHxjefi8OpZUEwP5UG52H0/vWU9a42u5pGFOmV46152Kw9u2oUSQs/8AUST1O1aGDwd6zmEJBYW4BKsVlj8JMbEwdzHFXZ9lBsYiy2m4bQnU4AhS2wM9ORsT0NZPiHG3rt1baXmbchSsiYIjYbmPefauSU997Xi+pqlSV9iHiDM7iXibahGb/iIkwxWV3G/SRtS8OWsPfuXDfiCilQ8gBveOIil4euXLeLRsTaYsiHUI332DwfnNF4/NsNauXLoF24Lh03VcIACR6GEb7SfvQ+dsVi+UHS32B8MbdpGtBz5iuZZT6HDGRG++3sOKEsYJyl57WkIh9QPUaTxHXYmr8oypcY9xNRgKHBWSTEREfOjfD7XLLYlA51ISXV1jWo6yQYPt703KlsTyn1DrbQJirjNgrLLbGq36rdxWPIJJUgcNv7cVlZr4g81S+kK7j1LGywNJ53P15mo5pjblkypmyzSLU7Kx6rH9q52/da4x3kncmu3R0lprjJzzm5MbD2tRAHwj9a7/AMHZAzRd2CqREg+o1heG8p8x1Tgf0r1TL8EtpdKbDsST9q1MwwCKcmmmn1UARYU1TNQK0wJu4HJAnYb8k8CnK09KKkDOzHJrN4fxEB9+v3ris88BwC9ptQG+kjf6RzXoop4pAeBZhkL2z6kZD7gisxrLr719F4jCI4h1DA9CJrlc08CWnE2yVPY7j9NxQB5Dh8cymQSD7VrZPnZsiAoIJk9DPzo/OPCN22TqQkD8wEj71zl/L2XinYHS4XMxcxfms8AppOsyZ42P0FdH4vzZGw1lkDK1l1I0FdJO/qmJmYrzDUy8irlxhKldRg8iamenGaSa4KjJrg9lsMcdDfCiINgdTEHf/wBR99hXP+GcCurEi4XtvbYkathA4kHcEn+lc5lHiY2gqwRpEAoYIFNezAPjLdxGJ8zZtUz23n2j7Vk9CW76XSLWoqyjU8UO5KOSSTtIO87QJ+g+1dFkmLQWiMQrJddNjcQmDG8g7yeZqjxfmNm5glUa0a3pIVQuliNiZ5mCTRGAxZx6WEVeE3LmST+Yk9pHFZJN7k40i21jNsAynMwi37B9RJ1JIEAHkzzNG5hlBsrbvXVtuWkBGk/Eshto3ED71nplCDMvJZ2krKFVJljtBE8fEfpWrmeOvIr4d31Kpjofh3G5Ejgdayj9Wm46bzz6fYqX8rZbhsXdtWLZ9D27y6tLLImBqkHfn3rncnwFw37iIJXRqO4UQCCJk7xRHh3GozKLzFkRisSdlkkR7e3tR/i4WmuW7ll7ZUq1vSogjbUJ/XenqScYxlVvmwjy10LvFWEsPhAbD25Qh21NDmOfnsZgdq57w+GLuijcsIA33MitfLcM2J0i0n5BInYQAGJ9ienvWfl84LFXlARiqgpuY7gjvsetNtaT3Xb7DSck4hOJwt21jbUuFZkMHXERO0jg7UVdzxrzMF1qq+mDcLb9eaD8Q5q9+2l1baLetwwdBBPHI68U3guzbu3bjXrgEsCV41FpJ36U4ucHumsZ4E6kqRTg7SnHBbjaBokkwNokc961PEGXpZxFi7oH4c+gtr6mdyenM8RtQPiFbWFx4cW1ZCu66jtPUHoYiKHvj8TfNu0LjWiJW0xJiQJ2+c71ipvUadtZ9C2lH2Hzu15l/wAi1ce5aYbBWMMIkcbGN9/ao5DhL+FxltWQu9tWYCdypBA+Rg8VPI8vvYTGKirqdELBSfymdueYPStnNrgvOL9tbdm/a3K3Lhi4JJKhYmZ7d6qTk00qavIsKr7DYzM7H4hbxS6lyIIBBDESYaTIH+KyfD4tYzEsrEBboJIAHO+2/FU4THjGYm2W9Je5Dj+U7CB9K0vEGSJhcVZK22FpyVLBhux4O/HMxHQ1MtsJbVh4+9AraIYbJxhsabM3LKso8p9Q+snqJnisfxHrabhutrSQG1Ehgp2B7g0X4pwerVbN0nQfQ0n0nn/B+Vcbi8zd1AfkbbdSOtd2hpbVubv0MNSd4qiOMxz3CC3xREdqMyjAFiABJJoLBYckyea9I8EZYAdTAhhxI6d63MjfyLJls21BALckx19vlWwq06rUqAGimpEU0UAKmpTTGmBaTSihytOGNSARS01Ut7fcVYrigCYpRTikBQMgV+tY2Z+F7F6SU0sfzLt9xxW7FKKQHl+b+Abi724uD7H7VxuOyRkJBUqR0IIr6C00Njctt3RFxFbbqP2PNAHzncw7rUReI5r2LNv/AA/VpNptJ7NuPoe1cPm/hS7a+NDHcbj7iixGDbzN9JXUdJEEHfn51teG/EPkKqkkFSSGU7iawr+WkcUKyMvNOwO28TZ/cu+XeS+S1sxIhWAPyAPP712Pg/E2GQtcKi4wBQ3RIE8/X3rxgXuhrWwWe3EgBpA6Hf8AzWctKLjtWPIpTadnf+HMdaw9zE4a89t1lmRUGrWTEQ3SBH61bbyW7ets6gBRuC2wleg7157i8013EuAaXBgnpFemZF4sQWvKZVup0AaCJ3/frWb0XCDUMt9zTfueQLwdevJZ863pMFgy9YBncduNxQXiTGebdS8LaJytzR1ngmgcLm5sYi7YRBbt3iYkkkAydIJ+30rtsvyC0+FLmXYgwqn4enA3JHNYziowb1F5UUpXL6TM8DYO1eWLhlgPShMBiCQd/t96owlkYbFYm26C2TNy0xYDTEkBYJB5/Sh/CmGS5h7ocFLlmSWPB3MKR3oDHYE3SrAamTcTJ2+lTs8VNqTwi92x1XIQ+FbFK6HU7MTxJM96Xg8XsNibmlNTW10uOdtv7Vo+CM38kOzIWRiQSBx8j9eKDzbNrWGxQxVrzXRv+IpMEHgb9RSbnJKKjaBbU3bDs/xSsRi7Shbls+tGf4x8ULtIHP3rLwGOGNxFtpg3G3A/L0ijcstfjLxIIGuW2GwBoPGZPZw+Nt2ldlRhMxJDGREfOKzuCuPDvzpDW556BXibJbeFxNo+XcFtjDMOCx4MkQOh+hobxdl7gNZ81nAAZJY7bbCJjvRniJbwDYe7cZlIBG/Toe4NcJezC5b12WbVHDzvHauz/wA+lJfU5WjHUmuKIX82ZrYQ7Rs3uRQeHtFjJ+lV21Ln2rosmy/WyjuYrqbMTV8K5PrdSynTO5A2+tem2bUCOlUZXgVtIEXp/s0aKAHpUopGgCMUiKlTUwIkUxpzUaBEyKWmpUhSGQC05t1KalNICrRUhNTpwKAIi5HIqYuimpaaBl1uD2NOFqg2qkEPegC4Clo/Wqw7dRNSGIHBB/tQBiZl4Sw12SU0Hum36cfpXD+IPAlyyNSw6z0534kV6wrqSIIq5bcj5f06/tSoD5wxuSspIZSp9xFZd3BMOK+l8bllu6IuIrdgRMD2P9Z6VyGbf+H9t97RKHfZtx7DiR+tAHiJJHNWW8SQdjBrs848H3rUlkkD8y7j9K5jE5aR0iixELuOZypZidJ27/fmusyvxiVEBmT5biuIuYZhVesim6apjto7DG4h2xK3kY3NZ9YB+5ivSfD+YWfw7WtS27hmWYQG7AntG1eF28SRwYrTwufXF6yPfeo1NKM47eCozadnd+Gs0TBtfw2IcMDJVE9SsW7H5RV2AyVsUGUKNEeosdh/muAzDMRdCsBpuKdiOtd74R8WeSu4Vww9Sz142/tWa0Xpxbhlspz3vIPkmCuWsS1i1cUPaG0mNU9BI/ervFWOv3l0uFW7bMq2mGBHT5UH4gzmxaxC4vD2zrHxo52PSRuTWZmXipLxa5MO++nt0rLQ0pN/5Ir+7K1JL/Vgl7xLcdW8wk3uGJ9tp/xXPMxdv3NRv3S7HuTuaOwOG4rt4wjALy7BkkACvVfC+TCyksPUefb2rE8G5EDFxxsPh9/eu6FIBwKQNPNKmA1KkaVACqJanpopgNNRpyKhQItqYpUqQDinp6VAxCnpqVAEoqQpUqAJTUopUqAJgU4t0qVIYvwwPSnGDjhiKVKgLJHDXBwQwHcVFS4+JD9N6VKgRJL6Rvsfcf4isnMvDGGv8qoP8ykAnjp1pqVHI6ONzj/w3YSbTBx2Ig/2rhsz8OXLZh7bL8xSpVIjEv5cRQbWGFPSpgV6yKn55jk0qVNMCk3alZaTtSpUAamEw1dh4YyI3mHRRyaVKgD0jLMGbaBC2qOJ7dqNApUqYEophSpUARmk1NSpgKmY0qVAhqjFKlVAf//Z"/>
          <p:cNvSpPr>
            <a:spLocks noChangeAspect="1" noChangeArrowheads="1"/>
          </p:cNvSpPr>
          <p:nvPr/>
        </p:nvSpPr>
        <p:spPr bwMode="auto">
          <a:xfrm>
            <a:off x="307975" y="-609600"/>
            <a:ext cx="2857500" cy="16002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sp>
        <p:nvSpPr>
          <p:cNvPr id="8" name="AutoShape 13" descr="data:image/jpeg;base64,/9j/4AAQSkZJRgABAQAAAQABAAD/2wCEAAkGBxQTEhUUExQWFRUXGB0YFxgWGBwcHBccFxgYFhgcHB8eHCggHB0lHBgYITEhJSkrLi4uFyAzODMsNygtLiwBCgoKDg0OGxAQGy8kICUsLiwsLywsLCwsLCwsLCw0LCwsLCwsLCwsLCwsLCwsLCwsLCwsLCwsLCwsLCwsLCwsLP/AABEIAKgBLAMBIgACEQEDEQH/xAAcAAABBQEBAQAAAAAAAAAAAAAEAAECAwUGBwj/xABBEAACAQIFAgQEBAUCBAQHAAABAhEAAwQFEiExQVEGEyJhMnGBkRRCobEjUsHR4XLwM2KSsgdzgvEkNENTY3Si/8QAGQEAAwEBAQAAAAAAAAAAAAAAAAECAwQF/8QALBEAAgIBAwIFBAIDAQAAAAAAAAECESEDEjFBURNxgZHwImGx0TLBI0LxBP/aAAwDAQACEQMRAD8A9FApVT+F7kn61MYZe1USO19R1FROLHSftVq2QOgqWmgAcXmPC/enhjRMUqLCgfyzT+VV9NRuCitbcdacj3qcUopWOiuPemZT3/SraYrRYFSqe8/SpVIimNIY0U0VKKWmgCJFNFSIpAUgGpEVKKUUDIRTEVZppooArNNFWGmoAhFIipg0xNMCEUoqcUqBFcUwWpmkBQBArTVZFNpoAhFMas000UwITUTVuiolKYisim01PTSoAOBp6RpCgBU1SilFIBop4p4pUAICkKelSGNSilSigBGmIp9NKKAGqMVOKpxWIW2pdzCiJPaTA/U0mBOKUULmWM8o2yQNLPpYkxpBBIP3A+9D4vG6MVZQk6bisAOmoQ0n6Aj61LkkVRoKZ46bbd6lFc5l+YhcZfw7GA7SkAyWKy0n5CpeGc4kmxcIDJCLJ3cjUG+ZGmpWongbgzoYpGsPw9m5u+cjH122IDEj1ancKIjppAq/Is3F5UVp8w2w7bbbsUMfVTTU0wcWjUIporOyfNBdVQ5AuNrOkTwjlCR+n3q/LcwW6gaNJLMukneUYqY78TTUkxUEmlFUYHGLdUskwGZTPMqYNSGITX5c+sLqK/8AKTAP3FO0BZFNFOWGw6np8qeKYiJWmip0qAIRSinIpb0xDAU1PSigCBU1EzUiKVAENVKacmol6YEmFNpptQp6YB0UopU9IBRSinimApAKKVPTxQBGKenpxQA1KorcUkqGBYQSAdxPEjpQqZgPxDWCIIti4pn4gWKkR7H96VodBdVW8UhdrYPrQAsN9g0x+xrKXGxmBtamhrAOk8Bg0grv1WZ/00L+LFvMbmtlCtZWOJGkzBA36sRP9Kjf+aK2mvg8SbhvIwA0PoEHlSoIPz3P2rMwDebgnttOpA1olurW9gd+elD2sYUxl9USPMRLsseQAVJA2+00Dg2K4u+PUwYLcGpdlBJDll329U7Vk9RflFKJZisf+Iy8je5cQL5hAj1KQSenTtWVn+IfEYS1ePxICGCrAWTpBBk9Rx70VktpEuX7R0vLyq8AhxEg9I25qeT2gtq9YubKjMhCt6m1+pSQTuI7Vk25e34NVSBcys6b9nEyAGKF1UsCCRE791PQ1Vi7LWsXbuzCXLisp1BiJkMD0n1daKUFsP5Dh1KwDADMxX4HUAFgNhztSvi89oo1i477EXSFDSvBjzPvVLSlV/P0LejPxltrOIBM6Tdt3UZhyPNJkgdtZ4qONxT2jcVCVKWyJWRKi/5gIPMQxFGY/E+baIxFm7buiCmlGNtCPlMAwOtNex1rF2yDcFm4qFURiJM7MpMTpJ7ihwkg3RZXezBrJlIW6i4gRs0anW6pjtHWjsFi11WGMiMVcJkcC8hYfeagqLibai1oFy2p1FwVMkQyGTDc7EVRg8GtyzZa2C+IQgQG/wDt7aGHQxwd6X1J/PiDDRfhsx1WLxU6G/Fq0BjwXUH6GDWt+LnF4srIa1hwJIET6nBHMjf9K5rC4IvbxDhmQ+adVsiQxDawpMbEGYOwNEWZvYi+1gqoNpVIuKUn0lSIJ+OevzoU8X86g4qzZw9/Vcy97jDW9p5nYsXRTsAI6U+Y5g9y1d/KbeKW0CpIlQ6c79QTNYCMRcwTW9VxlUqbYf1AorAgAj0EjaDttU8WGfC4vUxU+cXZGXeSBEkbA/Pban4mH86C2ZO0xGZAXfKAMm010MIiAYobLc0Awlu/faCVGpo5JMDYDrtWDlmN8zELo0nThfL9R0dV79f3rHwGIfyHsuzH+PbUJzp0lSQN5E8Rxt86t6ufcnZg77BY0vev2yABaKAEcnWuozUsVmKobY+LzH8saYMGCTPyiuVtZsyZgyg6UuXD5mobwloFfl1ofLcUAmGYwdLYm8wnsGKz2J6U1q4x8yD0/nod47gAk7ACT9NzVeHvK6q6mVYSD3BrkczzhrmlxqRTg7lwpO0sfLWY2PII+dajZitix5QP8W3hg8EGNgFBJ/1dKtaibJ2M3dpid+aWiuc8O3zcv3rrxItWVPzKa2H0Jp8/zj+Jbw9skMzWzrB6M8R+n60/EW2xbHdHQMlMF96WIvqil2MKBJPYUJl+O817oAGhGCqepOkFp+RMVpuSdE11CtApFRVkVHRVCCqcU1NUgTp6iKpx+MWzba486VEmBJ7cUN1kAikKqN9dAbUArCQ0gbESDv7VleGsbce06XDqvWna2xO0kGVbboQR9qV5odGlhMclwuEMm25RxBEMIkbjfnnig8NmTHF3bDaSoRXtkc8w4O/MkfSuf8PZxOIe4w0C+ja1nZbtgwQJ6m2QfmaxMPmirj/Os/BcfUJBE+Z6Hkf64P0rF6vDNFp8o6RcxjNWQrp1Wxbmfj28xG42/MvWgc1zBbeaIwYt6QrL/KWBAidt/Tx2NYGcvdGObXLsrrAG5Cn1BRG+24j370R4rsqL1q4gKBvSVk6k0EEE7TJkkR2rHe2sdzTak15B/iTMmTG2bjfwgFgmPUgJKtJjf0tP1qeZW3GKw922UltSK9zhtJ5ubmCQx+w2peIbD6bF1IZUvQLrA+otHx8mAQN6fxVbOnUU13UuB2CQQyxuoiI2O/XbpQ7k2l3DCSZLMEVcRh2FovJa2YaFdpkFTAgCWMe0VHO75t37LtcaWm1cBDSkkQDsZAPvUscWxSRYLqFYPb0sdNsjrrP1nTqO54qrH4+xZOm9cN642ws2gTqnpAlmn3MHsK0WjfPz59iN5e9x2xGuzpkr5dxVXkbRvOhWHaZ52obMMTh8O2u66i4RpCWpLsOg1D1Hf+UCqMXexDqouEYK0dltWxqvuOyooIX68UreW2rQnR+G1j4rn8XF3f8ASN1WT2n6TWilCHBLtjPnN+PRhRZtncG9et2Z6zBJNV283vkx+GFz/wDXvJd/tJoqz4d5dAtknl79sXrzT3DGE+R3HbtNchAiRhrzDg3bBQ/e2xj/AKaPFXK/AbCk+I1QA3Ev2Aety04H3AIq+1nli7t5tm57NpP6HentYK4rayl1T2sYnUB8hejf6D9apxttWWLwEAbnFYSSZn86Qojbfso4O9Lx0HhsKOEsH/6Kietosn/aarXLbasWtXL1pjyQQ8x31AmgLOS2XANi3bbucLi2TeCQArbTseY4nvEXwVxOL2Mt/wDnWVvLt/zW942+f12qlqxYtrCb+XXTdF1cQjMOdaMNUbDUZIMd4p8xfGO3mLbt+ZGljaZSLi9iCF39xuKGW5iR8NzCXvYs1p/swI/38pQzK8CQ+DvGOTa03R91NVWnL0DKJ4rHBfLc4e5bu2zuWVtNzaCGKhiD2IO3aoHF2MSjs94275EBWfY9g25JA6SNqdPFFkbM72j2uK6du4jt96MTHWrw+K1dHb0tS8GLuuob2Ts4v8RcRVcWbqppJdVAiII4KsnY8z2oC3atp5q3Aq31u61YMJI2jbfUm3TiaubKrHS0E/8AKZk/Y0NiMhR4Hm3dtxrKuB9WE/rUPQXoV4jCb9l72KTzle0dLFN9ZMD0xPqI3OxE0Fjb6rYW0wh0V4IWNQPMN1kEyDvtWncy6+VC3bpdB8JWVe2ehHqP6RQGJzQ2rN+yj6ypALlIYEMBsw67fvWUtOrb9C4ybpIqKJaDJdILHDDTpYQIGsSTsTKxpH3oY37lzUHLS1q2rMd/SzK08cHanfC3bhumNfl2ktkgb+v4do9R2O/tReOxHkPdt2w/lvaXlpIGlgo5IKhpP1PFYNuzVcFmMzM2jiLasjrdDHWJ4K6AOgHHyqGWgi7busP4dtraEg7KVtbT2Go8nYTQWEwLXFeGEoieliAW1HUwWSOIO3vRWPxali1mArhnKrMbLHB3EyNvai37BSNPPM786FtlhbKrIjktcn/tU/etfwtjbYsBmdVa4zOZMcsep24ArlcDhSNZGpbllrbgRtAXqZ2noYImhsfjS7lbRuISxLI4ACg8tA9MnuvNdGhunLezHUpKkepKwPBke1PNA5NhfLsWk7IOeZIk/vRkGuwwCqosY227vbVpe3GsQdtUkc/LpWThczuLiMVbeXFtVuIBAOkySB36c0E+MAv4bGpsl9fKu7j0nlSTxsykE9lrHxEUomj4lxlyyLV5SfLW4BeG26NtPE7GOO4qWeZhouWrLoDaxE2y8/CSCAIjrI3nvWFb0C/icOD5lrFJ5lvQQQGj1bzA/m+Sis29mNzE4V7foVrBUoATq9OyEEkknYgkfOs3qdDRQ+fOxoWMQj4S5gL7RdtqyrIO4tt/DI23/Lx0FZlvMLzDXaLI92zpdhz5uH534BZAef5qy8wxvmXvxFkN6ER3Dd4CuBuZB33O/NW5iptXPNtszWNS3NidLalGuRxqGrruJrBzuvmDVRr51JYG49y6jqjOz3Fvwokb6kvbR1YdulV4qxbGIK3ZVDeBAWRC3dyF2PwsBVqYh8JdcKFItsCG3LIl6CdBBjgxvMFtq18VeX8XhmSzqBVhc1DWu0NrPoJgbn9qIq8rv3E8Ec7yx/Ow9y2QodtFtnHZtSloB3mf/arfFDfw50+bdt3A5cMCHAMEbjiD8qjfyr8YF8sqbYcsLgkLKkj0qRqInoY+daL4RLREg3bg3BufCsiQVUAD6j7muiOknl9TJyaAcXhzi0IW3COBJPoRYiORJPXYaT3oXG43CYfStx2xN0ABbS7gkCPgHJPMtPsaIzy1dvKFW6bYLDWV50wdl6AzG/zrOtZH5ekYYizM+ZdjVdJ6aSeOu/6V0KNIzbLsffxNwD8TcODtn4LFoa8RcHsoHp6dyOtSwuFGFRiB+D1gQ7uHxD7yZBDQSOgmNXSIozLslvhiljy7Ore5ir5L3TPQDkn/AFGN9oo1bC4W4Sbd13A/+YdQ7NG8qRsg9lAPcmuacndM0iimwl4ibSDDKw9dy7679yew20cmJjnYUbhsOqEsAdTfFcaS7f8AqIBj2EDao4TNbDn/AIis08FgN/8ASYNHPcnkQP8AfUVmoLtZpS23ZStsRJ/3/v6UwsSdtv3oi2siBViWAOlaJioEawB1n50txwIPeiHAG4n9/wD2qFpJ5+0xSdCsDu4O2/xop6ElQSZ2O8TvVAyNQZttcteyO36hiR+nQdhWqbo4G57dKbTPxf4+3Wo2/Ya8zExWV33BAvI4/wDy20f9VKn9Og6bVUnh+4gIXBrHU4e69smN5aY6nvvv8h0rECJ3PAHWay8TnOk+VYU3LxPwjhdWw1MON+ANzVVgToxbt5rc+Y+LtqIkXbQvLyNpCk/lO88ux6Ann3wS35ZLeDvQYJth7J/SY26QK9Iyuw1ktcu3Nd7ruIQRw0fWB0+9VXWVzqMO53AEH77QB7kU9KTT4FJHD4TJioDWrl6y38hfWvPEGZHyrpsPYCjVcIHfsPc0cmGVfU0T9YHynmuVzHOTds3wU0aTpEGZ3iT+m3v1rolqKKIjC2W5tmbG7ZFp4RiZIE6gCO4268VmNYJW5cK/w2xAtneOIJ+Qhhv70bgMMoxGHF4MFSyXYaeBpiTuDEmT8qFxt7yptpdJtPcLFlYhXDbGRPSP81w6mo26R0xjSCM5xao+JRLbgMAGlwNMgRsB6gZOxnkHag8DgPNW6UZQVRIVjGvV6miSNxHHvTjLXe3dupvbW4EYAFiAukyTvsBHP3rXzHGBbl1raJL21ZvUSu5+IA7q0SRv9N6zvNFfPwVZpmEur2yg12zr0iAQgkBgSYYERIoLB4IOfLbUrHDypUAknVIaJEiNj1FNgMMLso7aNNkwxDEanMiYEwalisyVrdtGuOly0vcgqAIHltyVI6cVenpubroROSiV5zmYIGvzUuhAoOonUR/KZMpwdLcdq5tMW7POoz+YjaSP6VXi8S9wgMZPAPYd/ma6HwnknmuBIAG5nr9Oteikoqkcjd5O48H4i69qbj6hwJ3b610IWqrKaQAABt0+1WhqYHL47HBMxtug1C9Za2DwrMpDQCdjsB96xb2LFmzirF3UptnzLaRsCTJB3B+KOseqs7MvELYhbXrFu7aI8tiAIA2jUBMf1FaOJzCyMdYZE1B7ZV1fSQxAkkkzMn5VyT059u/BrGSI4IzhfMRF14dtmLMGi4QyEQQBsdG81PL8KMPct4i3d81bgY3CyH0+ZJCmG2aeuqZ7VLNslX8Ytq6/lpeQNqQqFUodQ0ydwB++00HmT3lD4OyusXLgu2SVgmD6is8fDPtJrnptYfPf9mtgmCtNb8q5etk27pZSi/nRjKdd/VHv6aHwlhibfmKURmNo6gQQGJG452P/AG1rYm8LNrEWbuoOkXLOx9PqllG4g6t+vxGoWbZxFi4n5lQ4hOSxBglRE8Gd+mv2owstV+LKT6X/AMBfLZbcuQZcYdyy+pQghYJPER0EaR3re8L5qcPYuNdRiqTau7GR/KPadh2rGbDKMPbRUBN4NcLySWcE7aZIHwsuwExVmTXrj28S1zSlu6EXUV+NhsdLRuZgnemnhpP3wJ/dGz4Qxiob1nUFVW129U7o+43H06fmqWWYVExuJssDpuAXk0b8/FEA7b//AM1zuRY1LV6z5gmQ1l1gydJld5AB3UT7GrL1xrWNVizJ6gwJJJFtxA35ICkfarWo47X0E4pto6bPnXDqjLpuB3CGZBSdy2x32BG46irsVg2tglyqjfdnUAx0Enc+3NZ/jPFHy/w9xjcuNDK8KQAN41fHq6RxBqzH4hMVgwrC4pZAy7gqWA9xI3kHetlrNt7cmbhhWEpiWXYE/LkD6H6/eiBmbQJA+kgnrH+xV2UXGeyi3ktm4qhWQsoee++xkQdm61iZrZe3jbS/xFtXRAVphG/5QTG5CcfzVcpQdOiVF3RsviLNz41AI6lQd+45/b/IowNs+m1rUmCfLMHrsORsD+3arL+XMu4husTBP3rMwWLW8pdFYDURDQSI7xt1o8OF0guVWaf4O8m/mq4IJi4oJ7wGQ9B1K09rGXgJa02nibbB/wBCFaeOn+a7OIu76SxCiSPiAA5O+3196sw+ZkfEob9Ofv8A7J6mal6cvMakiVzG259VwAmBDyhk8D1Dnnb2NEupIEcHf5/aqVxdoiCPoRI9+J5446+xmo4K23wEKe6MU3kwdIMHjiJ3iN5rOmuUUqC2Tb0xA7Gaa7fCISSO7PAhe/PJoDEW7yj+HiLbNJ9N8A8z6dSAb9J45qm3lTXW8zG3rQtiAtmy+ufcxz8jsP0qqxYXQ+Ha5iTps+m3HqutsWAnifh7T1PA2NbODwiW00WvSTuziQ0nb0yO3UmTTNm9vhV0oNgoECOh2mTsBJ47VWl1rg29C8knk94/vU+HOTyLcihsCh9K+purSYX+59qtby7ICgjUTAGoaid+kzGx342ofHZzbtFbSsFuNAXY6RPUkdRzvvvXMY1TcxqaNbkJzyTGreBwN+K1c9qpMSjZZcxtxsW83DpUSFB9IJCjb+4obC5S1zA3biHUxuGUBGoKIk8z049q0ci0piMSb1tiAFWdIOgmdyD8qy1xK2n8mQUBOlisMSxkTzXK25ulxbybfxz5BOaZqL6ltMG0pUPChmkFYOkcR8/nQuW4U+bhlv2iUIZ4gHWpWVIHUTGx7U1jJHuYa7iVZjDMpRVkEDSxJM7RPboa0swxguogR11WgpS4LcMsKNIPfbaOkVmmn9MfXp1KeOQPEf8Aw1x1LHymAdZ206yAZEnptzVWEyxnXEfhx8KglVE6tQkgb+5O08U2XOPNsG7bY2zM+mQ8kyB3IP70Rjrlqw9xzL233UqhXymGy6hxp7xNVDdKO1LrzyKVJ7ieIvMFtXLPlI4t6dQEkgDSVuLqIn3953rkMwx5uaZWCpgQZk9we3tROc301arZgn42U7MD0Pc+9A4CwXaY+Qr0IaagqRyyluYdkWVNdcAbsTXrOUZaLNsLAkckdTWd4SyNUQO6+ueoI0/KulKVZBXFPUtNRigZ4FigykwNqbCZkyGVJU17Lm3hTD3pOnQ3devzHFcNnXgK6klRrH/Lz9v7VCtAY1vNw1y3cuTKTBWN57g/0Nb9zxEcTjbTjQPLtk6gkEngDeRttwK4rE5c6Hrt0NUC+y8iKGoy/khqTXB6X4nbDa8KwYOzPF3zFZiwaNUg+krvxPWl4pw4QW8RaTyrWrQq9WUjS0Dtsdv7VwNjMzrRiS2jdQxkb/rW3mvih7uGNkF1lh6Q3p2M7dt6xehj6X7lrU7m3jckfBWLfrFwqfMTSCpA1A7g7if6ntQmXYkvZv2gALevWuxmCDAk9h+9b+W4+y1q4tzUxdNIddLFRGkiG2+tCeCsW2Iw64ZR+c7uZjT6jp222PSs56b3Pcr+/wDZalikzOyezh7mKU3jClBchWJYXE2YbDqwJg7QRvQ2fq15yzFQdYTogUOPQYA2EhiSBWnknh9Gxt5XZ0Nr1KxUKII3LBoMbjg9azvEauWGgFmcaRAkkqRAG252j61kspOL9+Mml5do3syyd/KVHa0txQLouFtmCg6gDHU77xx70P4WzHzAcIxW2ocNqJJgHjniJPEfFzRtt/MsP+J8wXzbXTqBkEcgjkTxQPhvEoLDIUDXSwUNoAKb/wA0amkyI4FXlamVf3/snmGGXZThEtY2/Ydv4fxBgw4iQeCGkEbD+lW5rdZLfmaA6q3oZ9XpMghlg/FsNjI71n465OOQFUtD4DoBjgiTuSTqj9K3s5s3Chwrm3sRpczCyQ0z23M7damMrg0nf67lNVJNh1zHsAhu2tiJVkYqeB1UlSfmKA8N4R8ObpYi3auOWs699Y3B+HcEALyIobJr0lbN66GtWmKak426jYHnaaqzE2rGYIZQ2XWNmLAfbcNKj6mrlqVtdexKjyg3xthi+EZwq+kgl7bA7E6TMbjnqBRuFwVu4iMrkalB335APzrGxWXXLtm6yj0AMZYxsJYD3MdquyTxBddCoW2bdhUWILbGVBliWHHQiNq08RR1K7k7biPmbmzdt2Sgc3T6XDxHcaYg/frUrlhl5Uj5ig/EWYK9zDPo0FLokgkiCVJgHfaD1rttKzAuW2MTpLAHf5mP1rWM6k0yHHCaOUe0QoJGzTHvHNNZY7wAdu01JMFpzV1NuddvVAXV0XeBPY710wSNks3D8remf+qBTWph2JxoyMFlv5rmw7f39qBzXxAA9u2gOhyBrG0AHfSI32PMirMwzYef5F62V0jUQrg6uCqnbb35rHxjefi8OpZUEwP5UG52H0/vWU9a42u5pGFOmV46152Kw9u2oUSQs/8AUST1O1aGDwd6zmEJBYW4BKsVlj8JMbEwdzHFXZ9lBsYiy2m4bQnU4AhS2wM9ORsT0NZPiHG3rt1baXmbchSsiYIjYbmPefauSU997Xi+pqlSV9iHiDM7iXibahGb/iIkwxWV3G/SRtS8OWsPfuXDfiCilQ8gBveOIil4euXLeLRsTaYsiHUI332DwfnNF4/NsNauXLoF24Lh03VcIACR6GEb7SfvQ+dsVi+UHS32B8MbdpGtBz5iuZZT6HDGRG++3sOKEsYJyl57WkIh9QPUaTxHXYmr8oypcY9xNRgKHBWSTEREfOjfD7XLLYlA51ISXV1jWo6yQYPt703KlsTyn1DrbQJirjNgrLLbGq36rdxWPIJJUgcNv7cVlZr4g81S+kK7j1LGywNJ53P15mo5pjblkypmyzSLU7Kx6rH9q52/da4x3kncmu3R0lprjJzzm5MbD2tRAHwj9a7/AMHZAzRd2CqREg+o1heG8p8x1Tgf0r1TL8EtpdKbDsST9q1MwwCKcmmmn1UARYU1TNQK0wJu4HJAnYb8k8CnK09KKkDOzHJrN4fxEB9+v3ris88BwC9ptQG+kjf6RzXoop4pAeBZhkL2z6kZD7gisxrLr719F4jCI4h1DA9CJrlc08CWnE2yVPY7j9NxQB5Dh8cymQSD7VrZPnZsiAoIJk9DPzo/OPCN22TqQkD8wEj71zl/L2XinYHS4XMxcxfms8AppOsyZ42P0FdH4vzZGw1lkDK1l1I0FdJO/qmJmYrzDUy8irlxhKldRg8iamenGaSa4KjJrg9lsMcdDfCiINgdTEHf/wBR99hXP+GcCurEi4XtvbYkathA4kHcEn+lc5lHiY2gqwRpEAoYIFNezAPjLdxGJ8zZtUz23n2j7Vk9CW76XSLWoqyjU8UO5KOSSTtIO87QJ+g+1dFkmLQWiMQrJddNjcQmDG8g7yeZqjxfmNm5glUa0a3pIVQuliNiZ5mCTRGAxZx6WEVeE3LmST+Yk9pHFZJN7k40i21jNsAynMwi37B9RJ1JIEAHkzzNG5hlBsrbvXVtuWkBGk/Eshto3ED71nplCDMvJZ2krKFVJljtBE8fEfpWrmeOvIr4d31Kpjofh3G5Ejgdayj9Wm46bzz6fYqX8rZbhsXdtWLZ9D27y6tLLImBqkHfn3rncnwFw37iIJXRqO4UQCCJk7xRHh3GozKLzFkRisSdlkkR7e3tR/i4WmuW7ll7ZUq1vSogjbUJ/XenqScYxlVvmwjy10LvFWEsPhAbD25Qh21NDmOfnsZgdq57w+GLuijcsIA33MitfLcM2J0i0n5BInYQAGJ9ienvWfl84LFXlARiqgpuY7gjvsetNtaT3Xb7DSck4hOJwt21jbUuFZkMHXERO0jg7UVdzxrzMF1qq+mDcLb9eaD8Q5q9+2l1baLetwwdBBPHI68U3guzbu3bjXrgEsCV41FpJ36U4ucHumsZ4E6kqRTg7SnHBbjaBokkwNokc961PEGXpZxFi7oH4c+gtr6mdyenM8RtQPiFbWFx4cW1ZCu66jtPUHoYiKHvj8TfNu0LjWiJW0xJiQJ2+c71ipvUadtZ9C2lH2Hzu15l/wAi1ce5aYbBWMMIkcbGN9/ao5DhL+FxltWQu9tWYCdypBA+Rg8VPI8vvYTGKirqdELBSfymdueYPStnNrgvOL9tbdm/a3K3Lhi4JJKhYmZ7d6qTk00qavIsKr7DYzM7H4hbxS6lyIIBBDESYaTIH+KyfD4tYzEsrEBboJIAHO+2/FU4THjGYm2W9Je5Dj+U7CB9K0vEGSJhcVZK22FpyVLBhux4O/HMxHQ1MtsJbVh4+9AraIYbJxhsabM3LKso8p9Q+snqJnisfxHrabhutrSQG1Ehgp2B7g0X4pwerVbN0nQfQ0n0nn/B+Vcbi8zd1AfkbbdSOtd2hpbVubv0MNSd4qiOMxz3CC3xREdqMyjAFiABJJoLBYckyea9I8EZYAdTAhhxI6d63MjfyLJls21BALckx19vlWwq06rUqAGimpEU0UAKmpTTGmBaTSihytOGNSARS01Ut7fcVYrigCYpRTikBQMgV+tY2Z+F7F6SU0sfzLt9xxW7FKKQHl+b+Abi724uD7H7VxuOyRkJBUqR0IIr6C00Njctt3RFxFbbqP2PNAHzncw7rUReI5r2LNv/AA/VpNptJ7NuPoe1cPm/hS7a+NDHcbj7iixGDbzN9JXUdJEEHfn51teG/EPkKqkkFSSGU7iawr+WkcUKyMvNOwO28TZ/cu+XeS+S1sxIhWAPyAPP712Pg/E2GQtcKi4wBQ3RIE8/X3rxgXuhrWwWe3EgBpA6Hf8AzWctKLjtWPIpTadnf+HMdaw9zE4a89t1lmRUGrWTEQ3SBH61bbyW7ets6gBRuC2wleg7157i8013EuAaXBgnpFemZF4sQWvKZVup0AaCJ3/frWb0XCDUMt9zTfueQLwdevJZ863pMFgy9YBncduNxQXiTGebdS8LaJytzR1ngmgcLm5sYi7YRBbt3iYkkkAydIJ+30rtsvyC0+FLmXYgwqn4enA3JHNYziowb1F5UUpXL6TM8DYO1eWLhlgPShMBiCQd/t96owlkYbFYm26C2TNy0xYDTEkBYJB5/Sh/CmGS5h7ocFLlmSWPB3MKR3oDHYE3SrAamTcTJ2+lTs8VNqTwi92x1XIQ+FbFK6HU7MTxJM96Xg8XsNibmlNTW10uOdtv7Vo+CM38kOzIWRiQSBx8j9eKDzbNrWGxQxVrzXRv+IpMEHgb9RSbnJKKjaBbU3bDs/xSsRi7Shbls+tGf4x8ULtIHP3rLwGOGNxFtpg3G3A/L0ijcstfjLxIIGuW2GwBoPGZPZw+Nt2ldlRhMxJDGREfOKzuCuPDvzpDW556BXibJbeFxNo+XcFtjDMOCx4MkQOh+hobxdl7gNZ81nAAZJY7bbCJjvRniJbwDYe7cZlIBG/Toe4NcJezC5b12WbVHDzvHauz/wA+lJfU5WjHUmuKIX82ZrYQ7Rs3uRQeHtFjJ+lV21Ln2rosmy/WyjuYrqbMTV8K5PrdSynTO5A2+tem2bUCOlUZXgVtIEXp/s0aKAHpUopGgCMUiKlTUwIkUxpzUaBEyKWmpUhSGQC05t1KalNICrRUhNTpwKAIi5HIqYuimpaaBl1uD2NOFqg2qkEPegC4Clo/Wqw7dRNSGIHBB/tQBiZl4Sw12SU0Hum36cfpXD+IPAlyyNSw6z0534kV6wrqSIIq5bcj5f06/tSoD5wxuSspIZSp9xFZd3BMOK+l8bllu6IuIrdgRMD2P9Z6VyGbf+H9t97RKHfZtx7DiR+tAHiJJHNWW8SQdjBrs848H3rUlkkD8y7j9K5jE5aR0iixELuOZypZidJ27/fmusyvxiVEBmT5biuIuYZhVesim6apjto7DG4h2xK3kY3NZ9YB+5ivSfD+YWfw7WtS27hmWYQG7AntG1eF28SRwYrTwufXF6yPfeo1NKM47eCozadnd+Gs0TBtfw2IcMDJVE9SsW7H5RV2AyVsUGUKNEeosdh/muAzDMRdCsBpuKdiOtd74R8WeSu4Vww9Sz142/tWa0Xpxbhlspz3vIPkmCuWsS1i1cUPaG0mNU9BI/ervFWOv3l0uFW7bMq2mGBHT5UH4gzmxaxC4vD2zrHxo52PSRuTWZmXipLxa5MO++nt0rLQ0pN/5Ir+7K1JL/Vgl7xLcdW8wk3uGJ9tp/xXPMxdv3NRv3S7HuTuaOwOG4rt4wjALy7BkkACvVfC+TCyksPUefb2rE8G5EDFxxsPh9/eu6FIBwKQNPNKmA1KkaVACqJanpopgNNRpyKhQItqYpUqQDinp6VAxCnpqVAEoqQpUqAJTUopUqAJgU4t0qVIYvwwPSnGDjhiKVKgLJHDXBwQwHcVFS4+JD9N6VKgRJL6Rvsfcf4isnMvDGGv8qoP8ykAnjp1pqVHI6ONzj/w3YSbTBx2Ig/2rhsz8OXLZh7bL8xSpVIjEv5cRQbWGFPSpgV6yKn55jk0qVNMCk3alZaTtSpUAamEw1dh4YyI3mHRRyaVKgD0jLMGbaBC2qOJ7dqNApUqYEophSpUARmk1NSpgKmY0qVAhqjFKlVAf//Z"/>
          <p:cNvSpPr>
            <a:spLocks noChangeAspect="1" noChangeArrowheads="1"/>
          </p:cNvSpPr>
          <p:nvPr/>
        </p:nvSpPr>
        <p:spPr bwMode="auto">
          <a:xfrm>
            <a:off x="460375" y="-457200"/>
            <a:ext cx="2857500" cy="16002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cs-CZ"/>
          </a:p>
        </p:txBody>
      </p:sp>
      <p:pic>
        <p:nvPicPr>
          <p:cNvPr id="21" name="Picture 3"/>
          <p:cNvPicPr>
            <a:picLocks noChangeAspect="1" noChangeArrowheads="1"/>
          </p:cNvPicPr>
          <p:nvPr/>
        </p:nvPicPr>
        <p:blipFill>
          <a:blip r:embed="rId14" cstate="print">
            <a:extLst>
              <a:ext uri="{BEBA8EAE-BF5A-486C-A8C5-ECC9F3942E4B}">
                <a14:imgProps xmlns:a14="http://schemas.microsoft.com/office/drawing/2010/main" xmlns="">
                  <a14:imgLayer r:embed="rId15">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611561" y="4077072"/>
            <a:ext cx="541462" cy="36248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2" name="Picture 2" descr="BendDesk">
            <a:hlinkClick r:id="rId16"/>
          </p:cNvPr>
          <p:cNvPicPr>
            <a:picLocks noChangeAspect="1" noChangeArrowheads="1"/>
          </p:cNvPicPr>
          <p:nvPr/>
        </p:nvPicPr>
        <p:blipFill>
          <a:blip r:embed="rId17" cstate="print">
            <a:extLst>
              <a:ext uri="{28A0092B-C50C-407E-A947-70E740481C1C}">
                <a14:useLocalDpi xmlns:a14="http://schemas.microsoft.com/office/drawing/2010/main" xmlns="" val="0"/>
              </a:ext>
            </a:extLst>
          </a:blip>
          <a:srcRect/>
          <a:stretch>
            <a:fillRect/>
          </a:stretch>
        </p:blipFill>
        <p:spPr bwMode="auto">
          <a:xfrm>
            <a:off x="611561" y="4725144"/>
            <a:ext cx="541463" cy="373609"/>
          </a:xfrm>
          <a:prstGeom prst="rect">
            <a:avLst/>
          </a:prstGeom>
          <a:noFill/>
          <a:extLst>
            <a:ext uri="{909E8E84-426E-40DD-AFC4-6F175D3DCCD1}">
              <a14:hiddenFill xmlns:a14="http://schemas.microsoft.com/office/drawing/2010/main" xmlns="">
                <a:solidFill>
                  <a:srgbClr val="FFFFFF"/>
                </a:solidFill>
              </a14:hiddenFill>
            </a:ext>
          </a:extLst>
        </p:spPr>
      </p:pic>
      <p:pic>
        <p:nvPicPr>
          <p:cNvPr id="17425" name="Picture 17" descr="Futuristický koncept moderního po&amp;ccaron;íta&amp;ccaron;e"/>
          <p:cNvPicPr>
            <a:picLocks noChangeAspect="1" noChangeArrowheads="1"/>
          </p:cNvPicPr>
          <p:nvPr/>
        </p:nvPicPr>
        <p:blipFill>
          <a:blip r:embed="rId18" cstate="print">
            <a:extLst>
              <a:ext uri="{28A0092B-C50C-407E-A947-70E740481C1C}">
                <a14:useLocalDpi xmlns:a14="http://schemas.microsoft.com/office/drawing/2010/main" xmlns="" val="0"/>
              </a:ext>
            </a:extLst>
          </a:blip>
          <a:srcRect/>
          <a:stretch>
            <a:fillRect/>
          </a:stretch>
        </p:blipFill>
        <p:spPr bwMode="auto">
          <a:xfrm>
            <a:off x="611560" y="5373216"/>
            <a:ext cx="541462" cy="30502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2242656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Další zdroje</a:t>
            </a:r>
            <a:endParaRPr lang="cs-CZ" dirty="0"/>
          </a:p>
        </p:txBody>
      </p:sp>
      <p:sp>
        <p:nvSpPr>
          <p:cNvPr id="6" name="Zástupný symbol pro obsah 5"/>
          <p:cNvSpPr>
            <a:spLocks noGrp="1"/>
          </p:cNvSpPr>
          <p:nvPr>
            <p:ph idx="1"/>
          </p:nvPr>
        </p:nvSpPr>
        <p:spPr>
          <a:xfrm>
            <a:off x="457200" y="1600200"/>
            <a:ext cx="8363272" cy="4525963"/>
          </a:xfrm>
        </p:spPr>
        <p:txBody>
          <a:bodyPr>
            <a:normAutofit/>
          </a:bodyPr>
          <a:lstStyle/>
          <a:p>
            <a:pPr marL="0" indent="0">
              <a:spcBef>
                <a:spcPts val="600"/>
              </a:spcBef>
              <a:buNone/>
            </a:pPr>
            <a:r>
              <a:rPr lang="cs-CZ" sz="2400" dirty="0" smtClean="0">
                <a:hlinkClick r:id="rId2"/>
              </a:rPr>
              <a:t>http://history-computer.com/index.html</a:t>
            </a:r>
            <a:endParaRPr lang="cs-CZ" sz="2400" dirty="0" smtClean="0"/>
          </a:p>
          <a:p>
            <a:pPr marL="0" indent="0">
              <a:spcBef>
                <a:spcPts val="600"/>
              </a:spcBef>
              <a:buNone/>
            </a:pPr>
            <a:endParaRPr lang="cs-CZ" sz="2400" dirty="0"/>
          </a:p>
          <a:p>
            <a:pPr marL="0" indent="0">
              <a:spcBef>
                <a:spcPts val="600"/>
              </a:spcBef>
              <a:buNone/>
            </a:pPr>
            <a:r>
              <a:rPr lang="cs-CZ" sz="2400" dirty="0" smtClean="0">
                <a:hlinkClick r:id="rId3"/>
              </a:rPr>
              <a:t>http://historie_pocitacu.sweb.cz/index.htm</a:t>
            </a:r>
            <a:endParaRPr lang="cs-CZ" sz="2400" dirty="0" smtClean="0"/>
          </a:p>
          <a:p>
            <a:pPr marL="0" indent="0">
              <a:spcBef>
                <a:spcPts val="600"/>
              </a:spcBef>
              <a:buNone/>
            </a:pPr>
            <a:endParaRPr lang="cs-CZ" sz="2400" dirty="0"/>
          </a:p>
          <a:p>
            <a:pPr marL="0" indent="0">
              <a:spcBef>
                <a:spcPts val="600"/>
              </a:spcBef>
              <a:buNone/>
            </a:pPr>
            <a:endParaRPr lang="cs-CZ" sz="2400" dirty="0" smtClean="0"/>
          </a:p>
        </p:txBody>
      </p:sp>
    </p:spTree>
    <p:extLst>
      <p:ext uri="{BB962C8B-B14F-4D97-AF65-F5344CB8AC3E}">
        <p14:creationId xmlns:p14="http://schemas.microsoft.com/office/powerpoint/2010/main" xmlns="" val="154384954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269</TotalTime>
  <Words>629</Words>
  <Application>Microsoft Office PowerPoint</Application>
  <PresentationFormat>Předvádění na obrazovce (4:3)</PresentationFormat>
  <Paragraphs>134</Paragraphs>
  <Slides>21</Slides>
  <Notes>2</Notes>
  <HiddenSlides>1</HiddenSlides>
  <MMClips>0</MMClips>
  <ScaleCrop>false</ScaleCrop>
  <HeadingPairs>
    <vt:vector size="4" baseType="variant">
      <vt:variant>
        <vt:lpstr>Motiv</vt:lpstr>
      </vt:variant>
      <vt:variant>
        <vt:i4>1</vt:i4>
      </vt:variant>
      <vt:variant>
        <vt:lpstr>Nadpisy snímků</vt:lpstr>
      </vt:variant>
      <vt:variant>
        <vt:i4>21</vt:i4>
      </vt:variant>
    </vt:vector>
  </HeadingPairs>
  <TitlesOfParts>
    <vt:vector size="22" baseType="lpstr">
      <vt:lpstr>Motiv systému Office</vt:lpstr>
      <vt:lpstr>Snímek 1</vt:lpstr>
      <vt:lpstr>Vývoj počítačů</vt:lpstr>
      <vt:lpstr>Primitivní předchůdci počítačů</vt:lpstr>
      <vt:lpstr>Primitivní předchůdci počítačů</vt:lpstr>
      <vt:lpstr>Primitivní předchůdci počítačů</vt:lpstr>
      <vt:lpstr>Mechanické kalkulátory</vt:lpstr>
      <vt:lpstr>Mechanické kalkulátory</vt:lpstr>
      <vt:lpstr>Mechanické kalkulátory</vt:lpstr>
      <vt:lpstr>0. generace elektronických počítačů</vt:lpstr>
      <vt:lpstr>Von Neumannovo schéma</vt:lpstr>
      <vt:lpstr>1. generace elektronických počítačů</vt:lpstr>
      <vt:lpstr>Snímek 12</vt:lpstr>
      <vt:lpstr>2. generace elektronických počítačů</vt:lpstr>
      <vt:lpstr>3. generace elektronických počítačů</vt:lpstr>
      <vt:lpstr>4. generace elektronických počítačů</vt:lpstr>
      <vt:lpstr>5. generace ???</vt:lpstr>
      <vt:lpstr>BLACKOUT</vt:lpstr>
      <vt:lpstr>Použité zdroje</vt:lpstr>
      <vt:lpstr>Použité zdroje</vt:lpstr>
      <vt:lpstr>Použité zdroje</vt:lpstr>
      <vt:lpstr>Další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Stavba počítače (architektura počítače)</dc:title>
  <dc:creator>user</dc:creator>
  <cp:lastModifiedBy>Dum</cp:lastModifiedBy>
  <cp:revision>27</cp:revision>
  <dcterms:created xsi:type="dcterms:W3CDTF">2013-09-09T13:25:50Z</dcterms:created>
  <dcterms:modified xsi:type="dcterms:W3CDTF">2014-02-23T10:26:40Z</dcterms:modified>
</cp:coreProperties>
</file>