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3" r:id="rId2"/>
    <p:sldId id="256" r:id="rId3"/>
    <p:sldId id="257" r:id="rId4"/>
    <p:sldId id="265" r:id="rId5"/>
    <p:sldId id="258" r:id="rId6"/>
    <p:sldId id="260" r:id="rId7"/>
    <p:sldId id="259" r:id="rId8"/>
    <p:sldId id="267" r:id="rId9"/>
    <p:sldId id="268" r:id="rId10"/>
    <p:sldId id="262" r:id="rId11"/>
    <p:sldId id="263" r:id="rId12"/>
    <p:sldId id="270" r:id="rId13"/>
    <p:sldId id="271" r:id="rId14"/>
    <p:sldId id="272" r:id="rId15"/>
    <p:sldId id="264" r:id="rId16"/>
  </p:sldIdLst>
  <p:sldSz cx="9144000" cy="6858000" type="screen4x3"/>
  <p:notesSz cx="6858000" cy="9144000"/>
  <p:custDataLst>
    <p:tags r:id="rId18"/>
  </p:custData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360" autoAdjust="0"/>
  </p:normalViewPr>
  <p:slideViewPr>
    <p:cSldViewPr>
      <p:cViewPr>
        <p:scale>
          <a:sx n="90" d="100"/>
          <a:sy n="90" d="100"/>
        </p:scale>
        <p:origin x="-594" y="-4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E49E25-7780-467C-9862-7E2F5BC961DD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20CB2D-70E9-4E26-A082-3596AE1280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31293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dirty="0" smtClean="0">
                <a:effectLst/>
              </a:rPr>
              <a:t>Anotace:</a:t>
            </a:r>
          </a:p>
          <a:p>
            <a:r>
              <a:rPr lang="cs-CZ" dirty="0" smtClean="0"/>
              <a:t>PowerPoint prezentace seznamuje žáky s</a:t>
            </a:r>
            <a:r>
              <a:rPr lang="cs-CZ" baseline="0" dirty="0" smtClean="0"/>
              <a:t> dopady výroby a používání IK techniky na životní prostředí a s minimalizací těchto dopadů.</a:t>
            </a:r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2622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Ono totiž, na výrobu jednoho počítače včetně jeho 'střev' nabitých nejnovější elektronikou a klasického 17 palcového monitoru (který je stále ještě rozšířenější než LCD display) je potřeba 22 kilogramů chemikálií, 240 kilogramů fosilních paliv a neuvěřitelných 1500 litrů vody.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Petr </a:t>
            </a:r>
            <a:r>
              <a:rPr lang="cs-CZ" dirty="0" err="1" smtClean="0"/>
              <a:t>Kadlík</a:t>
            </a:r>
            <a:r>
              <a:rPr lang="cs-CZ" dirty="0" smtClean="0"/>
              <a:t> 10. března 2004</a:t>
            </a:r>
          </a:p>
          <a:p>
            <a:r>
              <a:rPr lang="cs-CZ" dirty="0" smtClean="0"/>
              <a:t>http://www.priroda.cz/clanky.php?detail=25</a:t>
            </a:r>
          </a:p>
          <a:p>
            <a:endParaRPr lang="cs-CZ" dirty="0" smtClean="0"/>
          </a:p>
          <a:p>
            <a:r>
              <a:rPr lang="cs-CZ" dirty="0" smtClean="0"/>
              <a:t>Podle organizace </a:t>
            </a:r>
            <a:r>
              <a:rPr lang="cs-CZ" dirty="0" err="1" smtClean="0"/>
              <a:t>Asekol</a:t>
            </a:r>
            <a:r>
              <a:rPr lang="cs-CZ" dirty="0" smtClean="0"/>
              <a:t>, organizací zabývající se celostátním odběrem vysloužilých elektrozařízení, pouhých 29 mobilních telefonů obsahuje dohromady 1 gram zlata. Pokud se stejné množství zlata musí vytěžit, vznikne kvůli tomu 2900 kilogramů odpadu.</a:t>
            </a:r>
          </a:p>
          <a:p>
            <a:endParaRPr lang="cs-CZ" dirty="0" smtClean="0"/>
          </a:p>
          <a:p>
            <a:r>
              <a:rPr lang="cs-CZ" dirty="0" smtClean="0"/>
              <a:t>Na světě se ročně vytěží přibližně 20 miliard t nerostných surovin, z toho 12 miliard t nerudných surovin, 4 miliardy t uhlí, 3 miliardy t ropy a 500 milionů t rud. Zásoby se můžou stát „nekonečnými“, pokud nové technologie umožní jejich efektivnější získávání a využití. </a:t>
            </a:r>
          </a:p>
          <a:p>
            <a:r>
              <a:rPr lang="cs-CZ" dirty="0" smtClean="0"/>
              <a:t>http://kvety.kafe.cz/zaujalo-nas/2012/5/15/clanky/suroviny-dochazeji-nebo-jich-je-dost/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20CB2D-70E9-4E26-A082-3596AE1280FC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985358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Podle EPA, vládní agentury USA, tvoří podíl výpočetní a kancelářské techniky na celkové spotřebě elektřiny již téměř 20 %.</a:t>
            </a:r>
          </a:p>
          <a:p>
            <a:endParaRPr lang="cs-CZ" dirty="0" smtClean="0"/>
          </a:p>
          <a:p>
            <a:r>
              <a:rPr lang="cs-CZ" dirty="0" smtClean="0"/>
              <a:t>Na provoz se spotřebuje</a:t>
            </a:r>
            <a:r>
              <a:rPr lang="cs-CZ" baseline="0" dirty="0" smtClean="0"/>
              <a:t> více než na výrobu</a:t>
            </a:r>
          </a:p>
          <a:p>
            <a:endParaRPr lang="cs-CZ" baseline="0" dirty="0" smtClean="0"/>
          </a:p>
          <a:p>
            <a:r>
              <a:rPr lang="cs-CZ" dirty="0" smtClean="0"/>
              <a:t>Stolní počítač - provoz: 162 W, </a:t>
            </a:r>
            <a:r>
              <a:rPr lang="cs-CZ" dirty="0" err="1" smtClean="0"/>
              <a:t>stand</a:t>
            </a:r>
            <a:r>
              <a:rPr lang="cs-CZ" dirty="0" smtClean="0"/>
              <a:t>-by: 18 W</a:t>
            </a:r>
          </a:p>
          <a:p>
            <a:r>
              <a:rPr lang="cs-CZ" dirty="0" smtClean="0"/>
              <a:t>http://www.zive.cz/clanky/kolik-energie-spotrebuje-prumerny-pocitac/sc-3-a-126074/default.aspx</a:t>
            </a:r>
          </a:p>
          <a:p>
            <a:r>
              <a:rPr lang="cs-CZ" dirty="0" smtClean="0"/>
              <a:t>http://extrahardware.cnews.cz/elektrina-kolik-vas-stoji</a:t>
            </a:r>
          </a:p>
          <a:p>
            <a:endParaRPr lang="cs-CZ" dirty="0" smtClean="0"/>
          </a:p>
          <a:p>
            <a:r>
              <a:rPr lang="cs-CZ" dirty="0" smtClean="0"/>
              <a:t>laserová tiskárna má při tisku spotřebu jako 3 PC</a:t>
            </a:r>
          </a:p>
          <a:p>
            <a:endParaRPr lang="cs-CZ" dirty="0" smtClean="0"/>
          </a:p>
          <a:p>
            <a:r>
              <a:rPr lang="cs-CZ" dirty="0" smtClean="0"/>
              <a:t>Měření spotřeby notebooků ukázalo, že průměrný laptop spotřebuje za hodinu nenáročné práce – psaní ve </a:t>
            </a:r>
            <a:r>
              <a:rPr lang="cs-CZ" dirty="0" err="1" smtClean="0"/>
              <a:t>wordu</a:t>
            </a:r>
            <a:r>
              <a:rPr lang="cs-CZ" dirty="0" smtClean="0"/>
              <a:t>, surfování po internetu – asi 0,027 kWh elektřiny. Za osm hodin práce tak spotřebuje elektřinu </a:t>
            </a:r>
            <a:r>
              <a:rPr lang="cs-CZ" b="1" dirty="0" smtClean="0"/>
              <a:t>za necelou 1 korunu</a:t>
            </a:r>
            <a:r>
              <a:rPr lang="cs-CZ" dirty="0" smtClean="0"/>
              <a:t>. Pro srovnání, průměrný počítač určený pro běžnou kancelářskou práci spotřebuje za hodinu cca 0,150 kWh elektřiny. Za osm hodin práce, tak odebere ze sítě elektřinu za 5,4 korun.</a:t>
            </a:r>
          </a:p>
          <a:p>
            <a:r>
              <a:rPr lang="cs-CZ" dirty="0" smtClean="0"/>
              <a:t>http://finexpert.e15.cz/5-tipu-jak-setrit-energii-s-pocitacem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20CB2D-70E9-4E26-A082-3596AE1280FC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226978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Každý rok se ve světě spotřebuje více 1 miliarda inkoustových</a:t>
            </a:r>
            <a:r>
              <a:rPr lang="cs-CZ" baseline="0" dirty="0" smtClean="0"/>
              <a:t> </a:t>
            </a:r>
            <a:r>
              <a:rPr lang="cs-CZ" baseline="0" dirty="0" err="1" smtClean="0"/>
              <a:t>cartrigí</a:t>
            </a:r>
            <a:r>
              <a:rPr lang="cs-CZ" baseline="0" dirty="0" smtClean="0"/>
              <a:t>.</a:t>
            </a:r>
          </a:p>
          <a:p>
            <a:r>
              <a:rPr lang="cs-CZ" baseline="0" dirty="0" smtClean="0"/>
              <a:t>Seřazené vedle sebe by vytvořily řadu dlouhou jako 129 Velkých čínských zdí.</a:t>
            </a:r>
          </a:p>
          <a:p>
            <a:endParaRPr lang="cs-CZ" baseline="0" dirty="0" smtClean="0"/>
          </a:p>
          <a:p>
            <a:r>
              <a:rPr lang="cs-CZ" baseline="0" dirty="0" smtClean="0"/>
              <a:t>Na skládky ve Velké Británii se ročně vyveze přes 45 000 000 </a:t>
            </a:r>
            <a:r>
              <a:rPr lang="cs-CZ" baseline="0" dirty="0" err="1" smtClean="0"/>
              <a:t>cartigí</a:t>
            </a:r>
            <a:r>
              <a:rPr lang="cs-CZ" baseline="0" dirty="0" smtClean="0"/>
              <a:t> o celkové hmotnosti 1 800 t. To odpovídá hmotnosti 18 plejtváků obrovských.</a:t>
            </a:r>
          </a:p>
          <a:p>
            <a:endParaRPr lang="cs-CZ" baseline="0" dirty="0" smtClean="0"/>
          </a:p>
          <a:p>
            <a:r>
              <a:rPr lang="cs-CZ" baseline="0" dirty="0" smtClean="0"/>
              <a:t>Na výrobu jedné </a:t>
            </a:r>
            <a:r>
              <a:rPr lang="cs-CZ" baseline="0" dirty="0" err="1" smtClean="0"/>
              <a:t>cartrige</a:t>
            </a:r>
            <a:r>
              <a:rPr lang="cs-CZ" baseline="0" dirty="0" smtClean="0"/>
              <a:t> do laserové tiskárny se spotřebuje </a:t>
            </a:r>
            <a:r>
              <a:rPr lang="cs-CZ" baseline="0" dirty="0" err="1" smtClean="0"/>
              <a:t>přibilžně</a:t>
            </a:r>
            <a:r>
              <a:rPr lang="cs-CZ" baseline="0" dirty="0" smtClean="0"/>
              <a:t> 3,78 l ropy.</a:t>
            </a:r>
          </a:p>
          <a:p>
            <a:endParaRPr lang="cs-CZ" baseline="0" dirty="0" smtClean="0"/>
          </a:p>
          <a:p>
            <a:r>
              <a:rPr lang="cs-CZ" baseline="0" dirty="0" smtClean="0"/>
              <a:t>www.technize.com/10-unusual-facts-about-laser-printers/</a:t>
            </a:r>
          </a:p>
          <a:p>
            <a:r>
              <a:rPr lang="cs-CZ" baseline="0" smtClean="0"/>
              <a:t>http://www.inkntoneruk.co.uk/ink-cartridge-news/interesting-printer-cartridge-facts-2/</a:t>
            </a:r>
          </a:p>
          <a:p>
            <a:r>
              <a:rPr lang="cs-CZ" baseline="0" smtClean="0"/>
              <a:t>http</a:t>
            </a:r>
            <a:r>
              <a:rPr lang="cs-CZ" baseline="0" dirty="0" smtClean="0"/>
              <a:t>://tech4world.net/10-unusual-facts-about-inkjet-printers.html</a:t>
            </a:r>
          </a:p>
          <a:p>
            <a:endParaRPr lang="cs-CZ" baseline="0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20CB2D-70E9-4E26-A082-3596AE1280FC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757235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Zdroj:</a:t>
            </a:r>
            <a:r>
              <a:rPr lang="cs-CZ" baseline="0" dirty="0" smtClean="0"/>
              <a:t> EPA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20CB2D-70E9-4E26-A082-3596AE1280FC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4077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3BE-4B74-431E-A93D-1E36576D286A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BA7D7-79F5-452E-807C-ED060605DB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89623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3BE-4B74-431E-A93D-1E36576D286A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BA7D7-79F5-452E-807C-ED060605DB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648990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3BE-4B74-431E-A93D-1E36576D286A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BA7D7-79F5-452E-807C-ED060605DB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962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3BE-4B74-431E-A93D-1E36576D286A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BA7D7-79F5-452E-807C-ED060605DB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061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3BE-4B74-431E-A93D-1E36576D286A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BA7D7-79F5-452E-807C-ED060605DB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306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3BE-4B74-431E-A93D-1E36576D286A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BA7D7-79F5-452E-807C-ED060605DB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098615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3BE-4B74-431E-A93D-1E36576D286A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BA7D7-79F5-452E-807C-ED060605DB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3429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3BE-4B74-431E-A93D-1E36576D286A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BA7D7-79F5-452E-807C-ED060605DB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7135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3BE-4B74-431E-A93D-1E36576D286A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BA7D7-79F5-452E-807C-ED060605DB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5589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3BE-4B74-431E-A93D-1E36576D286A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BA7D7-79F5-452E-807C-ED060605DB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6194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A3BE-4B74-431E-A93D-1E36576D286A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BA7D7-79F5-452E-807C-ED060605DB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2910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BFA3BE-4B74-431E-A93D-1E36576D286A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BA7D7-79F5-452E-807C-ED060605DB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3254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hyperlink" Target="http://www.unp.me/f44/computer-cemetery-133321/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iscovirgen.com/guiyu-town-el-cementerio-de-las-computadoras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vtm.e15.cz/elektronika-se-v-budoucnu-ve-jmenu-prirody-sama-znici" TargetMode="External"/><Relationship Id="rId2" Type="http://schemas.openxmlformats.org/officeDocument/2006/relationships/hyperlink" Target="http://www.ekobonus.cz/proc-a-jak-tridit-elektroodpad-nevyhazujte-stare-spotrebice-do-popelnic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recycling-guide.org.uk/" TargetMode="External"/><Relationship Id="rId5" Type="http://schemas.openxmlformats.org/officeDocument/2006/relationships/hyperlink" Target="http://epa.gov/" TargetMode="External"/><Relationship Id="rId4" Type="http://schemas.openxmlformats.org/officeDocument/2006/relationships/hyperlink" Target="http://www.elektrowin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7247287"/>
              </p:ext>
            </p:extLst>
          </p:nvPr>
        </p:nvGraphicFramePr>
        <p:xfrm>
          <a:off x="251520" y="2060848"/>
          <a:ext cx="8640960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83612"/>
                <a:gridCol w="6657348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Vzdělávání v informačních a komunikačních technologiích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Informační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 </a:t>
                      </a: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komunikační technologie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Základní pojmy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Ochrana prostředí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VY_32_INOVACE_4.A_IKT_10(20)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Ondřej Kánský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10.01.2013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5500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Vliv IKT na životní prostředí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2013 O. Kánský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29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Spotřeba cenných surovin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r>
              <a:rPr lang="cs-CZ" dirty="0" smtClean="0"/>
              <a:t>běžné i vzácné kovy – </a:t>
            </a:r>
            <a:r>
              <a:rPr lang="cs-CZ" dirty="0" err="1" smtClean="0"/>
              <a:t>Fe</a:t>
            </a:r>
            <a:r>
              <a:rPr lang="cs-CZ" dirty="0" smtClean="0"/>
              <a:t>, </a:t>
            </a:r>
            <a:r>
              <a:rPr lang="cs-CZ" dirty="0" err="1" smtClean="0"/>
              <a:t>Pb</a:t>
            </a:r>
            <a:r>
              <a:rPr lang="cs-CZ" dirty="0" smtClean="0"/>
              <a:t>, </a:t>
            </a:r>
            <a:r>
              <a:rPr lang="cs-CZ" dirty="0" err="1" smtClean="0"/>
              <a:t>Cu</a:t>
            </a:r>
            <a:r>
              <a:rPr lang="cs-CZ" dirty="0"/>
              <a:t>,</a:t>
            </a:r>
            <a:r>
              <a:rPr lang="cs-CZ" dirty="0" smtClean="0"/>
              <a:t> Al, Co, Au, …</a:t>
            </a:r>
          </a:p>
          <a:p>
            <a:pPr lvl="1"/>
            <a:r>
              <a:rPr lang="cs-CZ" sz="2000" dirty="0" smtClean="0"/>
              <a:t>velké množství druhů v miniaturním množství </a:t>
            </a:r>
            <a:r>
              <a:rPr lang="cs-CZ" sz="2000" dirty="0" smtClean="0">
                <a:sym typeface="Wingdings" panose="05000000000000000000" pitchFamily="2" charset="2"/>
              </a:rPr>
              <a:t> špatně oddělitelné</a:t>
            </a:r>
            <a:endParaRPr lang="cs-CZ" sz="2000" dirty="0" smtClean="0"/>
          </a:p>
          <a:p>
            <a:pPr lvl="1"/>
            <a:r>
              <a:rPr lang="cs-CZ" sz="2000" dirty="0" smtClean="0"/>
              <a:t>vzácné + drahé </a:t>
            </a:r>
            <a:r>
              <a:rPr lang="cs-CZ" sz="2000" dirty="0" smtClean="0">
                <a:sym typeface="Wingdings" panose="05000000000000000000" pitchFamily="2" charset="2"/>
              </a:rPr>
              <a:t> těží se bez ohledu na životní prostředí</a:t>
            </a:r>
          </a:p>
          <a:p>
            <a:pPr lvl="1"/>
            <a:r>
              <a:rPr lang="cs-CZ" sz="2000" dirty="0" smtClean="0">
                <a:sym typeface="Wingdings" panose="05000000000000000000" pitchFamily="2" charset="2"/>
              </a:rPr>
              <a:t>velké množství odpadu</a:t>
            </a:r>
            <a:endParaRPr lang="cs-CZ" dirty="0" smtClean="0"/>
          </a:p>
          <a:p>
            <a:r>
              <a:rPr lang="cs-CZ" dirty="0" smtClean="0"/>
              <a:t>vzácné  a stopové prvky – </a:t>
            </a:r>
            <a:r>
              <a:rPr lang="cs-CZ" dirty="0" err="1" smtClean="0"/>
              <a:t>Ce</a:t>
            </a:r>
            <a:r>
              <a:rPr lang="cs-CZ" dirty="0" smtClean="0"/>
              <a:t>, </a:t>
            </a:r>
            <a:r>
              <a:rPr lang="cs-CZ" dirty="0" err="1" smtClean="0"/>
              <a:t>Nd</a:t>
            </a:r>
            <a:r>
              <a:rPr lang="cs-CZ" dirty="0" smtClean="0"/>
              <a:t>, Se, Te, …</a:t>
            </a:r>
          </a:p>
          <a:p>
            <a:pPr lvl="1"/>
            <a:r>
              <a:rPr lang="cs-CZ" sz="2000" dirty="0"/>
              <a:t>těžba je energeticky náročná</a:t>
            </a:r>
          </a:p>
          <a:p>
            <a:pPr lvl="1"/>
            <a:r>
              <a:rPr lang="cs-CZ" sz="2000" dirty="0"/>
              <a:t>nelze si vybírat, kde těžit, a kde netěžit</a:t>
            </a:r>
          </a:p>
          <a:p>
            <a:r>
              <a:rPr lang="cs-CZ" dirty="0" smtClean="0"/>
              <a:t>fosilní paliva na výrobu plastů</a:t>
            </a:r>
          </a:p>
          <a:p>
            <a:pPr lvl="1"/>
            <a:r>
              <a:rPr lang="cs-CZ" sz="2000" dirty="0" smtClean="0"/>
              <a:t>neobnovitelné suroviny</a:t>
            </a:r>
            <a:endParaRPr lang="cs-CZ" dirty="0" smtClean="0"/>
          </a:p>
          <a:p>
            <a:r>
              <a:rPr lang="cs-CZ" dirty="0" smtClean="0"/>
              <a:t>voda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6447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14350" y="2420888"/>
            <a:ext cx="5209778" cy="576064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350" y="457200"/>
            <a:ext cx="81153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0392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Spotřeba energie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260848"/>
          </a:xfrm>
        </p:spPr>
        <p:txBody>
          <a:bodyPr/>
          <a:lstStyle/>
          <a:p>
            <a:r>
              <a:rPr lang="cs-CZ" dirty="0" smtClean="0"/>
              <a:t>výroba</a:t>
            </a:r>
          </a:p>
          <a:p>
            <a:pPr lvl="1">
              <a:spcBef>
                <a:spcPts val="0"/>
              </a:spcBef>
            </a:pPr>
            <a:r>
              <a:rPr lang="cs-CZ" dirty="0" smtClean="0"/>
              <a:t>technologicky náročná</a:t>
            </a:r>
          </a:p>
          <a:p>
            <a:r>
              <a:rPr lang="cs-CZ" dirty="0" smtClean="0"/>
              <a:t>provoz</a:t>
            </a:r>
          </a:p>
          <a:p>
            <a:pPr lvl="1">
              <a:spcBef>
                <a:spcPts val="0"/>
              </a:spcBef>
            </a:pPr>
            <a:r>
              <a:rPr lang="cs-CZ" dirty="0" smtClean="0"/>
              <a:t>mnohdy nepřetržitý</a:t>
            </a:r>
          </a:p>
          <a:p>
            <a:endParaRPr lang="cs-CZ" dirty="0"/>
          </a:p>
        </p:txBody>
      </p:sp>
      <p:pic>
        <p:nvPicPr>
          <p:cNvPr id="1026" name="Picture 2" descr="Logo Energy Sta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628800"/>
            <a:ext cx="1694304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2"/>
          <p:cNvSpPr txBox="1">
            <a:spLocks/>
          </p:cNvSpPr>
          <p:nvPr/>
        </p:nvSpPr>
        <p:spPr>
          <a:xfrm>
            <a:off x="467544" y="4149080"/>
            <a:ext cx="8229600" cy="22608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71563"/>
            <a:r>
              <a:rPr lang="cs-CZ" dirty="0" smtClean="0"/>
              <a:t>režim </a:t>
            </a:r>
            <a:r>
              <a:rPr lang="cs-CZ" dirty="0" err="1" smtClean="0"/>
              <a:t>Stand</a:t>
            </a:r>
            <a:r>
              <a:rPr lang="cs-CZ" dirty="0" smtClean="0"/>
              <a:t>-By × celkové vypnutí</a:t>
            </a:r>
          </a:p>
          <a:p>
            <a:pPr marL="1071563"/>
            <a:r>
              <a:rPr lang="cs-CZ" dirty="0" smtClean="0"/>
              <a:t>vypínání monitoru po 5 min. nečinnosti</a:t>
            </a:r>
          </a:p>
          <a:p>
            <a:pPr marL="1071563"/>
            <a:r>
              <a:rPr lang="cs-CZ" dirty="0" smtClean="0"/>
              <a:t>režim spánku po 30 min. nečinnosti</a:t>
            </a:r>
          </a:p>
          <a:p>
            <a:pPr marL="1071563"/>
            <a:r>
              <a:rPr lang="cs-CZ" dirty="0" smtClean="0"/>
              <a:t>automatické vypnutí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63707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Režim řízení spotřeby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2298" y="1628800"/>
            <a:ext cx="4679404" cy="4989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5230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120680"/>
          </a:xfrm>
        </p:spPr>
        <p:txBody>
          <a:bodyPr>
            <a:noAutofit/>
          </a:bodyPr>
          <a:lstStyle/>
          <a:p>
            <a:r>
              <a:rPr lang="cs-CZ" sz="2400" b="1" dirty="0" smtClean="0"/>
              <a:t>Režim spánku </a:t>
            </a:r>
            <a:r>
              <a:rPr lang="cs-CZ" sz="2400" dirty="0" smtClean="0"/>
              <a:t>– vše vypnuto, pouze RAM zásobována pro udržení obsahu a procesor číhá na akci.</a:t>
            </a:r>
            <a:br>
              <a:rPr lang="cs-CZ" sz="2400" dirty="0" smtClean="0"/>
            </a:br>
            <a:r>
              <a:rPr lang="cs-CZ" sz="2400" dirty="0" smtClean="0"/>
              <a:t>I když je spotřeba minimální, baterie se časem vybije. Při poklesu stavu baterie pod kritickou úroveň se obsah operační paměti uloží na pevný disk a počítač se vypne.</a:t>
            </a:r>
            <a:br>
              <a:rPr lang="cs-CZ" sz="2400" dirty="0" smtClean="0"/>
            </a:br>
            <a:r>
              <a:rPr lang="cs-CZ" sz="2400" dirty="0" smtClean="0"/>
              <a:t>Bleskové probuzení zahájením činnosti</a:t>
            </a:r>
          </a:p>
          <a:p>
            <a:r>
              <a:rPr lang="cs-CZ" sz="2400" b="1" dirty="0" smtClean="0"/>
              <a:t>Režim hibernace </a:t>
            </a:r>
            <a:r>
              <a:rPr lang="cs-CZ" sz="2400" dirty="0" smtClean="0"/>
              <a:t>– obsah operační paměti se uloží na pevný disk a potom se vypne počítač. </a:t>
            </a:r>
            <a:br>
              <a:rPr lang="cs-CZ" sz="2400" dirty="0" smtClean="0"/>
            </a:br>
            <a:r>
              <a:rPr lang="cs-CZ" sz="2400" dirty="0" smtClean="0"/>
              <a:t>Žádná spotřeba, baterie se nevybíjí.</a:t>
            </a:r>
            <a:br>
              <a:rPr lang="cs-CZ" sz="2400" dirty="0" smtClean="0"/>
            </a:br>
            <a:r>
              <a:rPr lang="cs-CZ" sz="2400" dirty="0" smtClean="0"/>
              <a:t>Nutné opětovné zapnutí, obnovení rozdělané práce se souboru.</a:t>
            </a:r>
          </a:p>
          <a:p>
            <a:r>
              <a:rPr lang="cs-CZ" sz="2400" b="1" dirty="0" smtClean="0"/>
              <a:t>Hybridní režim </a:t>
            </a:r>
            <a:r>
              <a:rPr lang="cs-CZ" sz="2400" dirty="0" smtClean="0"/>
              <a:t>– je kombinací režimu spánku a hibernace. Kopie operační paměti se uloží na pevný disk a poté bude počítač uveden do stavu s nízkou spotřebou energie, takže můžete případně rychle obnovit práci.</a:t>
            </a:r>
            <a:br>
              <a:rPr lang="cs-CZ" sz="2400" dirty="0" smtClean="0"/>
            </a:br>
            <a:r>
              <a:rPr lang="cs-CZ" sz="2400" dirty="0" smtClean="0"/>
              <a:t>V případě výpadku napájení, obnoví se rozdělané práce ze souboru na disku.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835966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uFrndpRVDZE/UST2w_a5gKI/AAAAAAAAAK0/tsggTJbpt6I/s1600/e-wast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-60000"/>
                    </a14:imgEffect>
                    <a14:imgEffect>
                      <a14:brightnessContrast bright="73000" contrast="-4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882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2.bp.blogspot.com/-uFrndpRVDZE/UST2w_a5gKI/AAAAAAAAAK0/tsggTJbpt6I/s1600/e-wast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513" y="6446"/>
            <a:ext cx="9180513" cy="6882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6453336"/>
            <a:ext cx="734481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</a:rPr>
              <a:t>autor nedohledatelný 292 000 výskytů</a:t>
            </a:r>
            <a:endParaRPr lang="cs-CZ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8513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uFrndpRVDZE/UST2w_a5gKI/AAAAAAAAAK0/tsggTJbpt6I/s1600/e-wast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-60000"/>
                    </a14:imgEffect>
                    <a14:imgEffect>
                      <a14:saturation sat="15000"/>
                    </a14:imgEffect>
                    <a14:imgEffect>
                      <a14:brightnessContrast bright="73000" contrast="-4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183977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Emise - odpady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1600200"/>
            <a:ext cx="8229600" cy="2908919"/>
          </a:xfrm>
          <a:prstGeom prst="rect">
            <a:avLst/>
          </a:prstGeom>
          <a:solidFill>
            <a:schemeClr val="bg1">
              <a:alpha val="72000"/>
            </a:schemeClr>
          </a:solidFill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při těžbě a zpracování surovin</a:t>
            </a:r>
          </a:p>
          <a:p>
            <a:r>
              <a:rPr lang="cs-CZ" dirty="0" smtClean="0"/>
              <a:t>při výrobě</a:t>
            </a:r>
          </a:p>
          <a:p>
            <a:r>
              <a:rPr lang="cs-CZ" dirty="0" smtClean="0"/>
              <a:t>při distribuci (obaly, doprava, …)</a:t>
            </a:r>
          </a:p>
          <a:p>
            <a:r>
              <a:rPr lang="cs-CZ" dirty="0" smtClean="0"/>
              <a:t>při provozu (spotřební materiál – tonery)</a:t>
            </a:r>
          </a:p>
          <a:p>
            <a:r>
              <a:rPr lang="cs-CZ" dirty="0" smtClean="0"/>
              <a:t>po skončení životnosti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67544" y="4509120"/>
            <a:ext cx="8229600" cy="20162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71563"/>
            <a:r>
              <a:rPr lang="cs-CZ" dirty="0" smtClean="0"/>
              <a:t>morální životnost je výrazně kratší než životnost technická</a:t>
            </a:r>
          </a:p>
          <a:p>
            <a:pPr marL="1071563"/>
            <a:r>
              <a:rPr lang="cs-CZ" dirty="0" smtClean="0"/>
              <a:t>tlak výrobců a módy na rychlou obměnu</a:t>
            </a:r>
          </a:p>
        </p:txBody>
      </p:sp>
    </p:spTree>
    <p:extLst>
      <p:ext uri="{BB962C8B-B14F-4D97-AF65-F5344CB8AC3E}">
        <p14:creationId xmlns:p14="http://schemas.microsoft.com/office/powerpoint/2010/main" xmlns="" val="256428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xpressmailboxes.com/home_htm_files/13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800" y="1772816"/>
            <a:ext cx="5059236" cy="3683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Nebezpečné odpady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88024" y="1628801"/>
            <a:ext cx="4176464" cy="2736304"/>
          </a:xfrm>
        </p:spPr>
        <p:txBody>
          <a:bodyPr>
            <a:normAutofit lnSpcReduction="10000"/>
          </a:bodyPr>
          <a:lstStyle/>
          <a:p>
            <a:pPr marL="265113" indent="-265113"/>
            <a:r>
              <a:rPr lang="cs-CZ" sz="2800" dirty="0" smtClean="0"/>
              <a:t>50 000 000 t e-odpadu ročně končí na skládkách</a:t>
            </a:r>
          </a:p>
          <a:p>
            <a:pPr marL="265113" indent="-265113"/>
            <a:r>
              <a:rPr lang="cs-CZ" sz="2800" dirty="0" smtClean="0"/>
              <a:t>e-odpad sice tvoří pouze 2 % z celkového množství, ale z nebezpečného odpadu je to 70 %</a:t>
            </a:r>
          </a:p>
          <a:p>
            <a:pPr marL="665163" lvl="1" indent="-265113"/>
            <a:endParaRPr lang="cs-CZ" sz="2400" dirty="0" smtClean="0"/>
          </a:p>
          <a:p>
            <a:pPr marL="265113" indent="-265113"/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611560" y="5589240"/>
            <a:ext cx="523832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http://www.</a:t>
            </a:r>
            <a:r>
              <a:rPr lang="cs-CZ" sz="1200" dirty="0" err="1" smtClean="0"/>
              <a:t>gogreenewaste.com</a:t>
            </a:r>
            <a:r>
              <a:rPr lang="cs-CZ" sz="1200" dirty="0" smtClean="0"/>
              <a:t>/</a:t>
            </a:r>
            <a:endParaRPr lang="cs-CZ" sz="1200" dirty="0"/>
          </a:p>
        </p:txBody>
      </p:sp>
      <p:sp>
        <p:nvSpPr>
          <p:cNvPr id="5" name="Šipka doprava 4">
            <a:hlinkClick r:id="rId4"/>
          </p:cNvPr>
          <p:cNvSpPr/>
          <p:nvPr/>
        </p:nvSpPr>
        <p:spPr>
          <a:xfrm>
            <a:off x="827584" y="5866239"/>
            <a:ext cx="1656184" cy="731113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další obrázky</a:t>
            </a:r>
            <a:endParaRPr lang="cs-CZ" b="1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4956177" y="5000636"/>
            <a:ext cx="3739767" cy="15247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5113" indent="0">
              <a:buNone/>
            </a:pPr>
            <a:r>
              <a:rPr lang="cs-CZ" sz="2800" dirty="0" smtClean="0"/>
              <a:t>rtuť, olovo, kadmium, stroncium, arsen, azbest, …</a:t>
            </a:r>
            <a:endParaRPr lang="cs-CZ" sz="2800" dirty="0"/>
          </a:p>
        </p:txBody>
      </p:sp>
      <p:pic>
        <p:nvPicPr>
          <p:cNvPr id="4099" name="Picture 3" descr="C:\Users\user\AppData\Local\Microsoft\Windows\Temporary Internet Files\Content.IE5\EBHSGQYW\MC90032441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00958" y="5429264"/>
            <a:ext cx="1248915" cy="100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9202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Cenné odpady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za rok 2010 bylo vyhozeno 150 000 000 mobilů</a:t>
            </a:r>
          </a:p>
          <a:p>
            <a:r>
              <a:rPr lang="cs-CZ" sz="2800" dirty="0" smtClean="0"/>
              <a:t>1 mobil obsahuje 0,034 5 g zlata</a:t>
            </a:r>
          </a:p>
          <a:p>
            <a:r>
              <a:rPr lang="cs-CZ" sz="2800" dirty="0" smtClean="0"/>
              <a:t>na skládkách skončilo více než 5 t zlata</a:t>
            </a:r>
            <a:endParaRPr lang="cs-CZ" sz="2800" dirty="0"/>
          </a:p>
        </p:txBody>
      </p:sp>
      <p:pic>
        <p:nvPicPr>
          <p:cNvPr id="8194" name="Picture 2" descr="http://www.funiacs.com/poze/mare/curiose353_12171861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0" y="3140968"/>
            <a:ext cx="5524500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844976" y="6341369"/>
            <a:ext cx="54892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http://www.</a:t>
            </a:r>
            <a:r>
              <a:rPr lang="cs-CZ" sz="1200" dirty="0" err="1" smtClean="0"/>
              <a:t>hopa.ro</a:t>
            </a:r>
            <a:r>
              <a:rPr lang="cs-CZ" sz="1200" dirty="0" smtClean="0"/>
              <a:t>/</a:t>
            </a:r>
            <a:r>
              <a:rPr lang="cs-CZ" sz="1200" dirty="0" err="1" smtClean="0"/>
              <a:t>poze</a:t>
            </a:r>
            <a:r>
              <a:rPr lang="cs-CZ" sz="1200" dirty="0" smtClean="0"/>
              <a:t>-</a:t>
            </a:r>
            <a:r>
              <a:rPr lang="cs-CZ" sz="1200" dirty="0" err="1" smtClean="0"/>
              <a:t>haioase</a:t>
            </a:r>
            <a:r>
              <a:rPr lang="cs-CZ" sz="1200" dirty="0" smtClean="0"/>
              <a:t>/18201/La+</a:t>
            </a:r>
            <a:r>
              <a:rPr lang="cs-CZ" sz="1200" dirty="0" err="1" smtClean="0"/>
              <a:t>gramada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3420566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orangejuiceblog.com/wp-content/uploads/2011/10/green-technolog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268760"/>
            <a:ext cx="1891680" cy="189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Minimalizace dopadů na prostředí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moderní „zelené“ technologie</a:t>
            </a:r>
          </a:p>
          <a:p>
            <a:r>
              <a:rPr lang="cs-CZ" dirty="0" smtClean="0"/>
              <a:t>šetření energií</a:t>
            </a:r>
          </a:p>
          <a:p>
            <a:r>
              <a:rPr lang="cs-CZ" dirty="0" smtClean="0"/>
              <a:t>prodloužení životnosti elektrozařízení</a:t>
            </a:r>
          </a:p>
          <a:p>
            <a:pPr lvl="1"/>
            <a:r>
              <a:rPr lang="cs-CZ" b="1" dirty="0" smtClean="0">
                <a:solidFill>
                  <a:srgbClr val="008000"/>
                </a:solidFill>
              </a:rPr>
              <a:t>renovace, upgrade </a:t>
            </a:r>
            <a:r>
              <a:rPr lang="cs-CZ" dirty="0" smtClean="0"/>
              <a:t>– obnova pouze zastaralých nebo opotřebovaných součástí</a:t>
            </a:r>
          </a:p>
          <a:p>
            <a:pPr lvl="1"/>
            <a:r>
              <a:rPr lang="cs-CZ" b="1" dirty="0">
                <a:solidFill>
                  <a:srgbClr val="008000"/>
                </a:solidFill>
              </a:rPr>
              <a:t>repase</a:t>
            </a:r>
            <a:r>
              <a:rPr lang="cs-CZ" dirty="0" smtClean="0"/>
              <a:t> – znovuuvedení do provozu po firemní kontrole a renovaci, znovu prodáno</a:t>
            </a:r>
          </a:p>
          <a:p>
            <a:pPr lvl="1"/>
            <a:r>
              <a:rPr lang="cs-CZ" b="1" dirty="0">
                <a:solidFill>
                  <a:srgbClr val="008000"/>
                </a:solidFill>
              </a:rPr>
              <a:t>darování</a:t>
            </a:r>
            <a:r>
              <a:rPr lang="cs-CZ" dirty="0" smtClean="0"/>
              <a:t> – charitativní organizace, rozvojové země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15816" y="6375811"/>
            <a:ext cx="58681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http://www.orangejuiceblog.com/wp-content/uploads/2011/10/green-technology.jpg</a:t>
            </a:r>
            <a:endParaRPr lang="cs-CZ" sz="1200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8898" y="1462087"/>
            <a:ext cx="216823" cy="526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75548" y="5085184"/>
            <a:ext cx="216823" cy="526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85808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Renovace tonerových kazet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3196952"/>
          </a:xfrm>
        </p:spPr>
        <p:txBody>
          <a:bodyPr/>
          <a:lstStyle/>
          <a:p>
            <a:r>
              <a:rPr lang="cs-CZ" dirty="0" smtClean="0"/>
              <a:t>originální kazeta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cs-CZ" dirty="0" smtClean="0"/>
              <a:t>vyšší cena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cs-CZ" dirty="0" smtClean="0"/>
              <a:t>garance kvality, záruka</a:t>
            </a:r>
          </a:p>
          <a:p>
            <a:r>
              <a:rPr lang="cs-CZ" dirty="0" smtClean="0"/>
              <a:t>kompatibilní kazeta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cs-CZ" dirty="0"/>
              <a:t>nižší cena (obejití patentu, absence vývoje, …)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cs-CZ" dirty="0"/>
              <a:t>problematická kvalita, porušení záručních podmínek</a:t>
            </a:r>
          </a:p>
          <a:p>
            <a:pPr lvl="1"/>
            <a:endParaRPr lang="cs-CZ" dirty="0"/>
          </a:p>
        </p:txBody>
      </p:sp>
      <p:pic>
        <p:nvPicPr>
          <p:cNvPr id="10242" name="Picture 2" descr="C:\Users\user\AppData\Local\Microsoft\Windows\Temporary Internet Files\Content.IE5\AY97A27L\MC9002943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652120" y="1418688"/>
            <a:ext cx="2736304" cy="231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7544" y="4725144"/>
            <a:ext cx="8180717" cy="21359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360363" indent="-3429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6719888" algn="r"/>
              </a:tabLst>
              <a:defRPr sz="3200"/>
            </a:lvl1pPr>
            <a:lvl2pPr marL="717550" lvl="1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6719888" algn="r"/>
              </a:tabLst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cs-CZ" dirty="0"/>
              <a:t>renovovaná kazeta</a:t>
            </a:r>
          </a:p>
          <a:p>
            <a:pPr lvl="1"/>
            <a:r>
              <a:rPr lang="cs-CZ" dirty="0"/>
              <a:t>nižší cena (použití recyklovaných surovin)</a:t>
            </a:r>
          </a:p>
          <a:p>
            <a:pPr lvl="1"/>
            <a:r>
              <a:rPr lang="cs-CZ" dirty="0"/>
              <a:t>likvidace odpadního toneru</a:t>
            </a:r>
          </a:p>
          <a:p>
            <a:pPr lvl="1"/>
            <a:r>
              <a:rPr lang="cs-CZ" dirty="0"/>
              <a:t>porušení záručních podmínek</a:t>
            </a:r>
          </a:p>
        </p:txBody>
      </p:sp>
    </p:spTree>
    <p:extLst>
      <p:ext uri="{BB962C8B-B14F-4D97-AF65-F5344CB8AC3E}">
        <p14:creationId xmlns:p14="http://schemas.microsoft.com/office/powerpoint/2010/main" xmlns="" val="613535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Zpracování odpadů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764904"/>
          </a:xfrm>
        </p:spPr>
        <p:txBody>
          <a:bodyPr/>
          <a:lstStyle/>
          <a:p>
            <a:r>
              <a:rPr lang="cs-CZ" dirty="0" smtClean="0"/>
              <a:t>recyklace – znovupoužití surovin</a:t>
            </a:r>
          </a:p>
          <a:p>
            <a:pPr lvl="1"/>
            <a:r>
              <a:rPr lang="cs-CZ" dirty="0" smtClean="0"/>
              <a:t>výkup e-odpadu</a:t>
            </a:r>
          </a:p>
          <a:p>
            <a:pPr lvl="1"/>
            <a:r>
              <a:rPr lang="cs-CZ" dirty="0" smtClean="0"/>
              <a:t>svoz, sběrné dvory</a:t>
            </a:r>
          </a:p>
          <a:p>
            <a:pPr lvl="1"/>
            <a:r>
              <a:rPr lang="cs-CZ" dirty="0" smtClean="0"/>
              <a:t>recyklační poplatek v ceně nového zařízení</a:t>
            </a:r>
          </a:p>
          <a:p>
            <a:r>
              <a:rPr lang="cs-CZ" dirty="0" smtClean="0"/>
              <a:t>likvidace nebezpečného odpadu</a:t>
            </a:r>
          </a:p>
          <a:p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67544" y="4509120"/>
            <a:ext cx="8229600" cy="20162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363">
              <a:tabLst>
                <a:tab pos="6719888" algn="r"/>
              </a:tabLst>
            </a:pPr>
            <a:r>
              <a:rPr lang="cs-CZ" dirty="0" smtClean="0"/>
              <a:t>z miliónu mobilních telefonů se recyklací získá:</a:t>
            </a:r>
          </a:p>
          <a:p>
            <a:pPr marL="717550" lvl="1">
              <a:tabLst>
                <a:tab pos="6719888" algn="r"/>
              </a:tabLst>
            </a:pPr>
            <a:r>
              <a:rPr lang="cs-CZ" dirty="0" smtClean="0"/>
              <a:t>15 876 kg mědi	1 984 500 Kč</a:t>
            </a:r>
          </a:p>
          <a:p>
            <a:pPr marL="717550" lvl="1">
              <a:tabLst>
                <a:tab pos="6719888" algn="r"/>
              </a:tabLst>
            </a:pPr>
            <a:r>
              <a:rPr lang="cs-CZ" dirty="0" smtClean="0"/>
              <a:t>350 kg stříbra	4 200 000 Kč</a:t>
            </a:r>
          </a:p>
          <a:p>
            <a:pPr marL="717550" lvl="1">
              <a:tabLst>
                <a:tab pos="6719888" algn="r"/>
              </a:tabLst>
            </a:pPr>
            <a:r>
              <a:rPr lang="cs-CZ" dirty="0" smtClean="0"/>
              <a:t>34 kg zlata	 25 840 000 Kč</a:t>
            </a:r>
          </a:p>
        </p:txBody>
      </p:sp>
      <p:sp>
        <p:nvSpPr>
          <p:cNvPr id="5" name="Šipka doprava 4">
            <a:hlinkClick r:id="rId2"/>
          </p:cNvPr>
          <p:cNvSpPr/>
          <p:nvPr/>
        </p:nvSpPr>
        <p:spPr>
          <a:xfrm>
            <a:off x="6660232" y="1556792"/>
            <a:ext cx="1656184" cy="731113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recyklace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95696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1800"/>
              </a:spcAft>
            </a:pPr>
            <a:r>
              <a:rPr lang="cs-CZ" sz="2400" dirty="0" smtClean="0">
                <a:hlinkClick r:id="rId2"/>
              </a:rPr>
              <a:t>http://www.ekobonus.cz/proc-a-jak-tridit-elektroodpad-nevyhazujte-stare-spotrebice-do-popelnice</a:t>
            </a:r>
            <a:endParaRPr lang="cs-CZ" sz="2400" dirty="0" smtClean="0"/>
          </a:p>
          <a:p>
            <a:pPr>
              <a:spcBef>
                <a:spcPts val="600"/>
              </a:spcBef>
              <a:spcAft>
                <a:spcPts val="1800"/>
              </a:spcAft>
            </a:pPr>
            <a:r>
              <a:rPr lang="cs-CZ" sz="2400" dirty="0" smtClean="0">
                <a:hlinkClick r:id="rId3"/>
              </a:rPr>
              <a:t>http://vtm.e15.cz/elektronika-se-v-budoucnu-ve-jmenu-prirody-sama-znici</a:t>
            </a:r>
            <a:endParaRPr lang="cs-CZ" sz="2400" dirty="0" smtClean="0"/>
          </a:p>
          <a:p>
            <a:pPr>
              <a:spcBef>
                <a:spcPts val="600"/>
              </a:spcBef>
              <a:spcAft>
                <a:spcPts val="1800"/>
              </a:spcAft>
            </a:pPr>
            <a:r>
              <a:rPr lang="cs-CZ" sz="2400" dirty="0" smtClean="0">
                <a:hlinkClick r:id="rId4"/>
              </a:rPr>
              <a:t>http://www.elektrowin.cz/</a:t>
            </a:r>
            <a:endParaRPr lang="cs-CZ" sz="2400" dirty="0" smtClean="0"/>
          </a:p>
          <a:p>
            <a:pPr>
              <a:spcBef>
                <a:spcPts val="600"/>
              </a:spcBef>
              <a:spcAft>
                <a:spcPts val="1800"/>
              </a:spcAft>
            </a:pPr>
            <a:r>
              <a:rPr lang="cs-CZ" sz="2400" dirty="0" smtClean="0">
                <a:hlinkClick r:id="rId5"/>
              </a:rPr>
              <a:t>http://epa.gov/</a:t>
            </a:r>
            <a:endParaRPr lang="cs-CZ" sz="2400" dirty="0" smtClean="0"/>
          </a:p>
          <a:p>
            <a:pPr>
              <a:spcBef>
                <a:spcPts val="600"/>
              </a:spcBef>
              <a:spcAft>
                <a:spcPts val="1800"/>
              </a:spcAft>
            </a:pPr>
            <a:r>
              <a:rPr lang="cs-CZ" sz="2400" dirty="0" smtClean="0">
                <a:hlinkClick r:id="rId6"/>
              </a:rPr>
              <a:t>http://www.recycling-guide.org.uk/</a:t>
            </a:r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40386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4ad77ef69aabe4751743d4f98e72980119997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796</Words>
  <Application>Microsoft Office PowerPoint</Application>
  <PresentationFormat>Předvádění na obrazovce (4:3)</PresentationFormat>
  <Paragraphs>141</Paragraphs>
  <Slides>15</Slides>
  <Notes>5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Snímek 1</vt:lpstr>
      <vt:lpstr>Vliv IKT na životní prostředí </vt:lpstr>
      <vt:lpstr>Spotřeba cenných surovin</vt:lpstr>
      <vt:lpstr>Snímek 4</vt:lpstr>
      <vt:lpstr>Spotřeba energie</vt:lpstr>
      <vt:lpstr>Režim řízení spotřeby</vt:lpstr>
      <vt:lpstr>Snímek 7</vt:lpstr>
      <vt:lpstr>Snímek 8</vt:lpstr>
      <vt:lpstr>Snímek 9</vt:lpstr>
      <vt:lpstr>Nebezpečné odpady</vt:lpstr>
      <vt:lpstr>Cenné odpady</vt:lpstr>
      <vt:lpstr>Minimalizace dopadů na prostředí</vt:lpstr>
      <vt:lpstr>Renovace tonerových kazet</vt:lpstr>
      <vt:lpstr>Zpracování odpadů</vt:lpstr>
      <vt:lpstr>Další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Vliv IKT na životní prostředí</dc:title>
  <dc:creator>user</dc:creator>
  <cp:lastModifiedBy>Dum</cp:lastModifiedBy>
  <cp:revision>34</cp:revision>
  <dcterms:created xsi:type="dcterms:W3CDTF">2013-10-06T15:29:11Z</dcterms:created>
  <dcterms:modified xsi:type="dcterms:W3CDTF">2014-02-23T11:47:45Z</dcterms:modified>
</cp:coreProperties>
</file>