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s/slide33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5"/>
  </p:notesMasterIdLst>
  <p:sldIdLst>
    <p:sldId id="288" r:id="rId2"/>
    <p:sldId id="267" r:id="rId3"/>
    <p:sldId id="266" r:id="rId4"/>
    <p:sldId id="256" r:id="rId5"/>
    <p:sldId id="257" r:id="rId6"/>
    <p:sldId id="258" r:id="rId7"/>
    <p:sldId id="259" r:id="rId8"/>
    <p:sldId id="265" r:id="rId9"/>
    <p:sldId id="260" r:id="rId10"/>
    <p:sldId id="261" r:id="rId11"/>
    <p:sldId id="262" r:id="rId12"/>
    <p:sldId id="263" r:id="rId13"/>
    <p:sldId id="264" r:id="rId14"/>
    <p:sldId id="269" r:id="rId15"/>
    <p:sldId id="268" r:id="rId16"/>
    <p:sldId id="270" r:id="rId17"/>
    <p:sldId id="271" r:id="rId18"/>
    <p:sldId id="272" r:id="rId19"/>
    <p:sldId id="273" r:id="rId20"/>
    <p:sldId id="274" r:id="rId21"/>
    <p:sldId id="275" r:id="rId22"/>
    <p:sldId id="283" r:id="rId23"/>
    <p:sldId id="276" r:id="rId24"/>
    <p:sldId id="277" r:id="rId25"/>
    <p:sldId id="278" r:id="rId26"/>
    <p:sldId id="279" r:id="rId27"/>
    <p:sldId id="280" r:id="rId28"/>
    <p:sldId id="284" r:id="rId29"/>
    <p:sldId id="281" r:id="rId30"/>
    <p:sldId id="285" r:id="rId31"/>
    <p:sldId id="286" r:id="rId32"/>
    <p:sldId id="287" r:id="rId33"/>
    <p:sldId id="282" r:id="rId34"/>
  </p:sldIdLst>
  <p:sldSz cx="9144000" cy="6858000" type="screen4x3"/>
  <p:notesSz cx="6858000" cy="9144000"/>
  <p:custDataLst>
    <p:tags r:id="rId36"/>
  </p:custDataLst>
  <p:defaultTextStyle>
    <a:defPPr>
      <a:defRPr lang="cs-CZ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imes New Roman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imes New Roman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imes New Roman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imes New Roman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32787"/>
    <p:restoredTop sz="90929"/>
  </p:normalViewPr>
  <p:slideViewPr>
    <p:cSldViewPr>
      <p:cViewPr>
        <p:scale>
          <a:sx n="80" d="100"/>
          <a:sy n="80" d="100"/>
        </p:scale>
        <p:origin x="-594" y="-49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2082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ags" Target="tags/tag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35844" name="Rectangle 4"/>
          <p:cNvSpPr>
            <a:spLocks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31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14400" y="4343400"/>
            <a:ext cx="5029200" cy="41148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noProof="0" smtClean="0"/>
              <a:t>Klepnutím lze upravit styly předlohy textu.</a:t>
            </a:r>
          </a:p>
          <a:p>
            <a:pPr lvl="1"/>
            <a:r>
              <a:rPr lang="cs-CZ" altLang="cs-CZ" noProof="0" smtClean="0"/>
              <a:t>Druhá úroveň</a:t>
            </a:r>
          </a:p>
          <a:p>
            <a:pPr lvl="2"/>
            <a:r>
              <a:rPr lang="cs-CZ" altLang="cs-CZ" noProof="0" smtClean="0"/>
              <a:t>Třetí úroveň</a:t>
            </a:r>
          </a:p>
          <a:p>
            <a:pPr lvl="3"/>
            <a:r>
              <a:rPr lang="cs-CZ" altLang="cs-CZ" noProof="0" smtClean="0"/>
              <a:t>Čtvrtá úroveň</a:t>
            </a:r>
          </a:p>
          <a:p>
            <a:pPr lvl="4"/>
            <a:r>
              <a:rPr lang="cs-CZ" altLang="cs-CZ" noProof="0" smtClean="0"/>
              <a:t>Pátá úroveň</a:t>
            </a:r>
          </a:p>
        </p:txBody>
      </p:sp>
      <p:sp>
        <p:nvSpPr>
          <p:cNvPr id="1331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331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fld id="{4E2BB440-7E3A-4061-B4B3-F1FF431582CB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Zástupný symbol pro poznámky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>
              <a:spcBef>
                <a:spcPct val="0"/>
              </a:spcBef>
            </a:pPr>
            <a:r>
              <a:rPr lang="cs-CZ" altLang="cs-CZ" b="1" smtClean="0"/>
              <a:t>Anotace:</a:t>
            </a:r>
          </a:p>
          <a:p>
            <a:pPr eaLnBrk="1" hangingPunct="1"/>
            <a:r>
              <a:rPr lang="cs-CZ" altLang="cs-CZ" smtClean="0"/>
              <a:t>PowerPoint prezentace seznamuje žáky s důvody a prostředky propojení počítačů do sítí.</a:t>
            </a:r>
          </a:p>
        </p:txBody>
      </p:sp>
      <p:sp>
        <p:nvSpPr>
          <p:cNvPr id="36868" name="Zástupný symbol pro záhlaví 4"/>
          <p:cNvSpPr>
            <a:spLocks noGrp="1"/>
          </p:cNvSpPr>
          <p:nvPr>
            <p:ph type="hdr" sz="quarter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r>
              <a:rPr lang="cs-CZ" altLang="cs-CZ" smtClean="0"/>
              <a:t>VY_32_INOVACE_1/20A-ICT/PE/ON</a:t>
            </a: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88D9875A-F1DA-4CCC-9286-E1D05765351D}" type="slidenum">
              <a:rPr lang="cs-CZ" altLang="cs-CZ" smtClean="0"/>
              <a:pPr/>
              <a:t>11</a:t>
            </a:fld>
            <a:endParaRPr lang="cs-CZ" altLang="cs-CZ" smtClean="0"/>
          </a:p>
        </p:txBody>
      </p:sp>
      <p:sp>
        <p:nvSpPr>
          <p:cNvPr id="37891" name="Rectangle 2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7892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r>
              <a:rPr lang="cs-CZ" altLang="cs-CZ" smtClean="0"/>
              <a:t>http://www.youtube.com/watch?v=zRwPSFpLX8I&amp;feature=player_embedded</a:t>
            </a: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www.office.</a:t>
            </a:r>
            <a:r>
              <a:rPr lang="cs-CZ" smtClean="0"/>
              <a:t>microsoft.com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4E2BB440-7E3A-4061-B4B3-F1FF431582CB}" type="slidenum">
              <a:rPr lang="cs-CZ" altLang="cs-CZ" smtClean="0"/>
              <a:pPr>
                <a:defRPr/>
              </a:pPr>
              <a:t>33</a:t>
            </a:fld>
            <a:endParaRPr lang="cs-CZ" alt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28528D9-03CF-4B93-A4B2-BD12C789E978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D706764-1F4C-4662-AE52-3CB863D64BB7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794675C-C1DA-4CCB-8436-34F182FD6210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24BF361-179F-4119-B561-46CE4EE5E3D1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B38C991-37E8-4550-AA77-5F54D2448645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C1F3AA0-7D8B-42B9-8213-1A5207CBD859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05CC857-6CD0-4A31-8F90-2875F6506975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54815CC-9BB8-48F6-BAE0-7CE2FA84C483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8C4F83E-1DD6-45EA-87A7-8832FAEDCB56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BA13720-1FCA-4E88-985A-741273283734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5676900" cy="54864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CFAC08E-7DE2-418E-8791-5B9B4E46EDB3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2008F2AC-FBF4-4C0B-AF89-3C01363DA8FC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iming>
    <p:tnLst>
      <p:par>
        <p:cTn id="1" dur="indefinite" restart="never" nodeType="tmRoot"/>
      </p:par>
    </p:tnLst>
  </p:timing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Verdana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Verdana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Verdana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Verdana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Verdana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Verdana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Verdana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Verdana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28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4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0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ommons.wikimedia.org/wiki/File:Students_in_a_computer_lab.jpg" TargetMode="Externa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gif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Obdélník 5"/>
          <p:cNvSpPr>
            <a:spLocks noChangeArrowheads="1"/>
          </p:cNvSpPr>
          <p:nvPr/>
        </p:nvSpPr>
        <p:spPr bwMode="auto">
          <a:xfrm>
            <a:off x="4859338" y="404813"/>
            <a:ext cx="23812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 </a:t>
            </a:r>
          </a:p>
        </p:txBody>
      </p:sp>
      <p:sp>
        <p:nvSpPr>
          <p:cNvPr id="2051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 altLang="cs-CZ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250825" y="1928813"/>
          <a:ext cx="8640763" cy="4814888"/>
        </p:xfrm>
        <a:graphic>
          <a:graphicData uri="http://schemas.openxmlformats.org/drawingml/2006/table">
            <a:tbl>
              <a:tblPr firstCol="1">
                <a:tableStyleId>{2D5ABB26-0587-4C30-8999-92F81FD0307C}</a:tableStyleId>
              </a:tblPr>
              <a:tblGrid>
                <a:gridCol w="1983567"/>
                <a:gridCol w="6657196"/>
              </a:tblGrid>
              <a:tr h="396040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Číslo projektu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8" marR="68578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00000"/>
                        </a:lnSpc>
                        <a:spcAft>
                          <a:spcPts val="0"/>
                        </a:spcAft>
                        <a:tabLst>
                          <a:tab pos="638175" algn="l"/>
                        </a:tabLst>
                      </a:pPr>
                      <a:r>
                        <a:rPr lang="cs-CZ" sz="2000" dirty="0" smtClean="0">
                          <a:effectLst/>
                        </a:rPr>
                        <a:t>CZ.1.07</a:t>
                      </a:r>
                      <a:r>
                        <a:rPr lang="cs-CZ" sz="2000" dirty="0">
                          <a:effectLst/>
                        </a:rPr>
                        <a:t>/ 1.5.00/34.0673	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8" marR="68578" marT="0" marB="0" anchor="ctr"/>
                </a:tc>
              </a:tr>
              <a:tr h="396040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Název školy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78" marR="68578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SOU a ZŠ Planá, Kostelní 129, Planá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78" marR="68578" marT="0" marB="0" anchor="ctr"/>
                </a:tc>
              </a:tr>
              <a:tr h="609662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>
                          <a:tab pos="612775" algn="l"/>
                        </a:tabLst>
                        <a:defRPr/>
                      </a:pPr>
                      <a:r>
                        <a:rPr lang="cs-CZ" sz="2000" dirty="0" smtClean="0">
                          <a:effectLst/>
                        </a:rPr>
                        <a:t>Vzdělávací oblast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78" marR="68578" marT="0" marB="0" anchor="ctr"/>
                </a:tc>
                <a:tc>
                  <a:txBody>
                    <a:bodyPr/>
                    <a:lstStyle/>
                    <a:p>
                      <a:pPr marL="457200" marR="0" lvl="1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Vzdělávání v informačních a komunikačních technologiích</a:t>
                      </a:r>
                    </a:p>
                  </a:txBody>
                  <a:tcPr marL="68578" marR="68578" marT="0" marB="0" anchor="ctr"/>
                </a:tc>
              </a:tr>
              <a:tr h="396040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  <a:tabLst>
                          <a:tab pos="612775" algn="l"/>
                        </a:tabLs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Předmět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8" marR="68578" marT="0" marB="0" anchor="ctr"/>
                </a:tc>
                <a:tc>
                  <a:txBody>
                    <a:bodyPr/>
                    <a:lstStyle/>
                    <a:p>
                      <a:pPr marL="457200" lvl="1" algn="l" defTabSz="914400" rtl="0" eaLnBrk="1" latinLnBrk="0" hangingPunct="1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Informační a komunikační technologie</a:t>
                      </a:r>
                      <a:endParaRPr lang="cs-CZ" sz="200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78" marR="68578" marT="0" marB="0" anchor="ctr"/>
                </a:tc>
              </a:tr>
              <a:tr h="609662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Tematický okruh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8" marR="68578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Základní pojmy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8" marR="68578" marT="0" marB="0" anchor="ctr"/>
                </a:tc>
              </a:tr>
              <a:tr h="609662">
                <a:tc>
                  <a:txBody>
                    <a:bodyPr/>
                    <a:lstStyle/>
                    <a:p>
                      <a:pPr marL="0" marR="0" lvl="1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Název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78" marR="68578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Malá domácí</a:t>
                      </a:r>
                      <a:r>
                        <a:rPr lang="cs-CZ" sz="2000" baseline="0" dirty="0" smtClean="0">
                          <a:effectLst/>
                        </a:rPr>
                        <a:t> síť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78" marR="68578" marT="0" marB="0" anchor="ctr"/>
                </a:tc>
              </a:tr>
              <a:tr h="609662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Číslo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78" marR="68578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VY_32_INOVACE_4.A_IKT_19(20)</a:t>
                      </a:r>
                    </a:p>
                  </a:txBody>
                  <a:tcPr marL="68578" marR="68578" marT="0" marB="0" anchor="ctr"/>
                </a:tc>
              </a:tr>
              <a:tr h="3960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Autor	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78" marR="68578" marT="0" marB="0" anchor="ctr"/>
                </a:tc>
                <a:tc>
                  <a:txBody>
                    <a:bodyPr/>
                    <a:lstStyle/>
                    <a:p>
                      <a:pPr marL="457200" marR="0" lvl="1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Mgr. Ondřej Kánský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78" marR="68578" marT="0" marB="0" anchor="ctr"/>
                </a:tc>
              </a:tr>
              <a:tr h="396040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Datum tvorby</a:t>
                      </a:r>
                      <a:endParaRPr lang="cs-CZ" sz="2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8" marR="68578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10.01.2013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8" marR="68578" marT="0" marB="0" anchor="ctr"/>
                </a:tc>
              </a:tr>
              <a:tr h="396040">
                <a:tc gridSpan="2"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Všechna neocitovaná díla jsou dílem autora.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8" marR="68578" marT="0" marB="0" anchor="ctr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072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-26988"/>
            <a:ext cx="9144000" cy="19970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5800" y="2286000"/>
            <a:ext cx="7772400" cy="1143000"/>
          </a:xfrm>
        </p:spPr>
        <p:txBody>
          <a:bodyPr/>
          <a:lstStyle/>
          <a:p>
            <a:pPr eaLnBrk="1" hangingPunct="1"/>
            <a:r>
              <a:rPr lang="cs-CZ" altLang="cs-CZ" smtClean="0"/>
              <a:t>SÍŤ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2011 O. Kánský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ctrTitle"/>
          </p:nvPr>
        </p:nvSpPr>
        <p:spPr>
          <a:xfrm>
            <a:off x="228600" y="2286000"/>
            <a:ext cx="8610600" cy="1143000"/>
          </a:xfrm>
        </p:spPr>
        <p:txBody>
          <a:bodyPr/>
          <a:lstStyle/>
          <a:p>
            <a:pPr eaLnBrk="1" hangingPunct="1"/>
            <a:r>
              <a:rPr lang="cs-CZ" altLang="cs-CZ" smtClean="0"/>
              <a:t>Důvody pro vybudování sítě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pPr eaLnBrk="1" hangingPunct="1"/>
            <a:endParaRPr lang="cs-CZ" alt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Sdílení souborů (SW)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1981200"/>
            <a:ext cx="8458200" cy="4114800"/>
          </a:xfrm>
        </p:spPr>
        <p:txBody>
          <a:bodyPr/>
          <a:lstStyle/>
          <a:p>
            <a:pPr eaLnBrk="1" hangingPunct="1"/>
            <a:r>
              <a:rPr lang="cs-CZ" altLang="cs-CZ" smtClean="0"/>
              <a:t>karty pacientů, skladové karty, faktury, …</a:t>
            </a:r>
          </a:p>
          <a:p>
            <a:pPr eaLnBrk="1" hangingPunct="1"/>
            <a:r>
              <a:rPr lang="cs-CZ" altLang="cs-CZ" smtClean="0"/>
              <a:t>obrázky, hudba, filmy, …</a:t>
            </a:r>
          </a:p>
          <a:p>
            <a:pPr eaLnBrk="1" hangingPunct="1"/>
            <a:r>
              <a:rPr lang="cs-CZ" altLang="cs-CZ" smtClean="0"/>
              <a:t>html stránky - internet</a:t>
            </a:r>
          </a:p>
        </p:txBody>
      </p:sp>
      <p:pic>
        <p:nvPicPr>
          <p:cNvPr id="5124" name="Picture 6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81000" y="4191000"/>
            <a:ext cx="3276600" cy="2354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25" name="Picture 7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105400" y="4267200"/>
            <a:ext cx="3505200" cy="2339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Sdílení zařízení (HW)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tiskárny</a:t>
            </a:r>
          </a:p>
          <a:p>
            <a:pPr eaLnBrk="1" hangingPunct="1"/>
            <a:r>
              <a:rPr lang="cs-CZ" altLang="cs-CZ" smtClean="0"/>
              <a:t>skenery, vypalovací mechaniky</a:t>
            </a:r>
          </a:p>
          <a:p>
            <a:pPr eaLnBrk="1" hangingPunct="1"/>
            <a:r>
              <a:rPr lang="cs-CZ" altLang="cs-CZ" smtClean="0"/>
              <a:t>připojení k internetu</a:t>
            </a:r>
          </a:p>
        </p:txBody>
      </p:sp>
      <p:pic>
        <p:nvPicPr>
          <p:cNvPr id="6148" name="Picture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33600" y="3810000"/>
            <a:ext cx="4591050" cy="2628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Komunikace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1981200"/>
            <a:ext cx="4953000" cy="4114800"/>
          </a:xfrm>
        </p:spPr>
        <p:txBody>
          <a:bodyPr/>
          <a:lstStyle/>
          <a:p>
            <a:pPr eaLnBrk="1" hangingPunct="1"/>
            <a:r>
              <a:rPr lang="cs-CZ" altLang="cs-CZ" smtClean="0"/>
              <a:t>přenos textových zpráv</a:t>
            </a:r>
          </a:p>
          <a:p>
            <a:pPr lvl="1" eaLnBrk="1" hangingPunct="1"/>
            <a:r>
              <a:rPr lang="cs-CZ" altLang="cs-CZ" smtClean="0"/>
              <a:t>on line</a:t>
            </a:r>
          </a:p>
          <a:p>
            <a:pPr lvl="1" eaLnBrk="1" hangingPunct="1"/>
            <a:r>
              <a:rPr lang="cs-CZ" altLang="cs-CZ" smtClean="0"/>
              <a:t>off line</a:t>
            </a:r>
          </a:p>
          <a:p>
            <a:pPr eaLnBrk="1" hangingPunct="1"/>
            <a:r>
              <a:rPr lang="cs-CZ" altLang="cs-CZ" smtClean="0"/>
              <a:t>přenos hlasu</a:t>
            </a:r>
          </a:p>
          <a:p>
            <a:pPr eaLnBrk="1" hangingPunct="1"/>
            <a:r>
              <a:rPr lang="cs-CZ" altLang="cs-CZ" smtClean="0"/>
              <a:t>přenos obrazu</a:t>
            </a:r>
          </a:p>
          <a:p>
            <a:pPr eaLnBrk="1" hangingPunct="1"/>
            <a:r>
              <a:rPr lang="cs-CZ" altLang="cs-CZ" smtClean="0"/>
              <a:t>přenos souborů</a:t>
            </a:r>
          </a:p>
        </p:txBody>
      </p:sp>
      <p:pic>
        <p:nvPicPr>
          <p:cNvPr id="7172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410200" y="2057400"/>
            <a:ext cx="3489325" cy="3505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173" name="Obdélník 1"/>
          <p:cNvSpPr>
            <a:spLocks noChangeArrowheads="1"/>
          </p:cNvSpPr>
          <p:nvPr/>
        </p:nvSpPr>
        <p:spPr bwMode="auto">
          <a:xfrm>
            <a:off x="2103438" y="6381750"/>
            <a:ext cx="6613525" cy="276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1200">
                <a:latin typeface="Calibri" pitchFamily="34" charset="0"/>
              </a:rPr>
              <a:t>http://www.flippinmedia.co.za/wp-content/uploads/2010/11/communication-banners1.jpg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Sdílení programů (SW)</a:t>
            </a:r>
          </a:p>
        </p:txBody>
      </p:sp>
      <p:pic>
        <p:nvPicPr>
          <p:cNvPr id="8195" name="Picture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362200" y="1752600"/>
            <a:ext cx="6400800" cy="480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196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33400" y="2209800"/>
            <a:ext cx="3352800" cy="1219200"/>
          </a:xfrm>
          <a:solidFill>
            <a:schemeClr val="bg1"/>
          </a:solidFill>
          <a:ln>
            <a:solidFill>
              <a:schemeClr val="bg2"/>
            </a:solidFill>
          </a:ln>
        </p:spPr>
        <p:txBody>
          <a:bodyPr/>
          <a:lstStyle/>
          <a:p>
            <a:pPr eaLnBrk="1" hangingPunct="1"/>
            <a:r>
              <a:rPr lang="cs-CZ" altLang="cs-CZ" smtClean="0"/>
              <a:t>úspora výkonu</a:t>
            </a:r>
          </a:p>
          <a:p>
            <a:pPr eaLnBrk="1" hangingPunct="1"/>
            <a:r>
              <a:rPr lang="cs-CZ" altLang="cs-CZ" smtClean="0"/>
              <a:t>úspora licencí</a:t>
            </a:r>
          </a:p>
        </p:txBody>
      </p:sp>
      <p:sp>
        <p:nvSpPr>
          <p:cNvPr id="8197" name="Obdélník 1"/>
          <p:cNvSpPr>
            <a:spLocks noChangeArrowheads="1"/>
          </p:cNvSpPr>
          <p:nvPr/>
        </p:nvSpPr>
        <p:spPr bwMode="auto">
          <a:xfrm>
            <a:off x="76200" y="6567488"/>
            <a:ext cx="8888413" cy="2460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1000">
                <a:latin typeface="Calibri" pitchFamily="34" charset="0"/>
              </a:rPr>
              <a:t>http://3.bp.blogspot.com/_hRu57N9FeO8/TTCcSUi_WUI/AAAAAAAAB_g/1zB7KZW_a6Q/s1600/LAB+ONLINE%28www.examsadda.blogspot.jpg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5800" y="2286000"/>
            <a:ext cx="7772400" cy="1143000"/>
          </a:xfrm>
        </p:spPr>
        <p:txBody>
          <a:bodyPr/>
          <a:lstStyle/>
          <a:p>
            <a:pPr eaLnBrk="1" hangingPunct="1"/>
            <a:r>
              <a:rPr lang="cs-CZ" altLang="cs-CZ" smtClean="0"/>
              <a:t>Rozlehlost sítě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pPr eaLnBrk="1" hangingPunct="1"/>
            <a:endParaRPr lang="cs-CZ" alt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9" descr="File:Students in a computer lab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71550" y="1557338"/>
            <a:ext cx="5224463" cy="34782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243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Místní síť - LAN</a:t>
            </a:r>
          </a:p>
        </p:txBody>
      </p:sp>
      <p:pic>
        <p:nvPicPr>
          <p:cNvPr id="10244" name="Picture 6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495800" y="3048000"/>
            <a:ext cx="4286250" cy="3429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24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5181600"/>
            <a:ext cx="4419600" cy="1371600"/>
          </a:xfrm>
        </p:spPr>
        <p:txBody>
          <a:bodyPr/>
          <a:lstStyle/>
          <a:p>
            <a:pPr eaLnBrk="1" hangingPunct="1"/>
            <a:r>
              <a:rPr lang="cs-CZ" altLang="cs-CZ" sz="2400" smtClean="0"/>
              <a:t>školní, podnikové sítě</a:t>
            </a:r>
          </a:p>
          <a:p>
            <a:pPr eaLnBrk="1" hangingPunct="1"/>
            <a:r>
              <a:rPr lang="cs-CZ" altLang="cs-CZ" sz="2400" smtClean="0"/>
              <a:t>desítky – stovky PC</a:t>
            </a:r>
          </a:p>
          <a:p>
            <a:pPr eaLnBrk="1" hangingPunct="1"/>
            <a:r>
              <a:rPr lang="cs-CZ" altLang="cs-CZ" sz="2400" smtClean="0"/>
              <a:t>vzdálenost stovky metrů</a:t>
            </a:r>
          </a:p>
        </p:txBody>
      </p:sp>
      <p:sp>
        <p:nvSpPr>
          <p:cNvPr id="10246" name="Obdélník 1"/>
          <p:cNvSpPr>
            <a:spLocks noChangeArrowheads="1"/>
          </p:cNvSpPr>
          <p:nvPr/>
        </p:nvSpPr>
        <p:spPr bwMode="auto">
          <a:xfrm>
            <a:off x="468313" y="6581775"/>
            <a:ext cx="4572000" cy="276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1200">
                <a:latin typeface="Calibri" pitchFamily="34" charset="0"/>
              </a:rPr>
              <a:t>CC foto: </a:t>
            </a:r>
            <a:r>
              <a:rPr lang="en-US" altLang="cs-CZ" sz="1200">
                <a:latin typeface="Calibri" pitchFamily="34" charset="0"/>
                <a:hlinkClick r:id="rId4"/>
              </a:rPr>
              <a:t>University of Salford Press Office</a:t>
            </a:r>
            <a:r>
              <a:rPr lang="cs-CZ" altLang="cs-CZ" sz="1200">
                <a:latin typeface="Calibri" pitchFamily="34" charset="0"/>
                <a:hlinkClick r:id="rId4"/>
              </a:rPr>
              <a:t> </a:t>
            </a:r>
            <a:endParaRPr lang="cs-CZ" altLang="cs-CZ" sz="1200">
              <a:latin typeface="Calibri" pitchFamily="34" charset="0"/>
            </a:endParaRPr>
          </a:p>
        </p:txBody>
      </p:sp>
      <p:sp>
        <p:nvSpPr>
          <p:cNvPr id="10247" name="Obdélník 2"/>
          <p:cNvSpPr>
            <a:spLocks noChangeArrowheads="1"/>
          </p:cNvSpPr>
          <p:nvPr/>
        </p:nvSpPr>
        <p:spPr bwMode="auto">
          <a:xfrm>
            <a:off x="4787900" y="6581775"/>
            <a:ext cx="4572000" cy="276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1200">
                <a:latin typeface="Calibri" pitchFamily="34" charset="0"/>
              </a:rPr>
              <a:t>http://doit.sk//images/schemy//random04.jpg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Rozsáhlá síť - WAN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uzavřené  / otevřené sítě</a:t>
            </a:r>
          </a:p>
          <a:p>
            <a:pPr eaLnBrk="1" hangingPunct="1"/>
            <a:r>
              <a:rPr lang="cs-CZ" altLang="cs-CZ" smtClean="0"/>
              <a:t>propojení států – kontinentů</a:t>
            </a:r>
          </a:p>
          <a:p>
            <a:pPr eaLnBrk="1" hangingPunct="1"/>
            <a:r>
              <a:rPr lang="cs-CZ" altLang="cs-CZ" smtClean="0"/>
              <a:t>milióny účastníků, tisíce kilometrů</a:t>
            </a:r>
          </a:p>
        </p:txBody>
      </p:sp>
      <p:pic>
        <p:nvPicPr>
          <p:cNvPr id="11268" name="Picture 4"/>
          <p:cNvPicPr>
            <a:picLocks noChangeAspect="1" noChangeArrowheads="1"/>
          </p:cNvPicPr>
          <p:nvPr/>
        </p:nvPicPr>
        <p:blipFill>
          <a:blip r:embed="rId2" cstate="print"/>
          <a:srcRect r="2222"/>
          <a:stretch>
            <a:fillRect/>
          </a:stretch>
        </p:blipFill>
        <p:spPr bwMode="auto">
          <a:xfrm>
            <a:off x="685800" y="3619500"/>
            <a:ext cx="4191000" cy="2857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1269" name="Obdélník 1"/>
          <p:cNvSpPr>
            <a:spLocks noChangeArrowheads="1"/>
          </p:cNvSpPr>
          <p:nvPr/>
        </p:nvSpPr>
        <p:spPr bwMode="auto">
          <a:xfrm>
            <a:off x="539750" y="6581775"/>
            <a:ext cx="7488238" cy="276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1200">
                <a:latin typeface="Calibri" pitchFamily="34" charset="0"/>
              </a:rPr>
              <a:t>http://www.bricscable.com/wp-content/uploads/2013/03/brics_cable_could_get_undersea_cable1.jpg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Internet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>
          <a:solidFill>
            <a:schemeClr val="tx1"/>
          </a:solidFill>
        </p:spPr>
        <p:txBody>
          <a:bodyPr/>
          <a:lstStyle/>
          <a:p>
            <a:pPr eaLnBrk="1" hangingPunct="1"/>
            <a:r>
              <a:rPr lang="cs-CZ" altLang="cs-CZ" smtClean="0">
                <a:solidFill>
                  <a:schemeClr val="bg1"/>
                </a:solidFill>
              </a:rPr>
              <a:t>poskytovatel připojení</a:t>
            </a:r>
            <a:br>
              <a:rPr lang="cs-CZ" altLang="cs-CZ" smtClean="0">
                <a:solidFill>
                  <a:schemeClr val="bg1"/>
                </a:solidFill>
              </a:rPr>
            </a:br>
            <a:r>
              <a:rPr lang="cs-CZ" altLang="cs-CZ" smtClean="0">
                <a:solidFill>
                  <a:schemeClr val="bg1"/>
                </a:solidFill>
              </a:rPr>
              <a:t>provider (ISP)</a:t>
            </a:r>
          </a:p>
          <a:p>
            <a:pPr eaLnBrk="1" hangingPunct="1"/>
            <a:endParaRPr lang="cs-CZ" altLang="cs-CZ" smtClean="0">
              <a:solidFill>
                <a:schemeClr val="bg1"/>
              </a:solidFill>
            </a:endParaRPr>
          </a:p>
          <a:p>
            <a:pPr eaLnBrk="1" hangingPunct="1"/>
            <a:r>
              <a:rPr lang="cs-CZ" altLang="cs-CZ" smtClean="0">
                <a:solidFill>
                  <a:schemeClr val="bg1"/>
                </a:solidFill>
              </a:rPr>
              <a:t>44 000 000 serverů</a:t>
            </a:r>
            <a:br>
              <a:rPr lang="cs-CZ" altLang="cs-CZ" smtClean="0">
                <a:solidFill>
                  <a:schemeClr val="bg1"/>
                </a:solidFill>
              </a:rPr>
            </a:br>
            <a:r>
              <a:rPr lang="cs-CZ" altLang="cs-CZ" sz="1000" smtClean="0">
                <a:solidFill>
                  <a:schemeClr val="bg1"/>
                </a:solidFill>
              </a:rPr>
              <a:t>(2008)</a:t>
            </a:r>
            <a:endParaRPr lang="cs-CZ" altLang="cs-CZ" smtClean="0">
              <a:solidFill>
                <a:schemeClr val="bg1"/>
              </a:solidFill>
            </a:endParaRPr>
          </a:p>
          <a:p>
            <a:pPr eaLnBrk="1" hangingPunct="1"/>
            <a:r>
              <a:rPr lang="cs-CZ" altLang="cs-CZ" smtClean="0">
                <a:solidFill>
                  <a:schemeClr val="bg1"/>
                </a:solidFill>
              </a:rPr>
              <a:t>2 miliardy uživatelů</a:t>
            </a:r>
            <a:br>
              <a:rPr lang="cs-CZ" altLang="cs-CZ" smtClean="0">
                <a:solidFill>
                  <a:schemeClr val="bg1"/>
                </a:solidFill>
              </a:rPr>
            </a:br>
            <a:r>
              <a:rPr lang="cs-CZ" altLang="cs-CZ" sz="1000" smtClean="0">
                <a:solidFill>
                  <a:schemeClr val="bg1"/>
                </a:solidFill>
              </a:rPr>
              <a:t>(2010)</a:t>
            </a:r>
          </a:p>
          <a:p>
            <a:pPr eaLnBrk="1" hangingPunct="1"/>
            <a:endParaRPr lang="cs-CZ" altLang="cs-CZ" smtClean="0">
              <a:solidFill>
                <a:schemeClr val="bg1"/>
              </a:solidFill>
            </a:endParaRPr>
          </a:p>
        </p:txBody>
      </p:sp>
      <p:pic>
        <p:nvPicPr>
          <p:cNvPr id="12292" name="Picture 4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000000"/>
              </a:clrFrom>
              <a:clrTo>
                <a:srgbClr val="000000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572000" y="1981200"/>
            <a:ext cx="3381375" cy="3219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293" name="Obdélník 1"/>
          <p:cNvSpPr>
            <a:spLocks noChangeArrowheads="1"/>
          </p:cNvSpPr>
          <p:nvPr/>
        </p:nvSpPr>
        <p:spPr bwMode="auto">
          <a:xfrm>
            <a:off x="827088" y="6237288"/>
            <a:ext cx="7632700" cy="2778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1200">
                <a:latin typeface="Calibri" pitchFamily="34" charset="0"/>
              </a:rPr>
              <a:t>http://www.earthobservations.org/documents/committees/adc/200909_11thADC/AR-09-02d_ModelWeb_Geller.pdf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Domácí síť</a:t>
            </a:r>
          </a:p>
        </p:txBody>
      </p:sp>
      <p:pic>
        <p:nvPicPr>
          <p:cNvPr id="13315" name="Picture 7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114800" y="2057400"/>
            <a:ext cx="4314825" cy="3238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16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několik počítačů</a:t>
            </a:r>
          </a:p>
          <a:p>
            <a:pPr eaLnBrk="1" hangingPunct="1"/>
            <a:r>
              <a:rPr lang="cs-CZ" altLang="cs-CZ" smtClean="0"/>
              <a:t>tiskárna</a:t>
            </a:r>
          </a:p>
          <a:p>
            <a:pPr eaLnBrk="1" hangingPunct="1"/>
            <a:r>
              <a:rPr lang="cs-CZ" altLang="cs-CZ" smtClean="0"/>
              <a:t>modem – router</a:t>
            </a:r>
          </a:p>
          <a:p>
            <a:pPr eaLnBrk="1" hangingPunct="1"/>
            <a:r>
              <a:rPr lang="cs-CZ" altLang="cs-CZ" smtClean="0"/>
              <a:t>desítky metrů</a:t>
            </a:r>
          </a:p>
          <a:p>
            <a:pPr eaLnBrk="1" hangingPunct="1"/>
            <a:endParaRPr lang="cs-CZ" altLang="cs-CZ" smtClean="0"/>
          </a:p>
        </p:txBody>
      </p:sp>
      <p:pic>
        <p:nvPicPr>
          <p:cNvPr id="13317" name="Picture 13" descr="C:\Documents and Settings\ok\!OK_Pracovni\Obrázky\HAN.gi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43000" y="3886200"/>
            <a:ext cx="4191000" cy="2530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18" name="Obdélník 1"/>
          <p:cNvSpPr>
            <a:spLocks noChangeArrowheads="1"/>
          </p:cNvSpPr>
          <p:nvPr/>
        </p:nvSpPr>
        <p:spPr bwMode="auto">
          <a:xfrm>
            <a:off x="2771775" y="6513513"/>
            <a:ext cx="6084888" cy="276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1200">
                <a:latin typeface="Calibri" pitchFamily="34" charset="0"/>
              </a:rPr>
              <a:t>http://gallery.moddingtech.de/jgallery/resources/pics/cases/cg_nobby_01_20060621-1443.jpg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Městská síť - MAN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4953000"/>
            <a:ext cx="7772400" cy="1143000"/>
          </a:xfrm>
        </p:spPr>
        <p:txBody>
          <a:bodyPr/>
          <a:lstStyle/>
          <a:p>
            <a:pPr eaLnBrk="1" hangingPunct="1"/>
            <a:r>
              <a:rPr lang="cs-CZ" altLang="cs-CZ" smtClean="0"/>
              <a:t>kabelová televize</a:t>
            </a:r>
          </a:p>
          <a:p>
            <a:pPr eaLnBrk="1" hangingPunct="1"/>
            <a:r>
              <a:rPr lang="cs-CZ" altLang="cs-CZ" smtClean="0"/>
              <a:t>sítě rozsáhlých podniků</a:t>
            </a:r>
          </a:p>
        </p:txBody>
      </p:sp>
      <p:pic>
        <p:nvPicPr>
          <p:cNvPr id="14340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5800" y="1676400"/>
            <a:ext cx="5715000" cy="3219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341" name="Obdélník 1"/>
          <p:cNvSpPr>
            <a:spLocks noChangeArrowheads="1"/>
          </p:cNvSpPr>
          <p:nvPr/>
        </p:nvSpPr>
        <p:spPr bwMode="auto">
          <a:xfrm>
            <a:off x="685800" y="6453188"/>
            <a:ext cx="4572000" cy="2778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1200">
                <a:latin typeface="Calibri" pitchFamily="34" charset="0"/>
              </a:rPr>
              <a:t>http://pevnyinternet.cz/wp-content/uploads/2012/03/adsl.png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5800" y="2286000"/>
            <a:ext cx="7772400" cy="1143000"/>
          </a:xfrm>
        </p:spPr>
        <p:txBody>
          <a:bodyPr/>
          <a:lstStyle/>
          <a:p>
            <a:pPr eaLnBrk="1" hangingPunct="1"/>
            <a:r>
              <a:rPr lang="cs-CZ" altLang="cs-CZ" smtClean="0"/>
              <a:t>Hardware sítí</a:t>
            </a:r>
          </a:p>
        </p:txBody>
      </p:sp>
      <p:sp>
        <p:nvSpPr>
          <p:cNvPr id="15363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pPr eaLnBrk="1" hangingPunct="1"/>
            <a:endParaRPr lang="cs-CZ" alt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Síťová karta</a:t>
            </a:r>
          </a:p>
        </p:txBody>
      </p:sp>
      <p:sp>
        <p:nvSpPr>
          <p:cNvPr id="16387" name="AutoShape 3"/>
          <p:cNvSpPr>
            <a:spLocks noChangeAspect="1" noChangeArrowheads="1"/>
          </p:cNvSpPr>
          <p:nvPr>
            <p:ph type="body" idx="1"/>
          </p:nvPr>
        </p:nvSpPr>
        <p:spPr>
          <a:xfrm>
            <a:off x="685800" y="1981200"/>
            <a:ext cx="7772400" cy="2133600"/>
          </a:xfrm>
        </p:spPr>
        <p:txBody>
          <a:bodyPr/>
          <a:lstStyle/>
          <a:p>
            <a:pPr eaLnBrk="1" hangingPunct="1"/>
            <a:r>
              <a:rPr lang="cs-CZ" altLang="cs-CZ" smtClean="0"/>
              <a:t>zásuvná karta</a:t>
            </a:r>
            <a:br>
              <a:rPr lang="cs-CZ" altLang="cs-CZ" smtClean="0"/>
            </a:br>
            <a:r>
              <a:rPr lang="cs-CZ" altLang="cs-CZ" smtClean="0"/>
              <a:t>rozšíření, vylepšení PC</a:t>
            </a:r>
          </a:p>
          <a:p>
            <a:pPr eaLnBrk="1" hangingPunct="1"/>
            <a:r>
              <a:rPr lang="cs-CZ" altLang="cs-CZ" smtClean="0"/>
              <a:t>integrovaná</a:t>
            </a:r>
            <a:br>
              <a:rPr lang="cs-CZ" altLang="cs-CZ" smtClean="0"/>
            </a:br>
            <a:r>
              <a:rPr lang="cs-CZ" altLang="cs-CZ" smtClean="0"/>
              <a:t>dnes běžná součást PC</a:t>
            </a:r>
          </a:p>
        </p:txBody>
      </p:sp>
      <p:pic>
        <p:nvPicPr>
          <p:cNvPr id="16388" name="Picture 4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743200" y="1371600"/>
            <a:ext cx="6096000" cy="457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89" name="Picture 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5800" y="4800600"/>
            <a:ext cx="4286250" cy="1495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0" name="Picture 9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352800" y="4343400"/>
            <a:ext cx="2524125" cy="1809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411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Kabeláž</a:t>
            </a:r>
          </a:p>
        </p:txBody>
      </p:sp>
      <p:sp>
        <p:nvSpPr>
          <p:cNvPr id="17412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1981200"/>
            <a:ext cx="4267200" cy="4114800"/>
          </a:xfrm>
        </p:spPr>
        <p:txBody>
          <a:bodyPr/>
          <a:lstStyle/>
          <a:p>
            <a:pPr eaLnBrk="1" hangingPunct="1"/>
            <a:r>
              <a:rPr lang="cs-CZ" altLang="cs-CZ" smtClean="0"/>
              <a:t>UTP kabel</a:t>
            </a:r>
          </a:p>
          <a:p>
            <a:pPr lvl="1" eaLnBrk="1" hangingPunct="1"/>
            <a:r>
              <a:rPr lang="cs-CZ" altLang="cs-CZ" smtClean="0"/>
              <a:t>hotový - patch</a:t>
            </a:r>
          </a:p>
          <a:p>
            <a:pPr lvl="1" eaLnBrk="1" hangingPunct="1"/>
            <a:r>
              <a:rPr lang="cs-CZ" altLang="cs-CZ" smtClean="0"/>
              <a:t>na zakázku</a:t>
            </a:r>
          </a:p>
          <a:p>
            <a:pPr lvl="1" eaLnBrk="1" hangingPunct="1"/>
            <a:r>
              <a:rPr lang="cs-CZ" altLang="cs-CZ" smtClean="0"/>
              <a:t>konektor RJ 45</a:t>
            </a:r>
          </a:p>
          <a:p>
            <a:pPr eaLnBrk="1" hangingPunct="1"/>
            <a:r>
              <a:rPr lang="cs-CZ" altLang="cs-CZ" smtClean="0"/>
              <a:t>Optický kabel</a:t>
            </a:r>
          </a:p>
          <a:p>
            <a:pPr eaLnBrk="1" hangingPunct="1"/>
            <a:r>
              <a:rPr lang="cs-CZ" altLang="cs-CZ" smtClean="0"/>
              <a:t>Koaxiální kabel</a:t>
            </a:r>
          </a:p>
          <a:p>
            <a:pPr eaLnBrk="1" hangingPunct="1"/>
            <a:r>
              <a:rPr lang="cs-CZ" altLang="cs-CZ" smtClean="0"/>
              <a:t>…</a:t>
            </a:r>
          </a:p>
          <a:p>
            <a:pPr eaLnBrk="1" hangingPunct="1"/>
            <a:endParaRPr lang="cs-CZ" altLang="cs-CZ" smtClean="0"/>
          </a:p>
        </p:txBody>
      </p:sp>
      <p:pic>
        <p:nvPicPr>
          <p:cNvPr id="17413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48200" y="1981200"/>
            <a:ext cx="3810000" cy="2171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4" name="Picture 7"/>
          <p:cNvPicPr>
            <a:picLocks noChangeAspect="1" noChangeArrowheads="1"/>
          </p:cNvPicPr>
          <p:nvPr/>
        </p:nvPicPr>
        <p:blipFill>
          <a:blip r:embed="rId4" cstate="print">
            <a:lum bright="-6000" contrast="12000"/>
          </a:blip>
          <a:srcRect/>
          <a:stretch>
            <a:fillRect/>
          </a:stretch>
        </p:blipFill>
        <p:spPr bwMode="auto">
          <a:xfrm>
            <a:off x="5943600" y="4038600"/>
            <a:ext cx="2228850" cy="204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Bezdrátové spojení</a:t>
            </a:r>
          </a:p>
        </p:txBody>
      </p:sp>
      <p:sp>
        <p:nvSpPr>
          <p:cNvPr id="1843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IrDA - přímá viditelnost, do 1 m</a:t>
            </a:r>
          </a:p>
          <a:p>
            <a:pPr eaLnBrk="1" hangingPunct="1"/>
            <a:r>
              <a:rPr lang="cs-CZ" altLang="cs-CZ" smtClean="0"/>
              <a:t>Bluetooth - max. 100 m</a:t>
            </a:r>
          </a:p>
          <a:p>
            <a:pPr eaLnBrk="1" hangingPunct="1"/>
            <a:r>
              <a:rPr lang="cs-CZ" altLang="cs-CZ" smtClean="0"/>
              <a:t>WiFi - až několik km</a:t>
            </a:r>
          </a:p>
        </p:txBody>
      </p:sp>
      <p:pic>
        <p:nvPicPr>
          <p:cNvPr id="18436" name="Picture 5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419600" y="3200400"/>
            <a:ext cx="4286250" cy="288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7" name="Picture 6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5800" y="3733800"/>
            <a:ext cx="3505200" cy="2362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8438" name="Obdélník 1"/>
          <p:cNvSpPr>
            <a:spLocks noChangeArrowheads="1"/>
          </p:cNvSpPr>
          <p:nvPr/>
        </p:nvSpPr>
        <p:spPr bwMode="auto">
          <a:xfrm>
            <a:off x="5226050" y="6581775"/>
            <a:ext cx="4572000" cy="276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1200">
                <a:latin typeface="Calibri" pitchFamily="34" charset="0"/>
              </a:rPr>
              <a:t>http://ecx.images-amazon.com/images/I/41A2XV2QVRL.jpg</a:t>
            </a:r>
          </a:p>
        </p:txBody>
      </p:sp>
      <p:sp>
        <p:nvSpPr>
          <p:cNvPr id="18439" name="Obdélník 2"/>
          <p:cNvSpPr>
            <a:spLocks noChangeArrowheads="1"/>
          </p:cNvSpPr>
          <p:nvPr/>
        </p:nvSpPr>
        <p:spPr bwMode="auto">
          <a:xfrm>
            <a:off x="-17463" y="6573838"/>
            <a:ext cx="5238751" cy="276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1200">
                <a:latin typeface="Calibri" pitchFamily="34" charset="0"/>
              </a:rPr>
              <a:t>http://ecx.images-amazon.com/images/I/31p7dLiqFSL._SL500_AA300_.jpg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5800" y="2286000"/>
            <a:ext cx="7772400" cy="1143000"/>
          </a:xfrm>
        </p:spPr>
        <p:txBody>
          <a:bodyPr/>
          <a:lstStyle/>
          <a:p>
            <a:pPr eaLnBrk="1" hangingPunct="1"/>
            <a:r>
              <a:rPr lang="cs-CZ" altLang="cs-CZ" smtClean="0"/>
              <a:t>Topologie sítí</a:t>
            </a:r>
          </a:p>
        </p:txBody>
      </p:sp>
      <p:sp>
        <p:nvSpPr>
          <p:cNvPr id="19459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pPr eaLnBrk="1" hangingPunct="1"/>
            <a:endParaRPr lang="cs-CZ" alt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Propojení dvou PC</a:t>
            </a:r>
          </a:p>
        </p:txBody>
      </p:sp>
      <p:sp>
        <p:nvSpPr>
          <p:cNvPr id="2048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3886200"/>
            <a:ext cx="7772400" cy="2209800"/>
          </a:xfrm>
        </p:spPr>
        <p:txBody>
          <a:bodyPr/>
          <a:lstStyle/>
          <a:p>
            <a:pPr eaLnBrk="1" hangingPunct="1"/>
            <a:r>
              <a:rPr lang="cs-CZ" altLang="cs-CZ" smtClean="0"/>
              <a:t>kříženým kabelem</a:t>
            </a:r>
          </a:p>
          <a:p>
            <a:pPr eaLnBrk="1" hangingPunct="1"/>
            <a:r>
              <a:rPr lang="cs-CZ" altLang="cs-CZ" smtClean="0"/>
              <a:t>bezdrátově AdHoc</a:t>
            </a:r>
          </a:p>
        </p:txBody>
      </p:sp>
      <p:pic>
        <p:nvPicPr>
          <p:cNvPr id="20484" name="Picture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352800" y="1981200"/>
            <a:ext cx="238125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485" name="Obdélník 1"/>
          <p:cNvSpPr>
            <a:spLocks noChangeArrowheads="1"/>
          </p:cNvSpPr>
          <p:nvPr/>
        </p:nvSpPr>
        <p:spPr bwMode="auto">
          <a:xfrm>
            <a:off x="1995488" y="6381750"/>
            <a:ext cx="5095875" cy="276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1200">
                <a:latin typeface="Calibri" pitchFamily="34" charset="0"/>
              </a:rPr>
              <a:t>http://www.openitmag.com/wp-content/uploads/2012/04/Image-42.jpg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Historické topologie</a:t>
            </a:r>
          </a:p>
        </p:txBody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1981200"/>
            <a:ext cx="5638800" cy="4114800"/>
          </a:xfrm>
        </p:spPr>
        <p:txBody>
          <a:bodyPr/>
          <a:lstStyle/>
          <a:p>
            <a:pPr eaLnBrk="1" hangingPunct="1"/>
            <a:r>
              <a:rPr lang="cs-CZ" altLang="cs-CZ" smtClean="0"/>
              <a:t>RING</a:t>
            </a:r>
          </a:p>
          <a:p>
            <a:pPr lvl="1" eaLnBrk="1" hangingPunct="1"/>
            <a:r>
              <a:rPr lang="cs-CZ" altLang="cs-CZ" smtClean="0"/>
              <a:t>PC střídavě vysílají</a:t>
            </a:r>
          </a:p>
          <a:p>
            <a:pPr lvl="1" eaLnBrk="1" hangingPunct="1"/>
            <a:r>
              <a:rPr lang="cs-CZ" altLang="cs-CZ" smtClean="0"/>
              <a:t>přijímají všechny</a:t>
            </a:r>
          </a:p>
          <a:p>
            <a:pPr eaLnBrk="1" hangingPunct="1"/>
            <a:endParaRPr lang="cs-CZ" altLang="cs-CZ" smtClean="0"/>
          </a:p>
          <a:p>
            <a:pPr eaLnBrk="1" hangingPunct="1"/>
            <a:r>
              <a:rPr lang="cs-CZ" altLang="cs-CZ" smtClean="0"/>
              <a:t>BUS</a:t>
            </a:r>
          </a:p>
          <a:p>
            <a:pPr lvl="1" eaLnBrk="1" hangingPunct="1"/>
            <a:r>
              <a:rPr lang="cs-CZ" altLang="cs-CZ" smtClean="0"/>
              <a:t>PC náhodně vysílají</a:t>
            </a:r>
          </a:p>
          <a:p>
            <a:pPr lvl="1" eaLnBrk="1" hangingPunct="1"/>
            <a:r>
              <a:rPr lang="cs-CZ" altLang="cs-CZ" smtClean="0"/>
              <a:t>přijímají všechny</a:t>
            </a:r>
          </a:p>
        </p:txBody>
      </p:sp>
      <p:pic>
        <p:nvPicPr>
          <p:cNvPr id="21508" name="Picture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53200" y="4114800"/>
            <a:ext cx="1924050" cy="1581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09" name="Picture 6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553200" y="1981200"/>
            <a:ext cx="1962150" cy="190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1510" name="Obdélník 1"/>
          <p:cNvSpPr>
            <a:spLocks noChangeArrowheads="1"/>
          </p:cNvSpPr>
          <p:nvPr/>
        </p:nvSpPr>
        <p:spPr bwMode="auto">
          <a:xfrm>
            <a:off x="4140200" y="6381750"/>
            <a:ext cx="4572000" cy="276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1200">
                <a:latin typeface="Calibri" pitchFamily="34" charset="0"/>
              </a:rPr>
              <a:t>http://www.cse.iitk.ac.in/~dheeraj/cs425/fig.lec01/net_topo.gif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Současná topologie</a:t>
            </a:r>
          </a:p>
        </p:txBody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1981200"/>
            <a:ext cx="6019800" cy="4114800"/>
          </a:xfrm>
        </p:spPr>
        <p:txBody>
          <a:bodyPr/>
          <a:lstStyle/>
          <a:p>
            <a:pPr eaLnBrk="1" hangingPunct="1"/>
            <a:r>
              <a:rPr lang="cs-CZ" altLang="cs-CZ" smtClean="0"/>
              <a:t>STAR</a:t>
            </a:r>
            <a:br>
              <a:rPr lang="cs-CZ" altLang="cs-CZ" smtClean="0"/>
            </a:br>
            <a:r>
              <a:rPr lang="cs-CZ" altLang="cs-CZ" smtClean="0"/>
              <a:t>provoz řídí „uzel“</a:t>
            </a:r>
          </a:p>
        </p:txBody>
      </p:sp>
      <p:pic>
        <p:nvPicPr>
          <p:cNvPr id="22532" name="Picture 4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810000" y="2133600"/>
            <a:ext cx="3981450" cy="3543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5800" y="2286000"/>
            <a:ext cx="7772400" cy="1143000"/>
          </a:xfrm>
        </p:spPr>
        <p:txBody>
          <a:bodyPr/>
          <a:lstStyle/>
          <a:p>
            <a:pPr eaLnBrk="1" hangingPunct="1"/>
            <a:r>
              <a:rPr lang="cs-CZ" altLang="cs-CZ" smtClean="0"/>
              <a:t>Aktivní síťové prvky</a:t>
            </a:r>
          </a:p>
        </p:txBody>
      </p:sp>
      <p:sp>
        <p:nvSpPr>
          <p:cNvPr id="23555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pPr eaLnBrk="1" hangingPunct="1"/>
            <a:endParaRPr lang="cs-CZ" alt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578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5800" y="1981200"/>
            <a:ext cx="3581400" cy="3044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4579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HUB</a:t>
            </a:r>
          </a:p>
        </p:txBody>
      </p:sp>
      <p:sp>
        <p:nvSpPr>
          <p:cNvPr id="24580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114800" y="1981200"/>
            <a:ext cx="4343400" cy="4114800"/>
          </a:xfrm>
        </p:spPr>
        <p:txBody>
          <a:bodyPr/>
          <a:lstStyle/>
          <a:p>
            <a:pPr eaLnBrk="1" hangingPunct="1"/>
            <a:r>
              <a:rPr lang="cs-CZ" altLang="cs-CZ" smtClean="0"/>
              <a:t>data z jednoho portu kopíruje na všechny ostatní porty</a:t>
            </a:r>
          </a:p>
          <a:p>
            <a:pPr lvl="1" eaLnBrk="1" hangingPunct="1"/>
            <a:r>
              <a:rPr lang="cs-CZ" altLang="cs-CZ" smtClean="0"/>
              <a:t>nižší bezpečnost</a:t>
            </a:r>
          </a:p>
          <a:p>
            <a:pPr lvl="1" eaLnBrk="1" hangingPunct="1"/>
            <a:r>
              <a:rPr lang="cs-CZ" altLang="cs-CZ" smtClean="0"/>
              <a:t>zbytečná zátěž sítě</a:t>
            </a:r>
          </a:p>
          <a:p>
            <a:pPr lvl="1" eaLnBrk="1" hangingPunct="1"/>
            <a:r>
              <a:rPr lang="cs-CZ" altLang="cs-CZ" smtClean="0"/>
              <a:t>dnes se již nepoužívají</a:t>
            </a:r>
          </a:p>
        </p:txBody>
      </p:sp>
      <p:sp>
        <p:nvSpPr>
          <p:cNvPr id="24581" name="Obdélník 1"/>
          <p:cNvSpPr>
            <a:spLocks noChangeArrowheads="1"/>
          </p:cNvSpPr>
          <p:nvPr/>
        </p:nvSpPr>
        <p:spPr bwMode="auto">
          <a:xfrm>
            <a:off x="971550" y="6165850"/>
            <a:ext cx="6102350" cy="276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1200">
                <a:latin typeface="Calibri" pitchFamily="34" charset="0"/>
              </a:rPr>
              <a:t>http://www.hw-group.com/images/products/Pos_S-Hub_900041_800.jpg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SWITCH - přepínač</a:t>
            </a:r>
          </a:p>
        </p:txBody>
      </p:sp>
      <p:sp>
        <p:nvSpPr>
          <p:cNvPr id="2560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762000" y="1981200"/>
            <a:ext cx="7696200" cy="4114800"/>
          </a:xfrm>
        </p:spPr>
        <p:txBody>
          <a:bodyPr/>
          <a:lstStyle/>
          <a:p>
            <a:pPr eaLnBrk="1" hangingPunct="1"/>
            <a:r>
              <a:rPr lang="cs-CZ" altLang="cs-CZ" smtClean="0"/>
              <a:t>data z portu odesilatele</a:t>
            </a:r>
            <a:br>
              <a:rPr lang="cs-CZ" altLang="cs-CZ" smtClean="0"/>
            </a:br>
            <a:r>
              <a:rPr lang="cs-CZ" altLang="cs-CZ" smtClean="0"/>
              <a:t>posílá přímo na port adresáta</a:t>
            </a:r>
          </a:p>
          <a:p>
            <a:pPr lvl="1" eaLnBrk="1" hangingPunct="1"/>
            <a:r>
              <a:rPr lang="cs-CZ" altLang="cs-CZ" smtClean="0"/>
              <a:t>vyšší bezpečnost</a:t>
            </a:r>
          </a:p>
          <a:p>
            <a:pPr lvl="1" eaLnBrk="1" hangingPunct="1"/>
            <a:r>
              <a:rPr lang="cs-CZ" altLang="cs-CZ" smtClean="0"/>
              <a:t>menší zátěž sítě</a:t>
            </a:r>
          </a:p>
          <a:p>
            <a:pPr lvl="1" eaLnBrk="1" hangingPunct="1"/>
            <a:r>
              <a:rPr lang="cs-CZ" altLang="cs-CZ" smtClean="0"/>
              <a:t>větší rychlost</a:t>
            </a:r>
          </a:p>
          <a:p>
            <a:pPr eaLnBrk="1" hangingPunct="1"/>
            <a:endParaRPr lang="cs-CZ" altLang="cs-CZ" smtClean="0"/>
          </a:p>
        </p:txBody>
      </p:sp>
      <p:pic>
        <p:nvPicPr>
          <p:cNvPr id="25604" name="Picture 7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00400" y="4191000"/>
            <a:ext cx="4495800" cy="17478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5605" name="Obdélník 1"/>
          <p:cNvSpPr>
            <a:spLocks noChangeArrowheads="1"/>
          </p:cNvSpPr>
          <p:nvPr/>
        </p:nvSpPr>
        <p:spPr bwMode="auto">
          <a:xfrm>
            <a:off x="2576513" y="6165850"/>
            <a:ext cx="5743575" cy="276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1200">
                <a:latin typeface="Calibri" pitchFamily="34" charset="0"/>
              </a:rPr>
              <a:t>http://www.64bit.cz/galerie/2549/hp-procurve-switch-2510-48-pohled-z-uhlu-default.jpg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REPEATER - opakovač</a:t>
            </a:r>
          </a:p>
        </p:txBody>
      </p:sp>
      <p:sp>
        <p:nvSpPr>
          <p:cNvPr id="266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zesiluje signál</a:t>
            </a:r>
          </a:p>
          <a:p>
            <a:pPr lvl="1" eaLnBrk="1" hangingPunct="1"/>
            <a:r>
              <a:rPr lang="cs-CZ" altLang="cs-CZ" smtClean="0"/>
              <a:t>HUB i SWITCH slouží i jako repeater</a:t>
            </a:r>
          </a:p>
        </p:txBody>
      </p:sp>
      <p:pic>
        <p:nvPicPr>
          <p:cNvPr id="26628" name="Picture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09800" y="3048000"/>
            <a:ext cx="4933950" cy="3067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6629" name="Obdélník 1"/>
          <p:cNvSpPr>
            <a:spLocks noChangeArrowheads="1"/>
          </p:cNvSpPr>
          <p:nvPr/>
        </p:nvSpPr>
        <p:spPr bwMode="auto">
          <a:xfrm>
            <a:off x="2390775" y="6453188"/>
            <a:ext cx="4572000" cy="2778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1200">
                <a:latin typeface="Calibri" pitchFamily="34" charset="0"/>
              </a:rPr>
              <a:t>http://www.nbiton.info/uploads/8/8/6/9/8869636/9629339_orig.png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650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66800" y="2286000"/>
            <a:ext cx="6962775" cy="4321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7651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ROUTER - směrovač</a:t>
            </a:r>
          </a:p>
        </p:txBody>
      </p:sp>
      <p:sp>
        <p:nvSpPr>
          <p:cNvPr id="27652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Propojuje dvě sítě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MODEM</a:t>
            </a:r>
          </a:p>
        </p:txBody>
      </p:sp>
      <p:sp>
        <p:nvSpPr>
          <p:cNvPr id="286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1981200"/>
            <a:ext cx="4800600" cy="4114800"/>
          </a:xfrm>
        </p:spPr>
        <p:txBody>
          <a:bodyPr/>
          <a:lstStyle/>
          <a:p>
            <a:pPr eaLnBrk="1" hangingPunct="1"/>
            <a:r>
              <a:rPr lang="cs-CZ" altLang="cs-CZ" smtClean="0"/>
              <a:t>moduluje (převádí) digitální data na analogový signál</a:t>
            </a:r>
          </a:p>
          <a:p>
            <a:pPr eaLnBrk="1" hangingPunct="1"/>
            <a:r>
              <a:rPr lang="cs-CZ" altLang="cs-CZ" smtClean="0"/>
              <a:t>uzpůsobuje počítačový signál pro přenos po jiném kabelu</a:t>
            </a:r>
          </a:p>
          <a:p>
            <a:pPr lvl="1" eaLnBrk="1" hangingPunct="1"/>
            <a:r>
              <a:rPr lang="cs-CZ" altLang="cs-CZ" smtClean="0"/>
              <a:t>ADSL modem</a:t>
            </a:r>
          </a:p>
          <a:p>
            <a:pPr lvl="1" eaLnBrk="1" hangingPunct="1"/>
            <a:r>
              <a:rPr lang="cs-CZ" altLang="cs-CZ" smtClean="0"/>
              <a:t>kabelový modem</a:t>
            </a:r>
          </a:p>
          <a:p>
            <a:pPr lvl="1" eaLnBrk="1" hangingPunct="1"/>
            <a:r>
              <a:rPr lang="cs-CZ" altLang="cs-CZ" smtClean="0"/>
              <a:t>bezdrátový modem</a:t>
            </a:r>
          </a:p>
        </p:txBody>
      </p:sp>
      <p:pic>
        <p:nvPicPr>
          <p:cNvPr id="28676" name="Picture 5" descr="C:\Documents and Settings\ok\!OK_Pracovni\Stažené soubory\Cable_Modem.gif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34000" y="1676400"/>
            <a:ext cx="3213100" cy="254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8677" name="Picture 6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486400" y="4267200"/>
            <a:ext cx="3043238" cy="2312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8678" name="Obdélník 1"/>
          <p:cNvSpPr>
            <a:spLocks noChangeArrowheads="1"/>
          </p:cNvSpPr>
          <p:nvPr/>
        </p:nvSpPr>
        <p:spPr bwMode="auto">
          <a:xfrm>
            <a:off x="250825" y="6350000"/>
            <a:ext cx="5689600" cy="276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1200">
                <a:latin typeface="Calibri" pitchFamily="34" charset="0"/>
              </a:rPr>
              <a:t>http://thecablemodem.com/wp-content/uploads/2013/02/motorola_sb4100.gif</a:t>
            </a:r>
          </a:p>
        </p:txBody>
      </p:sp>
      <p:sp>
        <p:nvSpPr>
          <p:cNvPr id="28679" name="Obdélník 2"/>
          <p:cNvSpPr>
            <a:spLocks noChangeArrowheads="1"/>
          </p:cNvSpPr>
          <p:nvPr/>
        </p:nvSpPr>
        <p:spPr bwMode="auto">
          <a:xfrm>
            <a:off x="250825" y="6580188"/>
            <a:ext cx="4572000" cy="276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1200">
                <a:latin typeface="Calibri" pitchFamily="34" charset="0"/>
              </a:rPr>
              <a:t>http://brooketel.ca/wp-content/uploads/2013/05/DSL-INSTALL.gif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1026"/>
          <p:cNvSpPr>
            <a:spLocks noGrp="1" noChangeArrowheads="1"/>
          </p:cNvSpPr>
          <p:nvPr>
            <p:ph type="ctrTitle"/>
          </p:nvPr>
        </p:nvSpPr>
        <p:spPr>
          <a:xfrm>
            <a:off x="685800" y="2286000"/>
            <a:ext cx="7772400" cy="1143000"/>
          </a:xfrm>
        </p:spPr>
        <p:txBody>
          <a:bodyPr/>
          <a:lstStyle/>
          <a:p>
            <a:pPr eaLnBrk="1" hangingPunct="1"/>
            <a:r>
              <a:rPr lang="cs-CZ" altLang="cs-CZ" smtClean="0"/>
              <a:t>Domácí síť</a:t>
            </a:r>
          </a:p>
        </p:txBody>
      </p:sp>
      <p:sp>
        <p:nvSpPr>
          <p:cNvPr id="29699" name="Rectangle 1027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pPr eaLnBrk="1" hangingPunct="1"/>
            <a:endParaRPr lang="cs-CZ" alt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22" name="Picture 5"/>
          <p:cNvPicPr>
            <a:picLocks noChangeAspect="1" noChangeArrowheads="1"/>
          </p:cNvPicPr>
          <p:nvPr/>
        </p:nvPicPr>
        <p:blipFill>
          <a:blip r:embed="rId2" cstate="print"/>
          <a:srcRect t="719" r="2000" b="2362"/>
          <a:stretch>
            <a:fillRect/>
          </a:stretch>
        </p:blipFill>
        <p:spPr bwMode="auto">
          <a:xfrm>
            <a:off x="457200" y="374650"/>
            <a:ext cx="8077200" cy="6483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0723" name="Obdélník 1"/>
          <p:cNvSpPr>
            <a:spLocks noChangeArrowheads="1"/>
          </p:cNvSpPr>
          <p:nvPr/>
        </p:nvSpPr>
        <p:spPr bwMode="auto">
          <a:xfrm>
            <a:off x="0" y="6519863"/>
            <a:ext cx="4572000" cy="276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1200">
                <a:latin typeface="Calibri" pitchFamily="34" charset="0"/>
              </a:rPr>
              <a:t>http://ic.tweakimg.net/ext/i/1157894805.jpg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Tiskárna</a:t>
            </a:r>
          </a:p>
        </p:txBody>
      </p:sp>
      <p:sp>
        <p:nvSpPr>
          <p:cNvPr id="317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endParaRPr lang="cs-CZ" altLang="cs-CZ" smtClean="0"/>
          </a:p>
        </p:txBody>
      </p:sp>
      <p:pic>
        <p:nvPicPr>
          <p:cNvPr id="31748" name="Picture 4"/>
          <p:cNvPicPr>
            <a:picLocks noChangeAspect="1" noChangeArrowheads="1"/>
          </p:cNvPicPr>
          <p:nvPr/>
        </p:nvPicPr>
        <p:blipFill>
          <a:blip r:embed="rId2" cstate="print"/>
          <a:srcRect r="1250"/>
          <a:stretch>
            <a:fillRect/>
          </a:stretch>
        </p:blipFill>
        <p:spPr bwMode="auto">
          <a:xfrm>
            <a:off x="1600200" y="1600200"/>
            <a:ext cx="6019800" cy="457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1749" name="Obdélník 1"/>
          <p:cNvSpPr>
            <a:spLocks noChangeArrowheads="1"/>
          </p:cNvSpPr>
          <p:nvPr/>
        </p:nvSpPr>
        <p:spPr bwMode="auto">
          <a:xfrm>
            <a:off x="827088" y="6162675"/>
            <a:ext cx="7596187" cy="2778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1200">
                <a:latin typeface="Calibri" pitchFamily="34" charset="0"/>
              </a:rPr>
              <a:t>http://t2.gstatic.com/images?q=tbn:ANd9GcTekDBr_1AeATPdtFJnygSjODv2LWDDwC8fvdBC22dRisX5D1OQ&amp;t=1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Datové úložiště</a:t>
            </a:r>
          </a:p>
        </p:txBody>
      </p:sp>
      <p:sp>
        <p:nvSpPr>
          <p:cNvPr id="327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Externí disk</a:t>
            </a:r>
          </a:p>
          <a:p>
            <a:pPr eaLnBrk="1" hangingPunct="1"/>
            <a:r>
              <a:rPr lang="cs-CZ" altLang="cs-CZ" smtClean="0"/>
              <a:t>NAS server</a:t>
            </a:r>
          </a:p>
          <a:p>
            <a:pPr lvl="1" eaLnBrk="1" hangingPunct="1"/>
            <a:r>
              <a:rPr lang="cs-CZ" altLang="cs-CZ" smtClean="0"/>
              <a:t>nastavení přístupu</a:t>
            </a:r>
          </a:p>
          <a:p>
            <a:pPr lvl="1" eaLnBrk="1" hangingPunct="1"/>
            <a:r>
              <a:rPr lang="cs-CZ" altLang="cs-CZ" smtClean="0"/>
              <a:t>stream</a:t>
            </a:r>
          </a:p>
        </p:txBody>
      </p:sp>
      <p:pic>
        <p:nvPicPr>
          <p:cNvPr id="32772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953000" y="2133600"/>
            <a:ext cx="3333750" cy="2752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2773" name="Obdélník 1"/>
          <p:cNvSpPr>
            <a:spLocks noChangeArrowheads="1"/>
          </p:cNvSpPr>
          <p:nvPr/>
        </p:nvSpPr>
        <p:spPr bwMode="auto">
          <a:xfrm>
            <a:off x="5292725" y="5516563"/>
            <a:ext cx="3157538" cy="2778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1200">
                <a:latin typeface="Calibri" pitchFamily="34" charset="0"/>
              </a:rPr>
              <a:t>http://www.maczone.cz/img.asp?stiid=4146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Televizor</a:t>
            </a:r>
          </a:p>
        </p:txBody>
      </p:sp>
      <p:sp>
        <p:nvSpPr>
          <p:cNvPr id="3379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1981200"/>
            <a:ext cx="3276600" cy="4114800"/>
          </a:xfrm>
        </p:spPr>
        <p:txBody>
          <a:bodyPr/>
          <a:lstStyle/>
          <a:p>
            <a:pPr eaLnBrk="1" hangingPunct="1"/>
            <a:r>
              <a:rPr lang="cs-CZ" altLang="cs-CZ" smtClean="0"/>
              <a:t>internet</a:t>
            </a:r>
          </a:p>
          <a:p>
            <a:pPr eaLnBrk="1" hangingPunct="1"/>
            <a:r>
              <a:rPr lang="cs-CZ" altLang="cs-CZ" smtClean="0"/>
              <a:t>fotografie</a:t>
            </a:r>
          </a:p>
          <a:p>
            <a:pPr eaLnBrk="1" hangingPunct="1"/>
            <a:r>
              <a:rPr lang="cs-CZ" altLang="cs-CZ" smtClean="0"/>
              <a:t>zvuk – rozhlas </a:t>
            </a:r>
          </a:p>
          <a:p>
            <a:pPr eaLnBrk="1" hangingPunct="1"/>
            <a:r>
              <a:rPr lang="cs-CZ" altLang="cs-CZ" smtClean="0"/>
              <a:t>filmy</a:t>
            </a:r>
          </a:p>
          <a:p>
            <a:pPr eaLnBrk="1" hangingPunct="1"/>
            <a:endParaRPr lang="cs-CZ" altLang="cs-CZ" smtClean="0"/>
          </a:p>
        </p:txBody>
      </p:sp>
      <p:pic>
        <p:nvPicPr>
          <p:cNvPr id="33796" name="Picture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24400" y="1676400"/>
            <a:ext cx="3867150" cy="4152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3797" name="AutoShape 6"/>
          <p:cNvSpPr>
            <a:spLocks noChangeArrowheads="1"/>
          </p:cNvSpPr>
          <p:nvPr/>
        </p:nvSpPr>
        <p:spPr bwMode="auto">
          <a:xfrm rot="-1818802">
            <a:off x="5867400" y="2362200"/>
            <a:ext cx="1066800" cy="228600"/>
          </a:xfrm>
          <a:prstGeom prst="rightArrow">
            <a:avLst>
              <a:gd name="adj1" fmla="val 50000"/>
              <a:gd name="adj2" fmla="val 116667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 altLang="cs-CZ"/>
          </a:p>
        </p:txBody>
      </p:sp>
      <p:sp>
        <p:nvSpPr>
          <p:cNvPr id="33798" name="Obdélník 1"/>
          <p:cNvSpPr>
            <a:spLocks noChangeArrowheads="1"/>
          </p:cNvSpPr>
          <p:nvPr/>
        </p:nvSpPr>
        <p:spPr bwMode="auto">
          <a:xfrm>
            <a:off x="4751388" y="6092825"/>
            <a:ext cx="4572000" cy="2778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1200">
                <a:latin typeface="Calibri" pitchFamily="34" charset="0"/>
              </a:rPr>
              <a:t>http://viera-neopdp.co.uk/res/img/50vt20back.jpg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Kontrolní otázky</a:t>
            </a:r>
          </a:p>
        </p:txBody>
      </p:sp>
      <p:sp>
        <p:nvSpPr>
          <p:cNvPr id="348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Co je to provider?</a:t>
            </a:r>
          </a:p>
          <a:p>
            <a:pPr eaLnBrk="1" hangingPunct="1"/>
            <a:r>
              <a:rPr lang="cs-CZ" altLang="cs-CZ" smtClean="0"/>
              <a:t>Jaký je rozdíl mezi hubem a switchem?</a:t>
            </a:r>
          </a:p>
          <a:p>
            <a:pPr eaLnBrk="1" hangingPunct="1"/>
            <a:r>
              <a:rPr lang="cs-CZ" altLang="cs-CZ" smtClean="0"/>
              <a:t>K čemu slouží router?</a:t>
            </a:r>
          </a:p>
          <a:p>
            <a:pPr eaLnBrk="1" hangingPunct="1"/>
            <a:r>
              <a:rPr lang="cs-CZ" altLang="cs-CZ" smtClean="0"/>
              <a:t>Co dělá modem?</a:t>
            </a:r>
          </a:p>
          <a:p>
            <a:pPr eaLnBrk="1" hangingPunct="1"/>
            <a:r>
              <a:rPr lang="cs-CZ" altLang="cs-CZ" smtClean="0"/>
              <a:t>Jak je vaše domácnost připojena?</a:t>
            </a:r>
          </a:p>
          <a:p>
            <a:pPr eaLnBrk="1" hangingPunct="1"/>
            <a:endParaRPr lang="cs-CZ" alt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ISPRING_RESOURCE_PATHS_HASH_PRESENTER" val="32fccfad67a4fa1452891caa6df691723a6d9f"/>
</p:tagLst>
</file>

<file path=ppt/theme/theme1.xml><?xml version="1.0" encoding="utf-8"?>
<a:theme xmlns:a="http://schemas.openxmlformats.org/drawingml/2006/main" name="Default Design">
  <a:themeElements>
    <a:clrScheme name="Default Design 2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Default Design">
      <a:majorFont>
        <a:latin typeface="Verdana"/>
        <a:ea typeface=""/>
        <a:cs typeface=""/>
      </a:majorFont>
      <a:minorFont>
        <a:latin typeface="Verdana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482</TotalTime>
  <Words>475</Words>
  <Application>Microsoft Office PowerPoint</Application>
  <PresentationFormat>Předvádění na obrazovce (4:3)</PresentationFormat>
  <Paragraphs>161</Paragraphs>
  <Slides>33</Slides>
  <Notes>3</Notes>
  <HiddenSlides>1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33</vt:i4>
      </vt:variant>
    </vt:vector>
  </HeadingPairs>
  <TitlesOfParts>
    <vt:vector size="38" baseType="lpstr">
      <vt:lpstr>Times New Roman</vt:lpstr>
      <vt:lpstr>Arial</vt:lpstr>
      <vt:lpstr>Verdana</vt:lpstr>
      <vt:lpstr>Calibri</vt:lpstr>
      <vt:lpstr>Default Design</vt:lpstr>
      <vt:lpstr>Snímek 1</vt:lpstr>
      <vt:lpstr>SÍŤ</vt:lpstr>
      <vt:lpstr>Důvody pro vybudování sítě</vt:lpstr>
      <vt:lpstr>Sdílení souborů (SW)</vt:lpstr>
      <vt:lpstr>Sdílení zařízení (HW)</vt:lpstr>
      <vt:lpstr>Komunikace</vt:lpstr>
      <vt:lpstr>Sdílení programů (SW)</vt:lpstr>
      <vt:lpstr>Rozlehlost sítě</vt:lpstr>
      <vt:lpstr>Místní síť - LAN</vt:lpstr>
      <vt:lpstr>Rozsáhlá síť - WAN</vt:lpstr>
      <vt:lpstr>Internet</vt:lpstr>
      <vt:lpstr>Domácí síť</vt:lpstr>
      <vt:lpstr>Městská síť - MAN</vt:lpstr>
      <vt:lpstr>Hardware sítí</vt:lpstr>
      <vt:lpstr>Síťová karta</vt:lpstr>
      <vt:lpstr>Kabeláž</vt:lpstr>
      <vt:lpstr>Bezdrátové spojení</vt:lpstr>
      <vt:lpstr>Topologie sítí</vt:lpstr>
      <vt:lpstr>Propojení dvou PC</vt:lpstr>
      <vt:lpstr>Historické topologie</vt:lpstr>
      <vt:lpstr>Současná topologie</vt:lpstr>
      <vt:lpstr>Aktivní síťové prvky</vt:lpstr>
      <vt:lpstr>HUB</vt:lpstr>
      <vt:lpstr>SWITCH - přepínač</vt:lpstr>
      <vt:lpstr>REPEATER - opakovač</vt:lpstr>
      <vt:lpstr>ROUTER - směrovač</vt:lpstr>
      <vt:lpstr>MODEM</vt:lpstr>
      <vt:lpstr>Domácí síť</vt:lpstr>
      <vt:lpstr>Snímek 29</vt:lpstr>
      <vt:lpstr>Tiskárna</vt:lpstr>
      <vt:lpstr>Datové úložiště</vt:lpstr>
      <vt:lpstr>Televizor</vt:lpstr>
      <vt:lpstr>Kontrolní otázky</vt:lpstr>
    </vt:vector>
  </TitlesOfParts>
  <Company>SOU Plana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Sdílení souborů (SW)</dc:title>
  <dc:creator>O. Kánský</dc:creator>
  <cp:lastModifiedBy>Dum</cp:lastModifiedBy>
  <cp:revision>18</cp:revision>
  <dcterms:created xsi:type="dcterms:W3CDTF">2010-11-09T10:09:48Z</dcterms:created>
  <dcterms:modified xsi:type="dcterms:W3CDTF">2014-02-23T11:57:34Z</dcterms:modified>
</cp:coreProperties>
</file>