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6" r:id="rId3"/>
    <p:sldId id="257" r:id="rId4"/>
    <p:sldId id="258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27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2DFEAA-7664-4FC2-B0A9-B6A39F86E4F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061ED-6D82-40F9-BAC3-99AAAE2535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762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effectLst/>
              </a:rPr>
              <a:t>Anotace:</a:t>
            </a:r>
          </a:p>
          <a:p>
            <a:r>
              <a:rPr lang="cs-CZ" dirty="0" smtClean="0"/>
              <a:t>PowerPoint prezentace seznamuje žáky s</a:t>
            </a:r>
            <a:r>
              <a:rPr lang="cs-CZ" baseline="0" dirty="0" smtClean="0"/>
              <a:t> </a:t>
            </a:r>
            <a:r>
              <a:rPr lang="cs-CZ" baseline="0" dirty="0" smtClean="0"/>
              <a:t>vlivem IK techniky na lidské zdraví a s možnostmi prevence.</a:t>
            </a:r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03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444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7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528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516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53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737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7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927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629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24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DFCFC6-78F1-40C9-B27E-F418507F9060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EB871-0FA0-4921-BA4A-586FABE4E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0677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92080" y="1196752"/>
            <a:ext cx="3600400" cy="1470025"/>
          </a:xfrm>
        </p:spPr>
        <p:txBody>
          <a:bodyPr/>
          <a:lstStyle/>
          <a:p>
            <a:r>
              <a:rPr lang="cs-CZ" dirty="0" smtClean="0"/>
              <a:t>Vliv IKT na lidské zdraví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20072" y="4653136"/>
            <a:ext cx="3744416" cy="985664"/>
          </a:xfrm>
        </p:spPr>
        <p:txBody>
          <a:bodyPr/>
          <a:lstStyle/>
          <a:p>
            <a:r>
              <a:rPr lang="cs-CZ" dirty="0" smtClean="0"/>
              <a:t>2013 O. Kánský</a:t>
            </a:r>
            <a:endParaRPr lang="cs-CZ" dirty="0"/>
          </a:p>
        </p:txBody>
      </p:sp>
      <p:pic>
        <p:nvPicPr>
          <p:cNvPr id="4" name="Picture 2" descr="http://thumbs.dreamstime.com/z/human-anatomy-55636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21" y="0"/>
            <a:ext cx="5150902" cy="686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15816" y="6516052"/>
            <a:ext cx="6228184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http://thumbs.dreamstime.com/z/human-anatomy-5563610.jpg</a:t>
            </a:r>
            <a:endParaRPr lang="cs-CZ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1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804862"/>
              </p:ext>
            </p:extLst>
          </p:nvPr>
        </p:nvGraphicFramePr>
        <p:xfrm>
          <a:off x="251520" y="2060848"/>
          <a:ext cx="864096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Ochrana zdraví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VY_32_INOVACE_4.A_IKT_09(20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10.01.2013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7982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http://img.xzoom.in/114processed/768_Funny </a:t>
            </a:r>
            <a:r>
              <a:rPr lang="cs-CZ" sz="14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Wallpaper</a:t>
            </a:r>
            <a:r>
              <a:rPr lang="cs-CZ" sz="14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 Desktop </a:t>
            </a:r>
            <a:r>
              <a:rPr lang="cs-CZ" sz="14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despre</a:t>
            </a:r>
            <a:r>
              <a:rPr lang="cs-CZ" sz="14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 Evolutie.jpg</a:t>
            </a:r>
            <a:endParaRPr lang="cs-CZ" sz="1400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" y="2043113"/>
            <a:ext cx="8515350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03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5153025" cy="686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5338936" cy="1143000"/>
          </a:xfrm>
        </p:spPr>
        <p:txBody>
          <a:bodyPr/>
          <a:lstStyle/>
          <a:p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1340768"/>
            <a:ext cx="4392488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Projevy:</a:t>
            </a:r>
          </a:p>
          <a:p>
            <a:pPr marL="357188" lvl="1"/>
            <a:r>
              <a:rPr lang="cs-CZ" sz="2400" dirty="0" smtClean="0"/>
              <a:t>pálení očí</a:t>
            </a:r>
          </a:p>
          <a:p>
            <a:pPr marL="357188" lvl="1"/>
            <a:r>
              <a:rPr lang="cs-CZ" sz="2400" dirty="0" smtClean="0"/>
              <a:t>rozostřené, dvojité vidění</a:t>
            </a:r>
          </a:p>
          <a:p>
            <a:pPr marL="357188" lvl="1"/>
            <a:r>
              <a:rPr lang="cs-CZ" sz="2400" dirty="0" smtClean="0"/>
              <a:t>bolesti hlavy</a:t>
            </a:r>
          </a:p>
          <a:p>
            <a:pPr marL="357188" lvl="1"/>
            <a:r>
              <a:rPr lang="cs-CZ" sz="2400" dirty="0" smtClean="0"/>
              <a:t>celková únava</a:t>
            </a:r>
          </a:p>
          <a:p>
            <a:pPr marL="0" indent="0">
              <a:buNone/>
            </a:pPr>
            <a:r>
              <a:rPr lang="cs-CZ" dirty="0" smtClean="0"/>
              <a:t>Škodí:</a:t>
            </a:r>
          </a:p>
          <a:p>
            <a:pPr marL="357188" lvl="1"/>
            <a:r>
              <a:rPr lang="cs-CZ" sz="2400" dirty="0" smtClean="0"/>
              <a:t>upřené zírání</a:t>
            </a:r>
          </a:p>
          <a:p>
            <a:pPr marL="357188" lvl="1"/>
            <a:r>
              <a:rPr lang="cs-CZ" sz="2400" dirty="0" smtClean="0"/>
              <a:t>nevhodná plocha – prostředí</a:t>
            </a:r>
          </a:p>
          <a:p>
            <a:pPr marL="357188" lvl="1"/>
            <a:r>
              <a:rPr lang="cs-CZ" sz="2400" dirty="0" smtClean="0"/>
              <a:t>špatné seřízení monitoru</a:t>
            </a:r>
          </a:p>
          <a:p>
            <a:pPr marL="357188" lvl="1"/>
            <a:r>
              <a:rPr lang="cs-CZ" sz="2400" dirty="0" smtClean="0"/>
              <a:t>odlesky</a:t>
            </a:r>
          </a:p>
          <a:p>
            <a:pPr marL="357188" lvl="1"/>
            <a:r>
              <a:rPr lang="cs-CZ" sz="2400" dirty="0" smtClean="0"/>
              <a:t>suchý vzduch, prach, ozón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2996952"/>
            <a:ext cx="4392488" cy="3744416"/>
          </a:xfrm>
          <a:prstGeom prst="rect">
            <a:avLst/>
          </a:prstGeom>
          <a:solidFill>
            <a:schemeClr val="tx1"/>
          </a:solidFill>
          <a:ln w="127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Prevence: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mrkat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změna činnosti,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umístění pracoviště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nezapomínat seřídit monitor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květiny, akvárium, větrat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udržovat čistotu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umístění laserových zařízení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3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6" grpId="0" uiExpand="1" build="p" bldLvl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5153025" cy="686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5338936" cy="1143000"/>
          </a:xfrm>
        </p:spPr>
        <p:txBody>
          <a:bodyPr/>
          <a:lstStyle/>
          <a:p>
            <a:r>
              <a:rPr lang="cs-CZ" dirty="0" smtClean="0"/>
              <a:t>Záda, krk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1340768"/>
            <a:ext cx="4392488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Projevy:</a:t>
            </a:r>
          </a:p>
          <a:p>
            <a:pPr marL="357188" lvl="1"/>
            <a:r>
              <a:rPr lang="cs-CZ" sz="2400" dirty="0" smtClean="0"/>
              <a:t>bolesti zad, krku</a:t>
            </a:r>
          </a:p>
          <a:p>
            <a:pPr marL="357188" lvl="1"/>
            <a:r>
              <a:rPr lang="cs-CZ" sz="2400" dirty="0" smtClean="0"/>
              <a:t>bolesti hlavy, migréna, závratě</a:t>
            </a:r>
          </a:p>
          <a:p>
            <a:pPr marL="357188" lvl="1"/>
            <a:r>
              <a:rPr lang="cs-CZ" sz="2400" dirty="0" smtClean="0"/>
              <a:t>pokřivené držení těla</a:t>
            </a:r>
          </a:p>
          <a:p>
            <a:pPr marL="357188" lvl="1"/>
            <a:r>
              <a:rPr lang="cs-CZ" sz="2400" dirty="0" smtClean="0"/>
              <a:t>obezita</a:t>
            </a:r>
          </a:p>
          <a:p>
            <a:pPr marL="0" indent="0">
              <a:buNone/>
            </a:pPr>
            <a:r>
              <a:rPr lang="cs-CZ" dirty="0" smtClean="0"/>
              <a:t>Škodí:</a:t>
            </a:r>
          </a:p>
          <a:p>
            <a:pPr marL="357188" lvl="1"/>
            <a:r>
              <a:rPr lang="cs-CZ" sz="2400" dirty="0" smtClean="0"/>
              <a:t>nevhodné rozměry nábytku</a:t>
            </a:r>
          </a:p>
          <a:p>
            <a:pPr marL="357188" lvl="1"/>
            <a:r>
              <a:rPr lang="cs-CZ" sz="2400" dirty="0" smtClean="0"/>
              <a:t>špatná židle</a:t>
            </a:r>
          </a:p>
          <a:p>
            <a:pPr marL="357188" lvl="1"/>
            <a:r>
              <a:rPr lang="cs-CZ" sz="2400" dirty="0" smtClean="0"/>
              <a:t>špatné návyky sezení</a:t>
            </a:r>
          </a:p>
          <a:p>
            <a:pPr marL="357188" lvl="1"/>
            <a:r>
              <a:rPr lang="cs-CZ" sz="2400" dirty="0" smtClean="0"/>
              <a:t>doba strávená sezením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2996952"/>
            <a:ext cx="4392488" cy="2808311"/>
          </a:xfrm>
          <a:prstGeom prst="rect">
            <a:avLst/>
          </a:prstGeom>
          <a:solidFill>
            <a:schemeClr val="tx1"/>
          </a:solidFill>
          <a:ln w="127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Prevence: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vhodná velikost a typ nábytku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měnit polohu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přestávky v práci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rehabilitační cviky, masáže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volnočasové aktivity</a:t>
            </a:r>
          </a:p>
          <a:p>
            <a:pPr marL="71438" lvl="1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86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6" grpId="0" build="p" bldLvl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5153025" cy="686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5338936" cy="1143000"/>
          </a:xfrm>
        </p:spPr>
        <p:txBody>
          <a:bodyPr/>
          <a:lstStyle/>
          <a:p>
            <a:r>
              <a:rPr lang="cs-CZ" dirty="0" smtClean="0"/>
              <a:t>Ruce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1340768"/>
            <a:ext cx="4392488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Projevy:</a:t>
            </a:r>
          </a:p>
          <a:p>
            <a:pPr marL="357188" lvl="1"/>
            <a:r>
              <a:rPr lang="cs-CZ" sz="2400" dirty="0" smtClean="0"/>
              <a:t>bolesti rukou, otoky</a:t>
            </a:r>
          </a:p>
          <a:p>
            <a:pPr marL="357188" lvl="1"/>
            <a:r>
              <a:rPr lang="cs-CZ" sz="2400" dirty="0" smtClean="0"/>
              <a:t>zánět šlach</a:t>
            </a:r>
          </a:p>
          <a:p>
            <a:pPr marL="357188" lvl="1"/>
            <a:r>
              <a:rPr lang="cs-CZ" sz="2400" dirty="0" smtClean="0"/>
              <a:t>syndrom karpálního tunelu</a:t>
            </a:r>
          </a:p>
          <a:p>
            <a:pPr marL="0" indent="0">
              <a:buNone/>
            </a:pPr>
            <a:r>
              <a:rPr lang="cs-CZ" dirty="0" smtClean="0"/>
              <a:t>Škodí:</a:t>
            </a:r>
          </a:p>
          <a:p>
            <a:pPr marL="357188" lvl="1"/>
            <a:r>
              <a:rPr lang="cs-CZ" sz="2400" dirty="0" smtClean="0"/>
              <a:t>nevhodné umístění myši</a:t>
            </a:r>
            <a:br>
              <a:rPr lang="cs-CZ" sz="2400" dirty="0" smtClean="0"/>
            </a:br>
            <a:r>
              <a:rPr lang="cs-CZ" sz="2400" dirty="0" smtClean="0"/>
              <a:t>a klávesnice</a:t>
            </a:r>
          </a:p>
          <a:p>
            <a:pPr marL="357188" lvl="1"/>
            <a:r>
              <a:rPr lang="cs-CZ" sz="2400" dirty="0" smtClean="0"/>
              <a:t>nevhodný typ myši </a:t>
            </a:r>
            <a:br>
              <a:rPr lang="cs-CZ" sz="2400" dirty="0" smtClean="0"/>
            </a:br>
            <a:r>
              <a:rPr lang="cs-CZ" sz="2400" dirty="0" smtClean="0"/>
              <a:t>a klávesnice</a:t>
            </a:r>
          </a:p>
          <a:p>
            <a:pPr marL="357188" lvl="1"/>
            <a:r>
              <a:rPr lang="cs-CZ" sz="2400" dirty="0" smtClean="0"/>
              <a:t>nesprávné návyky</a:t>
            </a:r>
          </a:p>
          <a:p>
            <a:pPr marL="357188" lvl="1"/>
            <a:r>
              <a:rPr lang="cs-CZ" sz="2400" dirty="0" smtClean="0"/>
              <a:t>doba strávená používáním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2996952"/>
            <a:ext cx="4392488" cy="3345235"/>
          </a:xfrm>
          <a:prstGeom prst="rect">
            <a:avLst/>
          </a:prstGeom>
          <a:solidFill>
            <a:schemeClr val="tx1"/>
          </a:solidFill>
          <a:ln w="127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Prevence: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vhodná velikost a typ myši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 klávesnice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dostatečná velikost pracovní plochy, opěrky zápěstí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správné návyky používání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rehabilitační cviky</a:t>
            </a:r>
          </a:p>
        </p:txBody>
      </p:sp>
    </p:spTree>
    <p:extLst>
      <p:ext uri="{BB962C8B-B14F-4D97-AF65-F5344CB8AC3E}">
        <p14:creationId xmlns:p14="http://schemas.microsoft.com/office/powerpoint/2010/main" val="83990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6" grpId="0" build="p" bldLvl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5153025" cy="686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5338936" cy="1143000"/>
          </a:xfrm>
        </p:spPr>
        <p:txBody>
          <a:bodyPr/>
          <a:lstStyle/>
          <a:p>
            <a:r>
              <a:rPr lang="cs-CZ" dirty="0" smtClean="0"/>
              <a:t>Hlava - 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340768"/>
            <a:ext cx="4752528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Projevy:</a:t>
            </a:r>
          </a:p>
          <a:p>
            <a:pPr marL="357188" lvl="1"/>
            <a:r>
              <a:rPr lang="cs-CZ" sz="2400" dirty="0" smtClean="0"/>
              <a:t>poruchy soustředění</a:t>
            </a:r>
          </a:p>
          <a:p>
            <a:pPr marL="357188" lvl="1"/>
            <a:r>
              <a:rPr lang="cs-CZ" sz="2400" dirty="0" smtClean="0"/>
              <a:t>vyčerpání, syndrom vyhoření</a:t>
            </a:r>
          </a:p>
          <a:p>
            <a:pPr marL="357188" lvl="1"/>
            <a:r>
              <a:rPr lang="cs-CZ" sz="2400" dirty="0" smtClean="0"/>
              <a:t>problémy v mezilidských vztazích</a:t>
            </a:r>
          </a:p>
          <a:p>
            <a:pPr marL="357188" lvl="1"/>
            <a:r>
              <a:rPr lang="cs-CZ" sz="2400" dirty="0" smtClean="0"/>
              <a:t>závislost</a:t>
            </a:r>
          </a:p>
          <a:p>
            <a:pPr marL="0" indent="0">
              <a:buNone/>
            </a:pPr>
            <a:r>
              <a:rPr lang="cs-CZ" dirty="0" smtClean="0"/>
              <a:t>Škodí:</a:t>
            </a:r>
          </a:p>
          <a:p>
            <a:pPr marL="357188" lvl="1"/>
            <a:r>
              <a:rPr lang="cs-CZ" sz="2400" dirty="0" smtClean="0"/>
              <a:t>dlouhodobá monotónní činnost</a:t>
            </a:r>
          </a:p>
          <a:p>
            <a:pPr marL="357188" lvl="1"/>
            <a:r>
              <a:rPr lang="cs-CZ" sz="2400" dirty="0" smtClean="0"/>
              <a:t>nápor na všechny smysly</a:t>
            </a:r>
          </a:p>
          <a:p>
            <a:pPr marL="357188" lvl="1"/>
            <a:r>
              <a:rPr lang="cs-CZ" sz="2400" dirty="0" smtClean="0"/>
              <a:t>dlouhodobé soustředění</a:t>
            </a:r>
          </a:p>
          <a:p>
            <a:pPr marL="357188" lvl="1"/>
            <a:r>
              <a:rPr lang="cs-CZ" sz="2400" dirty="0" smtClean="0"/>
              <a:t>zbytečné činnosti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2996953"/>
            <a:ext cx="4392488" cy="2016224"/>
          </a:xfrm>
          <a:prstGeom prst="rect">
            <a:avLst/>
          </a:prstGeom>
          <a:solidFill>
            <a:schemeClr val="tx1"/>
          </a:solidFill>
          <a:ln w="127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Prevence: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střídání činností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dny IT abstinence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volnočasové aktivity</a:t>
            </a:r>
          </a:p>
        </p:txBody>
      </p:sp>
    </p:spTree>
    <p:extLst>
      <p:ext uri="{BB962C8B-B14F-4D97-AF65-F5344CB8AC3E}">
        <p14:creationId xmlns:p14="http://schemas.microsoft.com/office/powerpoint/2010/main" val="250666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6" grpId="0" build="p" bldLvl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5153025" cy="686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5338936" cy="1143000"/>
          </a:xfrm>
        </p:spPr>
        <p:txBody>
          <a:bodyPr/>
          <a:lstStyle/>
          <a:p>
            <a:r>
              <a:rPr lang="cs-CZ" dirty="0" smtClean="0"/>
              <a:t>Další vlivy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1340768"/>
            <a:ext cx="4392488" cy="55172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Neplodnost mužů</a:t>
            </a:r>
          </a:p>
          <a:p>
            <a:pPr marL="357188" lvl="1"/>
            <a:r>
              <a:rPr lang="cs-CZ" sz="2400" dirty="0" smtClean="0"/>
              <a:t>vlivem ohřívání varlat notebookem v klíně</a:t>
            </a:r>
          </a:p>
          <a:p>
            <a:pPr marL="0" indent="0">
              <a:buNone/>
            </a:pPr>
            <a:r>
              <a:rPr lang="cs-CZ" dirty="0" smtClean="0"/>
              <a:t>Poškození labyrintu</a:t>
            </a:r>
          </a:p>
          <a:p>
            <a:pPr marL="357188" lvl="1"/>
            <a:r>
              <a:rPr lang="cs-CZ" sz="2400" dirty="0" smtClean="0"/>
              <a:t>mobily u hlavy (neprokázáno)</a:t>
            </a:r>
            <a:endParaRPr lang="cs-CZ" sz="2400" dirty="0"/>
          </a:p>
          <a:p>
            <a:pPr marL="0" indent="0">
              <a:buNone/>
            </a:pPr>
            <a:r>
              <a:rPr lang="cs-CZ" dirty="0" smtClean="0"/>
              <a:t>Deprese, nespavost</a:t>
            </a:r>
          </a:p>
          <a:p>
            <a:pPr marL="357188" lvl="1"/>
            <a:r>
              <a:rPr lang="cs-CZ" sz="2400" dirty="0" smtClean="0"/>
              <a:t>vlivem nadměrného používání</a:t>
            </a:r>
          </a:p>
          <a:p>
            <a:pPr marL="0" indent="0">
              <a:buNone/>
            </a:pPr>
            <a:r>
              <a:rPr lang="cs-CZ" dirty="0" smtClean="0"/>
              <a:t>Únavová zranění</a:t>
            </a:r>
          </a:p>
          <a:p>
            <a:pPr marL="357188" lvl="1"/>
            <a:r>
              <a:rPr lang="cs-CZ" sz="2400" dirty="0" smtClean="0"/>
              <a:t>vlivem často opakovaných pohybů</a:t>
            </a:r>
          </a:p>
          <a:p>
            <a:pPr marL="0" indent="0">
              <a:buNone/>
            </a:pPr>
            <a:r>
              <a:rPr lang="cs-CZ" dirty="0" smtClean="0"/>
              <a:t>a další …</a:t>
            </a:r>
            <a:endParaRPr lang="cs-CZ" sz="2400" dirty="0" smtClean="0"/>
          </a:p>
          <a:p>
            <a:pPr marL="357188" lvl="1"/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2996952"/>
            <a:ext cx="4392488" cy="3168352"/>
          </a:xfrm>
          <a:prstGeom prst="rect">
            <a:avLst/>
          </a:prstGeom>
          <a:solidFill>
            <a:schemeClr val="tx1"/>
          </a:solidFill>
          <a:ln w="127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Úrazy (zvláště dětí)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zakopnutí o kabely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pád monitoru či jiné komponenty počítače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úrazy el. proudem (kutilové)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požáry přehřátých zařízeních</a:t>
            </a:r>
          </a:p>
          <a:p>
            <a:pPr marL="357188" lvl="1"/>
            <a:r>
              <a:rPr lang="cs-CZ" sz="2400" dirty="0" smtClean="0">
                <a:solidFill>
                  <a:schemeClr val="bg1"/>
                </a:solidFill>
              </a:rPr>
              <a:t>a další …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7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uiExpand="1" build="p" bldLvl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1507579"/>
            <a:ext cx="7543800" cy="465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 3"/>
          <p:cNvSpPr/>
          <p:nvPr/>
        </p:nvSpPr>
        <p:spPr>
          <a:xfrm>
            <a:off x="3347864" y="2492896"/>
            <a:ext cx="792088" cy="360040"/>
          </a:xfrm>
          <a:prstGeom prst="ellipse">
            <a:avLst/>
          </a:prstGeom>
          <a:noFill/>
          <a:ln w="57150">
            <a:solidFill>
              <a:srgbClr val="FF0000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04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322</Words>
  <Application>Microsoft Office PowerPoint</Application>
  <PresentationFormat>Předvádění na obrazovce (4:3)</PresentationFormat>
  <Paragraphs>128</Paragraphs>
  <Slides>9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Vliv IKT na lidské zdraví</vt:lpstr>
      <vt:lpstr>Prezentace aplikace PowerPoint</vt:lpstr>
      <vt:lpstr>Devoluce</vt:lpstr>
      <vt:lpstr>Oči</vt:lpstr>
      <vt:lpstr>Záda, krk</vt:lpstr>
      <vt:lpstr>Ruce</vt:lpstr>
      <vt:lpstr>Hlava - mozek</vt:lpstr>
      <vt:lpstr>Další vlivy</vt:lpstr>
      <vt:lpstr>Další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Vliv IKT na lidské zdraví</dc:title>
  <dc:creator>user</dc:creator>
  <cp:lastModifiedBy>user</cp:lastModifiedBy>
  <cp:revision>11</cp:revision>
  <dcterms:created xsi:type="dcterms:W3CDTF">2013-09-21T17:00:21Z</dcterms:created>
  <dcterms:modified xsi:type="dcterms:W3CDTF">2013-10-20T18:43:18Z</dcterms:modified>
</cp:coreProperties>
</file>