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7" r:id="rId2"/>
    <p:sldId id="256" r:id="rId3"/>
    <p:sldId id="272" r:id="rId4"/>
    <p:sldId id="266" r:id="rId5"/>
    <p:sldId id="267" r:id="rId6"/>
    <p:sldId id="277" r:id="rId7"/>
    <p:sldId id="281" r:id="rId8"/>
    <p:sldId id="284" r:id="rId9"/>
    <p:sldId id="271" r:id="rId10"/>
    <p:sldId id="273" r:id="rId11"/>
    <p:sldId id="274" r:id="rId12"/>
    <p:sldId id="275" r:id="rId13"/>
    <p:sldId id="276" r:id="rId14"/>
    <p:sldId id="280" r:id="rId15"/>
    <p:sldId id="282" r:id="rId16"/>
    <p:sldId id="283" r:id="rId17"/>
    <p:sldId id="285" r:id="rId18"/>
    <p:sldId id="286" r:id="rId19"/>
    <p:sldId id="288" r:id="rId20"/>
  </p:sldIdLst>
  <p:sldSz cx="9144000" cy="6858000" type="screen4x3"/>
  <p:notesSz cx="6858000" cy="9144000"/>
  <p:custShowLst>
    <p:custShow name="spam1" id="0">
      <p:sldLst>
        <p:sld r:id="rId11"/>
      </p:sldLst>
    </p:custShow>
    <p:custShow name="spam2" id="1">
      <p:sldLst>
        <p:sld r:id="rId12"/>
      </p:sldLst>
    </p:custShow>
    <p:custShow name="spam3" id="2">
      <p:sldLst>
        <p:sld r:id="rId13"/>
        <p:sld r:id="rId14"/>
      </p:sldLst>
    </p:custShow>
    <p:custShow name="hoax2" id="3">
      <p:sldLst>
        <p:sld r:id="rId15"/>
      </p:sldLst>
    </p:custShow>
    <p:custShow name="phishing1" id="4">
      <p:sldLst>
        <p:sld r:id="rId16"/>
        <p:sld r:id="rId17"/>
      </p:sldLst>
    </p:custShow>
    <p:custShow name="phishing2" id="5">
      <p:sldLst>
        <p:sld r:id="rId18"/>
      </p:sldLst>
    </p:custShow>
    <p:custShow name="phishing3" id="6">
      <p:sldLst>
        <p:sld r:id="rId19"/>
      </p:sldLst>
    </p:custShow>
  </p:custShowLst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2787"/>
    <p:restoredTop sz="91026" autoAdjust="0"/>
  </p:normalViewPr>
  <p:slideViewPr>
    <p:cSldViewPr>
      <p:cViewPr varScale="1">
        <p:scale>
          <a:sx n="74" d="100"/>
          <a:sy n="74" d="100"/>
        </p:scale>
        <p:origin x="-90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 altLang="cs-CZ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8742D73-CBC2-4CFF-8EA2-F600E110D5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01597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dirty="0" smtClean="0">
                <a:effectLst/>
              </a:rPr>
              <a:t>Anotace:</a:t>
            </a:r>
          </a:p>
          <a:p>
            <a:r>
              <a:rPr lang="cs-CZ" dirty="0" smtClean="0"/>
              <a:t>PowerPoint prezentace seznamuje žáky s</a:t>
            </a:r>
            <a:r>
              <a:rPr lang="cs-CZ" baseline="0" dirty="0" smtClean="0"/>
              <a:t> nežádoucími a nebezpečnými jevy, se kterými se setkají při používání elektronické pošty.</a:t>
            </a:r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black</a:t>
            </a:r>
            <a:r>
              <a:rPr lang="cs-CZ" dirty="0" smtClean="0"/>
              <a:t> list, </a:t>
            </a:r>
            <a:r>
              <a:rPr lang="cs-CZ" dirty="0" err="1" smtClean="0"/>
              <a:t>whitw</a:t>
            </a:r>
            <a:r>
              <a:rPr lang="cs-CZ" dirty="0" smtClean="0"/>
              <a:t> list</a:t>
            </a:r>
          </a:p>
          <a:p>
            <a:endParaRPr lang="cs-CZ" dirty="0" smtClean="0"/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duben 2005	Trest za SPAM.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Trest odnětí svobody za spamování padl v USA.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Jeremy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 D.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Jaynes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 (30) a jeho sestra Jessica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DeGroot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 (28) byli usvědčeni ze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spammingu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.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Jaynes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 obdržel trest devíti let vězení, Jessica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DeGroot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Times New Roman" charset="0"/>
                <a:ea typeface="+mn-ea"/>
                <a:cs typeface="+mn-cs"/>
              </a:rPr>
              <a:t> dostala pokutu 7 500 USD.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742D73-CBC2-4CFF-8EA2-F600E110D5AF}" type="slidenum">
              <a:rPr lang="cs-CZ" altLang="cs-CZ" smtClean="0"/>
              <a:pPr/>
              <a:t>4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542155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06D825-2C94-4519-AC5C-314802D00F49}" type="slidenum">
              <a:rPr lang="cs-CZ" altLang="cs-CZ"/>
              <a:pPr/>
              <a:t>5</a:t>
            </a:fld>
            <a:endParaRPr lang="cs-CZ" altLang="cs-CZ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dirty="0"/>
              <a:t>řetězové zprávy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6862D-F602-4700-8875-12064C071E4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13133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404664"/>
            <a:ext cx="7772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700808"/>
            <a:ext cx="7772400" cy="4395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B6612-A1CE-4F48-8C68-047EDE97052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73073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E48CBD-2BD0-4A41-8150-DA95D46A82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03199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A4C91-01AA-4DA5-8946-5DC82F18CD7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249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1F2B3-B990-435F-AC5C-501146E02F7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9941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21ECB1-C44A-4E57-9ADC-8F4B7FD5D9D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5753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E5AED-0E50-434C-B988-DE60A4411B8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14990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3ED1A-8D36-435B-99D1-C81A64C5877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52817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04E31D-7B82-4215-95C3-D2F6C8F16C9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0938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FE61F-033D-4C61-8A45-26B66B0C910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52352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AA2C1-B3DF-460D-BD24-D23EE6E025A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78804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dirty="0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dirty="0" smtClean="0"/>
              <a:t>Klepnutím lze upravit styly předlohy textu.</a:t>
            </a:r>
          </a:p>
          <a:p>
            <a:pPr lvl="1"/>
            <a:r>
              <a:rPr lang="cs-CZ" altLang="cs-CZ" dirty="0" smtClean="0"/>
              <a:t>Druhá úroveň</a:t>
            </a:r>
          </a:p>
          <a:p>
            <a:pPr lvl="2"/>
            <a:r>
              <a:rPr lang="cs-CZ" altLang="cs-CZ" dirty="0" smtClean="0"/>
              <a:t>Třetí úroveň</a:t>
            </a:r>
          </a:p>
          <a:p>
            <a:pPr lvl="3"/>
            <a:r>
              <a:rPr lang="cs-CZ" altLang="cs-CZ" dirty="0" smtClean="0"/>
              <a:t>Čtvrtá úroveň</a:t>
            </a:r>
          </a:p>
          <a:p>
            <a:pPr lvl="4"/>
            <a:r>
              <a:rPr lang="cs-CZ" altLang="cs-CZ" dirty="0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cs-CZ" altLang="cs-CZ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226825-F4E8-4647-9355-9C8FD5E0877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4" Type="http://schemas.openxmlformats.org/officeDocument/2006/relationships/hyperlink" Target="http://api.ning.com/files/AYF6GR6rOv9h3TQpJD7KMwVpeqozfGuD4W14mdj3*swontnayXLlQ*-qfxYVzB8e1rWw67gZpogPKmi6hVm0aZNzhxrMR14A/junk_mail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hyperlink" Target="http://api.ning.com/files/TOoAQlDC4XrgD8VxsYUsJTLg0Swqmd3BdTPibnkqjiwwoiNIVm7*6liIW9PMT3Qx*rcL4D4Gl9lqrD2s-pRgbIOOzhzuhNQE/stopjunkmail.comjunk_mail_pile_1.jpg" TargetMode="Externa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4.bin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hyperlink" Target="http://www.scaryforkids.com/pics/scary-emails.jpg" TargetMode="External"/><Relationship Id="rId11" Type="http://schemas.openxmlformats.org/officeDocument/2006/relationships/oleObject" Target="../embeddings/oleObject6.bin"/><Relationship Id="rId5" Type="http://schemas.openxmlformats.org/officeDocument/2006/relationships/image" Target="../media/image10.jpeg"/><Relationship Id="rId10" Type="http://schemas.openxmlformats.org/officeDocument/2006/relationships/image" Target="../media/image8.png"/><Relationship Id="rId4" Type="http://schemas.openxmlformats.org/officeDocument/2006/relationships/hyperlink" Target="http://hoax.cz/cze/" TargetMode="External"/><Relationship Id="rId9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clife.com/files/u220903/Phishing_scam_big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hyperlink" Target="http://www.policie.cz/clanek/vite-co-je-kybersikana.aspx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hyperlink" Target="http://www.tipypropc.cz/zavirovana-zprava-se-neda-smazat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840671"/>
              </p:ext>
            </p:extLst>
          </p:nvPr>
        </p:nvGraphicFramePr>
        <p:xfrm>
          <a:off x="251520" y="2060848"/>
          <a:ext cx="864096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83612"/>
                <a:gridCol w="6657348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Vzdělávání v informačních a komunikačních technologiích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komunikační technologie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Základní pojmy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Rizika elektronické pošty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VY_32_INOVACE_4.A_IKT_13(20)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Ondřej Kánský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10.01.2013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722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r>
              <a:rPr lang="cs-CZ" altLang="cs-CZ" dirty="0" smtClean="0"/>
              <a:t>Elektronická pošta</a:t>
            </a:r>
            <a:br>
              <a:rPr lang="cs-CZ" altLang="cs-CZ" dirty="0" smtClean="0"/>
            </a:br>
            <a:r>
              <a:rPr lang="cs-CZ" altLang="cs-CZ" dirty="0" smtClean="0"/>
              <a:t>nežádoucí a nebezpečná</a:t>
            </a:r>
            <a:endParaRPr lang="cs-CZ" altLang="cs-CZ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altLang="cs-CZ" dirty="0" err="1"/>
              <a:t>O.Kánský</a:t>
            </a:r>
            <a:r>
              <a:rPr lang="cs-CZ" altLang="cs-CZ" dirty="0"/>
              <a:t> </a:t>
            </a:r>
            <a:r>
              <a:rPr lang="cs-CZ" altLang="cs-CZ" dirty="0" smtClean="0"/>
              <a:t>2013</a:t>
            </a:r>
            <a:endParaRPr lang="cs-CZ" alt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Hromadné a řetězové zprávy</a:t>
            </a:r>
            <a:endParaRPr lang="cs-CZ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cs-CZ" altLang="cs-CZ" b="1" dirty="0" smtClean="0">
                <a:latin typeface="Tahoma" pitchFamily="34" charset="0"/>
              </a:rPr>
              <a:t>Škodlivost</a:t>
            </a:r>
            <a:endParaRPr lang="cs-CZ" altLang="cs-CZ" b="1" dirty="0">
              <a:latin typeface="Tahoma" pitchFamily="34" charset="0"/>
            </a:endParaRP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přetěžování sítě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přeplňování schránek, ztráta času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šíření e-mailových adres,</a:t>
            </a:r>
            <a:br>
              <a:rPr lang="cs-CZ" altLang="cs-CZ" dirty="0" smtClean="0"/>
            </a:br>
            <a:r>
              <a:rPr lang="cs-CZ" altLang="cs-CZ" dirty="0" smtClean="0"/>
              <a:t>nárůst SPAMU</a:t>
            </a:r>
            <a:endParaRPr lang="cs-CZ" altLang="cs-CZ" dirty="0"/>
          </a:p>
          <a:p>
            <a:pPr lvl="1">
              <a:lnSpc>
                <a:spcPct val="90000"/>
              </a:lnSpc>
            </a:pPr>
            <a:r>
              <a:rPr lang="cs-CZ" altLang="cs-CZ" dirty="0"/>
              <a:t>riziko virové infekce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b="1" dirty="0">
                <a:latin typeface="Tahoma" pitchFamily="34" charset="0"/>
              </a:rPr>
              <a:t>Obrana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vysvětlit přátelů</a:t>
            </a:r>
            <a:r>
              <a:rPr lang="cs-CZ" altLang="cs-CZ" dirty="0"/>
              <a:t>m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nepřeposílat!</a:t>
            </a:r>
            <a:endParaRPr lang="cs-CZ" altLang="cs-CZ" u="sng" dirty="0" smtClean="0">
              <a:sym typeface="Webdings"/>
              <a:hlinkClick r:id="" action="ppaction://customshow?id=0&amp;return=true"/>
            </a:endParaRPr>
          </a:p>
        </p:txBody>
      </p:sp>
      <p:pic>
        <p:nvPicPr>
          <p:cNvPr id="2050" name="Picture 2" descr="http://api.ning.com/files/AYF6GR6rOv9h3TQpJD7KMwVpeqozfGuD4W14mdj3*swontnayXLlQ*-qfxYVzB8e1rWw67gZpogPKmi6hVm0aZNzhxrMR14A/junk_mai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07"/>
          <a:stretch/>
        </p:blipFill>
        <p:spPr bwMode="auto">
          <a:xfrm>
            <a:off x="5220072" y="2996952"/>
            <a:ext cx="34544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220072" y="6093296"/>
            <a:ext cx="3454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cs-CZ" sz="1200" dirty="0" smtClean="0">
                <a:latin typeface="+mn-lt"/>
                <a:hlinkClick r:id="rId4"/>
              </a:rPr>
              <a:t>api.ning.com/</a:t>
            </a:r>
            <a:r>
              <a:rPr lang="cs-CZ" sz="1200" dirty="0" err="1" smtClean="0">
                <a:latin typeface="+mn-lt"/>
                <a:hlinkClick r:id="rId4"/>
              </a:rPr>
              <a:t>files</a:t>
            </a:r>
            <a:r>
              <a:rPr lang="cs-CZ" sz="1200" dirty="0" smtClean="0">
                <a:latin typeface="+mn-lt"/>
                <a:hlinkClick r:id="rId4"/>
              </a:rPr>
              <a:t>/junk_mail.jpg</a:t>
            </a:r>
            <a:endParaRPr lang="cs-CZ" sz="1200" dirty="0">
              <a:latin typeface="+mn-lt"/>
            </a:endParaRPr>
          </a:p>
        </p:txBody>
      </p:sp>
      <p:graphicFrame>
        <p:nvGraphicFramePr>
          <p:cNvPr id="6" name="Objekt 5" title="Hromadná zpráva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2844041"/>
              </p:ext>
            </p:extLst>
          </p:nvPr>
        </p:nvGraphicFramePr>
        <p:xfrm>
          <a:off x="1259632" y="5733304"/>
          <a:ext cx="306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Acrobat Document" r:id="rId5" imgW="0" imgH="0" progId="AcroExch.Document.7">
                  <p:embed/>
                </p:oleObj>
              </mc:Choice>
              <mc:Fallback>
                <p:oleObj name="Acrobat Document" r:id="rId5" imgW="0" imgH="0" progId="AcroExch.Document.7">
                  <p:embed/>
                  <p:pic>
                    <p:nvPicPr>
                      <p:cNvPr id="0" name="Objek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5733304"/>
                        <a:ext cx="306000" cy="4320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 10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2079946"/>
              </p:ext>
            </p:extLst>
          </p:nvPr>
        </p:nvGraphicFramePr>
        <p:xfrm>
          <a:off x="1763688" y="5733304"/>
          <a:ext cx="306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3" name="Acrobat Document" r:id="rId7" imgW="0" imgH="0" progId="AcroExch.Document.7">
                  <p:embed/>
                </p:oleObj>
              </mc:Choice>
              <mc:Fallback>
                <p:oleObj name="Acrobat Document" r:id="rId7" imgW="0" imgH="0" progId="AcroExch.Document.7">
                  <p:embed/>
                  <p:pic>
                    <p:nvPicPr>
                      <p:cNvPr id="0" name="Objek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5733304"/>
                        <a:ext cx="306000" cy="432000"/>
                      </a:xfrm>
                      <a:prstGeom prst="rect">
                        <a:avLst/>
                      </a:prstGeom>
                      <a:solidFill>
                        <a:srgbClr val="C2FFF0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9182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SPAM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628800"/>
            <a:ext cx="4968552" cy="4395192"/>
          </a:xfrm>
        </p:spPr>
        <p:txBody>
          <a:bodyPr/>
          <a:lstStyle/>
          <a:p>
            <a:r>
              <a:rPr lang="cs-CZ" dirty="0"/>
              <a:t>nevyžádaná pošta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>
                <a:latin typeface="Tahoma" pitchFamily="34" charset="0"/>
              </a:rPr>
              <a:t>Škodlivost</a:t>
            </a:r>
          </a:p>
          <a:p>
            <a:pPr lvl="1"/>
            <a:r>
              <a:rPr lang="cs-CZ" dirty="0"/>
              <a:t>zaplňování </a:t>
            </a:r>
            <a:r>
              <a:rPr lang="cs-CZ" dirty="0" smtClean="0"/>
              <a:t>schránek, ztráta času</a:t>
            </a:r>
          </a:p>
          <a:p>
            <a:pPr lvl="1"/>
            <a:r>
              <a:rPr lang="cs-CZ" dirty="0" smtClean="0"/>
              <a:t>přetěžování sítě</a:t>
            </a:r>
            <a:endParaRPr lang="cs-CZ" dirty="0"/>
          </a:p>
          <a:p>
            <a:pPr lvl="1"/>
            <a:r>
              <a:rPr lang="cs-CZ" dirty="0"/>
              <a:t>riziko virové infekce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>
                <a:latin typeface="Tahoma" pitchFamily="34" charset="0"/>
              </a:rPr>
              <a:t>Obrana</a:t>
            </a:r>
          </a:p>
          <a:p>
            <a:pPr lvl="1"/>
            <a:r>
              <a:rPr lang="cs-CZ" dirty="0"/>
              <a:t>ochrana adresy</a:t>
            </a:r>
          </a:p>
          <a:p>
            <a:pPr lvl="1"/>
            <a:r>
              <a:rPr lang="cs-CZ" dirty="0" smtClean="0"/>
              <a:t>neodpovídat!</a:t>
            </a:r>
            <a:endParaRPr lang="cs-CZ" dirty="0"/>
          </a:p>
          <a:p>
            <a:pPr lvl="1"/>
            <a:r>
              <a:rPr lang="cs-CZ" dirty="0"/>
              <a:t>antispamový filtr</a:t>
            </a:r>
          </a:p>
          <a:p>
            <a:endParaRPr lang="cs-CZ" dirty="0"/>
          </a:p>
        </p:txBody>
      </p:sp>
      <p:pic>
        <p:nvPicPr>
          <p:cNvPr id="6146" name="Picture 2" descr="http://api.ning.com/files/TOoAQlDC4XrgD8VxsYUsJTLg0Swqmd3BdTPibnkqjiwwoiNIVm7*6liIW9PMT3Qx*rcL4D4Gl9lqrD2s-pRgbIOOzhzuhNQE/stopjunkmail.comjunk_mail_pile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816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292080" y="5877272"/>
            <a:ext cx="34918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latin typeface="+mn-lt"/>
                <a:hlinkClick r:id="rId5"/>
              </a:rPr>
              <a:t>api.ning.com/stopjunkmail.comjunk_mail_pile_1.jpg</a:t>
            </a:r>
            <a:endParaRPr lang="cs-CZ" sz="1200" dirty="0"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5877272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 smtClean="0">
                <a:sym typeface="Webdings"/>
                <a:hlinkClick r:id="" action="ppaction://customshow?id=0&amp;return=true"/>
              </a:rPr>
              <a:t></a:t>
            </a:r>
            <a:r>
              <a:rPr lang="cs-CZ" dirty="0" smtClean="0">
                <a:sym typeface="Webdings"/>
              </a:rPr>
              <a:t>	</a:t>
            </a:r>
            <a:r>
              <a:rPr lang="cs-CZ" dirty="0" smtClean="0">
                <a:sym typeface="Webdings"/>
                <a:hlinkClick r:id="" action="ppaction://customshow?id=1&amp;return=true"/>
              </a:rPr>
              <a:t></a:t>
            </a:r>
            <a:r>
              <a:rPr lang="cs-CZ" dirty="0" smtClean="0">
                <a:sym typeface="Webdings"/>
              </a:rPr>
              <a:t>	</a:t>
            </a:r>
            <a:r>
              <a:rPr lang="cs-CZ" dirty="0" smtClean="0">
                <a:sym typeface="Webdings"/>
                <a:hlinkClick r:id="" action="ppaction://customshow?id=2&amp;return=true"/>
              </a:rPr>
              <a:t></a:t>
            </a:r>
            <a:endParaRPr lang="cs-CZ" dirty="0"/>
          </a:p>
        </p:txBody>
      </p:sp>
      <p:graphicFrame>
        <p:nvGraphicFramePr>
          <p:cNvPr id="3" name="Objekt 2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5674680"/>
              </p:ext>
            </p:extLst>
          </p:nvPr>
        </p:nvGraphicFramePr>
        <p:xfrm>
          <a:off x="3203575" y="6040438"/>
          <a:ext cx="306388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" name="Acrobat Document" r:id="rId6" imgW="0" imgH="0" progId="AcroExch.Document.7">
                  <p:embed/>
                </p:oleObj>
              </mc:Choice>
              <mc:Fallback>
                <p:oleObj name="Acrobat Document" r:id="rId6" imgW="0" imgH="0" progId="AcroExch.Document.7">
                  <p:embed/>
                  <p:pic>
                    <p:nvPicPr>
                      <p:cNvPr id="0" name="Objekt 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575" y="6040438"/>
                        <a:ext cx="306388" cy="431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4248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/>
              <a:t>HOAX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7944" y="1721644"/>
            <a:ext cx="4390256" cy="439519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dirty="0"/>
              <a:t>poplašná </a:t>
            </a:r>
            <a:r>
              <a:rPr lang="cs-CZ" altLang="cs-CZ" dirty="0" smtClean="0"/>
              <a:t>zpráva (falešná)</a:t>
            </a:r>
            <a:endParaRPr lang="cs-CZ" altLang="cs-CZ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b="1" dirty="0">
                <a:latin typeface="Tahoma" pitchFamily="34" charset="0"/>
              </a:rPr>
              <a:t>Škodlivost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emotivní frustrace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šíření </a:t>
            </a:r>
            <a:r>
              <a:rPr lang="cs-CZ" altLang="cs-CZ" dirty="0" smtClean="0"/>
              <a:t>adres, nárůst SPAMU</a:t>
            </a:r>
            <a:endParaRPr lang="cs-CZ" altLang="cs-CZ" dirty="0"/>
          </a:p>
          <a:p>
            <a:pPr lvl="1">
              <a:lnSpc>
                <a:spcPct val="90000"/>
              </a:lnSpc>
            </a:pPr>
            <a:r>
              <a:rPr lang="cs-CZ" altLang="cs-CZ" dirty="0"/>
              <a:t>riziko virové infekce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b="1" dirty="0">
                <a:latin typeface="Tahoma" pitchFamily="34" charset="0"/>
              </a:rPr>
              <a:t>Obrana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vysvětlovat</a:t>
            </a:r>
            <a:endParaRPr lang="cs-CZ" altLang="cs-CZ" dirty="0"/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nepřeposílat!</a:t>
            </a:r>
          </a:p>
          <a:p>
            <a:pPr lvl="1">
              <a:lnSpc>
                <a:spcPct val="90000"/>
              </a:lnSpc>
            </a:pPr>
            <a:endParaRPr lang="cs-CZ" altLang="cs-CZ" dirty="0" smtClean="0"/>
          </a:p>
          <a:p>
            <a:pPr marL="539750" lvl="1" indent="0">
              <a:lnSpc>
                <a:spcPct val="90000"/>
              </a:lnSpc>
              <a:buNone/>
              <a:tabLst>
                <a:tab pos="2786063" algn="l"/>
              </a:tabLst>
            </a:pPr>
            <a:r>
              <a:rPr lang="cs-CZ" altLang="cs-CZ" sz="3600" dirty="0" smtClean="0">
                <a:sym typeface="Webdings"/>
                <a:hlinkClick r:id="" action="ppaction://customshow?id=3&amp;return=true"/>
              </a:rPr>
              <a:t></a:t>
            </a:r>
            <a:r>
              <a:rPr lang="cs-CZ" altLang="cs-CZ" dirty="0" smtClean="0">
                <a:sym typeface="Webdings"/>
              </a:rPr>
              <a:t>	</a:t>
            </a:r>
            <a:r>
              <a:rPr lang="cs-CZ" altLang="cs-CZ" dirty="0" smtClean="0">
                <a:sym typeface="Webdings"/>
                <a:hlinkClick r:id="rId4"/>
              </a:rPr>
              <a:t></a:t>
            </a:r>
            <a:r>
              <a:rPr lang="cs-CZ" altLang="cs-CZ" dirty="0" smtClean="0">
                <a:sym typeface="Webdings"/>
              </a:rPr>
              <a:t>	</a:t>
            </a:r>
            <a:endParaRPr lang="cs-CZ" altLang="cs-CZ" dirty="0"/>
          </a:p>
          <a:p>
            <a:pPr lvl="1">
              <a:lnSpc>
                <a:spcPct val="90000"/>
              </a:lnSpc>
            </a:pPr>
            <a:endParaRPr lang="cs-CZ" altLang="cs-CZ" dirty="0"/>
          </a:p>
        </p:txBody>
      </p:sp>
      <p:pic>
        <p:nvPicPr>
          <p:cNvPr id="1026" name="Picture 2" descr="http://www.scaryforkids.com/pics/scary-email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8" r="14351"/>
          <a:stretch/>
        </p:blipFill>
        <p:spPr bwMode="auto">
          <a:xfrm>
            <a:off x="611560" y="1700808"/>
            <a:ext cx="314747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11560" y="5229200"/>
            <a:ext cx="47880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cs-CZ" sz="1200" dirty="0">
                <a:solidFill>
                  <a:schemeClr val="bg1">
                    <a:lumMod val="65000"/>
                  </a:schemeClr>
                </a:solidFill>
                <a:latin typeface="+mn-lt"/>
                <a:hlinkClick r:id="rId6"/>
              </a:rPr>
              <a:t>http://www.scaryforkids.com/pics/scary-emails.jpg</a:t>
            </a:r>
            <a:endParaRPr lang="cs-CZ" sz="1200" dirty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  <p:graphicFrame>
        <p:nvGraphicFramePr>
          <p:cNvPr id="3" name="Objekt 2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6964553"/>
              </p:ext>
            </p:extLst>
          </p:nvPr>
        </p:nvGraphicFramePr>
        <p:xfrm>
          <a:off x="5370612" y="5661248"/>
          <a:ext cx="30638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5" name="Acrobat Document" r:id="rId7" imgW="0" imgH="0" progId="AcroExch.Document.7">
                  <p:embed/>
                </p:oleObj>
              </mc:Choice>
              <mc:Fallback>
                <p:oleObj name="Acrobat Document" r:id="rId7" imgW="0" imgH="0" progId="AcroExch.Document.7">
                  <p:embed/>
                  <p:pic>
                    <p:nvPicPr>
                      <p:cNvPr id="0" name="Objekt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0612" y="5661248"/>
                        <a:ext cx="306387" cy="431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4752060"/>
              </p:ext>
            </p:extLst>
          </p:nvPr>
        </p:nvGraphicFramePr>
        <p:xfrm>
          <a:off x="5867400" y="5661025"/>
          <a:ext cx="306388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6" name="Acrobat Document" r:id="rId9" imgW="0" imgH="0" progId="AcroExch.Document.7">
                  <p:embed/>
                </p:oleObj>
              </mc:Choice>
              <mc:Fallback>
                <p:oleObj name="Acrobat Document" r:id="rId9" imgW="0" imgH="0" progId="AcroExch.Document.7">
                  <p:embed/>
                  <p:pic>
                    <p:nvPicPr>
                      <p:cNvPr id="0" name="Objekt 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5661025"/>
                        <a:ext cx="306388" cy="431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7144532"/>
              </p:ext>
            </p:extLst>
          </p:nvPr>
        </p:nvGraphicFramePr>
        <p:xfrm>
          <a:off x="6355432" y="5661025"/>
          <a:ext cx="304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7" name="Acrobat Document" r:id="rId11" imgW="0" imgH="0" progId="AcroExch.Document.7">
                  <p:embed/>
                </p:oleObj>
              </mc:Choice>
              <mc:Fallback>
                <p:oleObj name="Acrobat Document" r:id="rId11" imgW="0" imgH="0" progId="AcroExch.Document.7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5432" y="5661025"/>
                        <a:ext cx="304800" cy="4318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PHISHING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dirty="0" smtClean="0"/>
              <a:t>získávání osobních údajů</a:t>
            </a:r>
            <a:endParaRPr lang="cs-CZ" altLang="cs-CZ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b="1" dirty="0">
                <a:latin typeface="Tahoma" pitchFamily="34" charset="0"/>
              </a:rPr>
              <a:t>Škodlivost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nárůst SPAMU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zcizení identity</a:t>
            </a:r>
            <a:endParaRPr lang="cs-CZ" altLang="cs-CZ" dirty="0"/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finanční poškození</a:t>
            </a:r>
            <a:endParaRPr lang="cs-CZ" altLang="cs-CZ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b="1" dirty="0">
                <a:latin typeface="Tahoma" pitchFamily="34" charset="0"/>
              </a:rPr>
              <a:t>Obrana</a:t>
            </a:r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nedůvěřovat</a:t>
            </a:r>
            <a:endParaRPr lang="cs-CZ" altLang="cs-CZ" dirty="0"/>
          </a:p>
          <a:p>
            <a:pPr lvl="1">
              <a:lnSpc>
                <a:spcPct val="90000"/>
              </a:lnSpc>
            </a:pPr>
            <a:r>
              <a:rPr lang="cs-CZ" altLang="cs-CZ" dirty="0" smtClean="0"/>
              <a:t>neklikat</a:t>
            </a:r>
          </a:p>
          <a:p>
            <a:pPr lvl="1">
              <a:lnSpc>
                <a:spcPct val="90000"/>
              </a:lnSpc>
            </a:pPr>
            <a:endParaRPr lang="cs-CZ" altLang="cs-CZ" dirty="0"/>
          </a:p>
          <a:p>
            <a:pPr marL="0" indent="0">
              <a:lnSpc>
                <a:spcPct val="90000"/>
              </a:lnSpc>
              <a:buNone/>
            </a:pPr>
            <a:r>
              <a:rPr lang="cs-CZ" altLang="cs-CZ" dirty="0" smtClean="0">
                <a:sym typeface="Webdings"/>
                <a:hlinkClick r:id="" action="ppaction://customshow?id=4&amp;return=true"/>
              </a:rPr>
              <a:t></a:t>
            </a:r>
            <a:r>
              <a:rPr lang="cs-CZ" altLang="cs-CZ" dirty="0" smtClean="0">
                <a:sym typeface="Webdings"/>
              </a:rPr>
              <a:t>	</a:t>
            </a:r>
            <a:r>
              <a:rPr lang="cs-CZ" altLang="cs-CZ" dirty="0" smtClean="0">
                <a:sym typeface="Webdings"/>
                <a:hlinkClick r:id="" action="ppaction://customshow?id=5&amp;return=true"/>
              </a:rPr>
              <a:t></a:t>
            </a:r>
            <a:r>
              <a:rPr lang="cs-CZ" altLang="cs-CZ" dirty="0" smtClean="0">
                <a:sym typeface="Webdings"/>
              </a:rPr>
              <a:t>	</a:t>
            </a:r>
            <a:r>
              <a:rPr lang="cs-CZ" altLang="cs-CZ" dirty="0" smtClean="0">
                <a:sym typeface="Webdings"/>
                <a:hlinkClick r:id="" action="ppaction://customshow?id=6&amp;return=true"/>
              </a:rPr>
              <a:t></a:t>
            </a:r>
            <a:endParaRPr lang="cs-CZ" altLang="cs-CZ" dirty="0" smtClean="0"/>
          </a:p>
          <a:p>
            <a:pPr lvl="1">
              <a:lnSpc>
                <a:spcPct val="90000"/>
              </a:lnSpc>
            </a:pPr>
            <a:endParaRPr lang="cs-CZ" altLang="cs-CZ" dirty="0"/>
          </a:p>
          <a:p>
            <a:pPr marL="457200" lvl="1" indent="0">
              <a:lnSpc>
                <a:spcPct val="90000"/>
              </a:lnSpc>
              <a:buNone/>
            </a:pPr>
            <a:endParaRPr lang="cs-CZ" altLang="cs-CZ" dirty="0"/>
          </a:p>
        </p:txBody>
      </p:sp>
      <p:pic>
        <p:nvPicPr>
          <p:cNvPr id="3074" name="Picture 2" descr="http://www.maclife.com/files/u220903/Phishing_scam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88840"/>
            <a:ext cx="238125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879765" y="5506199"/>
            <a:ext cx="29340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cs-CZ" sz="1200" dirty="0" smtClean="0">
                <a:latin typeface="+mn-lt"/>
                <a:hlinkClick r:id="rId3"/>
              </a:rPr>
              <a:t>www.maclife.com/Phishing_scam_big.jpg</a:t>
            </a:r>
            <a:endParaRPr lang="cs-CZ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5403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664" y="404664"/>
            <a:ext cx="8134672" cy="1143000"/>
          </a:xfrm>
        </p:spPr>
        <p:txBody>
          <a:bodyPr/>
          <a:lstStyle/>
          <a:p>
            <a:r>
              <a:rPr lang="cs-CZ" dirty="0" smtClean="0"/>
              <a:t>E-mail může být zneužit i jinými způsoby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700808"/>
            <a:ext cx="7772400" cy="4968552"/>
          </a:xfrm>
        </p:spPr>
        <p:txBody>
          <a:bodyPr/>
          <a:lstStyle/>
          <a:p>
            <a:pPr marL="0" indent="0">
              <a:buNone/>
            </a:pPr>
            <a:r>
              <a:rPr lang="cs-CZ" b="1" dirty="0" err="1" smtClean="0"/>
              <a:t>Kyberšikana</a:t>
            </a:r>
            <a:endParaRPr lang="cs-CZ" b="1" dirty="0" smtClean="0"/>
          </a:p>
          <a:p>
            <a:pPr lvl="1"/>
            <a:r>
              <a:rPr lang="cs-CZ" dirty="0" smtClean="0"/>
              <a:t>ponižování, zastrašování, urážení, psychické týrání</a:t>
            </a:r>
          </a:p>
          <a:p>
            <a:pPr marL="0" indent="0">
              <a:buNone/>
            </a:pPr>
            <a:r>
              <a:rPr lang="cs-CZ" b="1" dirty="0" err="1"/>
              <a:t>Kyberstalking</a:t>
            </a:r>
            <a:endParaRPr lang="cs-CZ" b="1" dirty="0"/>
          </a:p>
          <a:p>
            <a:pPr lvl="1"/>
            <a:r>
              <a:rPr lang="cs-CZ" dirty="0"/>
              <a:t>šmírování, </a:t>
            </a:r>
            <a:r>
              <a:rPr lang="cs-CZ" dirty="0" smtClean="0"/>
              <a:t>pronásledování, vnucování se</a:t>
            </a:r>
          </a:p>
          <a:p>
            <a:pPr marL="0" indent="0">
              <a:buNone/>
            </a:pPr>
            <a:r>
              <a:rPr lang="cs-CZ" b="1" dirty="0" err="1"/>
              <a:t>Kybergrooming</a:t>
            </a:r>
            <a:endParaRPr lang="cs-CZ" b="1" dirty="0"/>
          </a:p>
          <a:p>
            <a:pPr lvl="1"/>
            <a:r>
              <a:rPr lang="cs-CZ" dirty="0" smtClean="0"/>
              <a:t>manipulace, ponoukání, vynucování schůzky</a:t>
            </a:r>
          </a:p>
          <a:p>
            <a:pPr marL="0" indent="0">
              <a:buNone/>
            </a:pPr>
            <a:r>
              <a:rPr lang="cs-CZ" b="1" dirty="0" err="1"/>
              <a:t>Sexting</a:t>
            </a:r>
            <a:endParaRPr lang="cs-CZ" b="1" dirty="0"/>
          </a:p>
          <a:p>
            <a:pPr lvl="1"/>
            <a:r>
              <a:rPr lang="cs-CZ" dirty="0" smtClean="0"/>
              <a:t>vnucování či vynucování sexuálního obsahu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Další informace: </a:t>
            </a:r>
            <a:r>
              <a:rPr lang="cs-CZ" dirty="0" smtClean="0">
                <a:hlinkClick r:id="rId2"/>
              </a:rPr>
              <a:t>www.policie.cz</a:t>
            </a:r>
            <a:endParaRPr lang="cs-CZ" dirty="0" smtClean="0"/>
          </a:p>
        </p:txBody>
      </p:sp>
      <p:pic>
        <p:nvPicPr>
          <p:cNvPr id="8194" name="Picture 2" descr="C:\Users\user\AppData\Local\Microsoft\Windows\Temporary Internet Files\Content.IE5\G0J17M49\MC9004158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93987"/>
            <a:ext cx="1981200" cy="147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09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Nebezpečí i při běžném používání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hesla přenášená přes nezabezpečený protokol</a:t>
            </a:r>
            <a:br>
              <a:rPr lang="cs-CZ" sz="2400" dirty="0" smtClean="0"/>
            </a:br>
            <a:r>
              <a:rPr lang="cs-CZ" sz="2400" dirty="0" smtClean="0"/>
              <a:t>mohou být zachycena</a:t>
            </a:r>
          </a:p>
          <a:p>
            <a:r>
              <a:rPr lang="cs-CZ" sz="2400" dirty="0" smtClean="0"/>
              <a:t>pošta přenášená přes nezabezpečené spojení</a:t>
            </a:r>
            <a:br>
              <a:rPr lang="cs-CZ" sz="2400" dirty="0" smtClean="0"/>
            </a:br>
            <a:r>
              <a:rPr lang="cs-CZ" sz="2400" dirty="0" smtClean="0"/>
              <a:t>může být zachycena</a:t>
            </a:r>
          </a:p>
          <a:p>
            <a:r>
              <a:rPr lang="cs-CZ" sz="2400" dirty="0" smtClean="0"/>
              <a:t>spojení přes nezabezpečenou Wi-Fi síť</a:t>
            </a:r>
            <a:br>
              <a:rPr lang="cs-CZ" sz="2400" dirty="0" smtClean="0"/>
            </a:br>
            <a:r>
              <a:rPr lang="cs-CZ" sz="2400" dirty="0" smtClean="0"/>
              <a:t>může být odposloucháváno</a:t>
            </a:r>
          </a:p>
          <a:p>
            <a:r>
              <a:rPr lang="cs-CZ" sz="2400" dirty="0" smtClean="0"/>
              <a:t>e-mail v </a:t>
            </a:r>
            <a:r>
              <a:rPr lang="cs-CZ" sz="2400" dirty="0" err="1" smtClean="0"/>
              <a:t>html</a:t>
            </a:r>
            <a:r>
              <a:rPr lang="cs-CZ" sz="2400" dirty="0" smtClean="0"/>
              <a:t> formátu může obsahovat škodlivý kód</a:t>
            </a:r>
          </a:p>
          <a:p>
            <a:r>
              <a:rPr lang="cs-CZ" sz="2400" dirty="0" smtClean="0"/>
              <a:t>přílohy v e-mailu (zip) mohou obsahovat vir</a:t>
            </a:r>
          </a:p>
          <a:p>
            <a:r>
              <a:rPr lang="cs-CZ" sz="2400" dirty="0" smtClean="0"/>
              <a:t>přesměrování v e-mailu může směrovat na podvodné weby, stránky zpravidla obsahují škodlivý kód</a:t>
            </a:r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/>
              <a:t>Další informace </a:t>
            </a:r>
            <a:r>
              <a:rPr lang="cs-CZ" sz="2400" dirty="0" smtClean="0">
                <a:hlinkClick r:id="rId2"/>
              </a:rPr>
              <a:t>www.tipypropc.cz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11266" name="Picture 2" descr="C:\Users\user\AppData\Local\Microsoft\Windows\Temporary Internet Files\Content.IE5\EBHSGQYW\MC9003710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88840"/>
            <a:ext cx="2232248" cy="233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92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257800"/>
            <a:ext cx="7772400" cy="1143000"/>
          </a:xfrm>
        </p:spPr>
        <p:txBody>
          <a:bodyPr/>
          <a:lstStyle/>
          <a:p>
            <a:r>
              <a:rPr lang="cs-CZ" altLang="cs-CZ"/>
              <a:t>KONEC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4FF34"/>
              </a:clrFrom>
              <a:clrTo>
                <a:srgbClr val="34FF34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1762125"/>
            <a:ext cx="33337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57213"/>
            <a:ext cx="7343775" cy="5743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51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971550"/>
            <a:ext cx="7067550" cy="491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0800" cap="flat" cmpd="sng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73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36" y="504000"/>
            <a:ext cx="8419728" cy="585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930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504825"/>
            <a:ext cx="8629650" cy="58483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955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352928" cy="5976664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/>
              <a:t>Zpráva, která přišla dnes ráno jak od Microsoftu tak od </a:t>
            </a:r>
            <a:r>
              <a:rPr lang="cs-CZ" sz="2000" dirty="0" err="1"/>
              <a:t>Nortona</a:t>
            </a:r>
            <a:r>
              <a:rPr lang="cs-CZ" sz="2000" dirty="0"/>
              <a:t>. </a:t>
            </a:r>
          </a:p>
          <a:p>
            <a:pPr marL="0" indent="0">
              <a:buNone/>
            </a:pPr>
            <a:r>
              <a:rPr lang="cs-CZ" sz="2000" dirty="0"/>
              <a:t>Prosím, pošlete to každému, kdo má přístup k internetu. </a:t>
            </a:r>
          </a:p>
          <a:p>
            <a:pPr marL="0" indent="0">
              <a:buNone/>
            </a:pPr>
            <a:r>
              <a:rPr lang="cs-CZ" sz="2000" dirty="0"/>
              <a:t>Můžete dostat na první pohled neškodný e-mail s </a:t>
            </a:r>
          </a:p>
          <a:p>
            <a:pPr marL="0" indent="0">
              <a:buNone/>
            </a:pPr>
            <a:r>
              <a:rPr lang="cs-CZ" sz="2000" dirty="0"/>
              <a:t>prezentací </a:t>
            </a:r>
            <a:r>
              <a:rPr lang="cs-CZ" sz="2000" dirty="0" err="1"/>
              <a:t>Power</a:t>
            </a:r>
            <a:r>
              <a:rPr lang="cs-CZ" sz="2000" dirty="0"/>
              <a:t> Point nazvanou '</a:t>
            </a:r>
            <a:r>
              <a:rPr lang="cs-CZ" sz="2000" dirty="0" err="1"/>
              <a:t>Life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beautiful</a:t>
            </a:r>
            <a:r>
              <a:rPr lang="cs-CZ" sz="2000" dirty="0"/>
              <a:t>'. </a:t>
            </a:r>
          </a:p>
          <a:p>
            <a:pPr marL="0" indent="0">
              <a:buNone/>
            </a:pPr>
            <a:r>
              <a:rPr lang="cs-CZ" sz="2000" dirty="0"/>
              <a:t>Pokud jej obdržíte, za žádnou cenu prezentaci </a:t>
            </a:r>
          </a:p>
          <a:p>
            <a:pPr marL="0" indent="0">
              <a:buNone/>
            </a:pPr>
            <a:r>
              <a:rPr lang="cs-CZ" sz="2000" dirty="0"/>
              <a:t>NEOTVÍREJTE, </a:t>
            </a:r>
          </a:p>
          <a:p>
            <a:pPr marL="0" indent="0">
              <a:buNone/>
            </a:pPr>
            <a:r>
              <a:rPr lang="cs-CZ" sz="2000" dirty="0"/>
              <a:t>okamžitě ji vymažte. Pokud ji otevřete, na vaší obrazovce se ukáže zpráva </a:t>
            </a:r>
          </a:p>
          <a:p>
            <a:pPr marL="0" indent="0">
              <a:buNone/>
            </a:pPr>
            <a:r>
              <a:rPr lang="cs-CZ" sz="2000" dirty="0"/>
              <a:t>´</a:t>
            </a:r>
            <a:r>
              <a:rPr lang="cs-CZ" sz="2000" dirty="0" err="1"/>
              <a:t>It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too</a:t>
            </a:r>
            <a:r>
              <a:rPr lang="cs-CZ" sz="2000" dirty="0"/>
              <a:t> </a:t>
            </a:r>
            <a:r>
              <a:rPr lang="cs-CZ" sz="2000" dirty="0" err="1"/>
              <a:t>late</a:t>
            </a:r>
            <a:r>
              <a:rPr lang="cs-CZ" sz="2000" dirty="0"/>
              <a:t> </a:t>
            </a:r>
            <a:r>
              <a:rPr lang="cs-CZ" sz="2000" dirty="0" err="1"/>
              <a:t>now</a:t>
            </a:r>
            <a:r>
              <a:rPr lang="cs-CZ" sz="2000" dirty="0"/>
              <a:t>, </a:t>
            </a:r>
            <a:r>
              <a:rPr lang="cs-CZ" sz="2000" dirty="0" err="1"/>
              <a:t>your</a:t>
            </a:r>
            <a:r>
              <a:rPr lang="cs-CZ" sz="2000" dirty="0"/>
              <a:t> </a:t>
            </a:r>
            <a:r>
              <a:rPr lang="cs-CZ" sz="2000" dirty="0" err="1"/>
              <a:t>life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no </a:t>
            </a:r>
            <a:r>
              <a:rPr lang="cs-CZ" sz="2000" dirty="0" err="1"/>
              <a:t>longer</a:t>
            </a:r>
            <a:r>
              <a:rPr lang="cs-CZ" sz="2000" dirty="0"/>
              <a:t> </a:t>
            </a:r>
            <a:r>
              <a:rPr lang="cs-CZ" sz="2000" dirty="0" err="1"/>
              <a:t>beautiful</a:t>
            </a:r>
            <a:r>
              <a:rPr lang="cs-CZ" sz="2000" dirty="0"/>
              <a:t>.' </a:t>
            </a:r>
          </a:p>
          <a:p>
            <a:pPr marL="0" indent="0">
              <a:buNone/>
            </a:pPr>
            <a:r>
              <a:rPr lang="cs-CZ" sz="2000" dirty="0"/>
              <a:t>Následně ZTRATÍTE vše ve vašem PC a osoba, která vám toto </a:t>
            </a:r>
          </a:p>
          <a:p>
            <a:pPr marL="0" indent="0">
              <a:buNone/>
            </a:pPr>
            <a:r>
              <a:rPr lang="cs-CZ" sz="2000" dirty="0"/>
              <a:t>zaslala získá přístup k vašemu jménu, emailu a heslu. </a:t>
            </a:r>
          </a:p>
          <a:p>
            <a:pPr marL="0" indent="0">
              <a:buNone/>
            </a:pPr>
            <a:r>
              <a:rPr lang="cs-CZ" sz="2000" dirty="0"/>
              <a:t>Toto je nový virus, který vstoupil do oběhu v sobotu odpoledne. </a:t>
            </a:r>
          </a:p>
          <a:p>
            <a:pPr marL="0" indent="0">
              <a:buNone/>
            </a:pPr>
            <a:r>
              <a:rPr lang="cs-CZ" sz="2000" dirty="0"/>
              <a:t>AOL již potvrdil, že je to vážné a že antivirové programy </a:t>
            </a:r>
          </a:p>
          <a:p>
            <a:pPr marL="0" indent="0">
              <a:buNone/>
            </a:pPr>
            <a:r>
              <a:rPr lang="cs-CZ" sz="2000" dirty="0"/>
              <a:t>nejsou schopné tento virus zničit. </a:t>
            </a:r>
          </a:p>
          <a:p>
            <a:pPr marL="0" indent="0">
              <a:buNone/>
            </a:pPr>
            <a:r>
              <a:rPr lang="cs-CZ" sz="2000" dirty="0"/>
              <a:t>Virus byl vyroben hackerem, který si říká '</a:t>
            </a:r>
            <a:r>
              <a:rPr lang="cs-CZ" sz="2000" dirty="0" err="1"/>
              <a:t>life</a:t>
            </a:r>
            <a:r>
              <a:rPr lang="cs-CZ" sz="2000" dirty="0"/>
              <a:t> </a:t>
            </a:r>
            <a:r>
              <a:rPr lang="cs-CZ" sz="2000" dirty="0" err="1"/>
              <a:t>owner</a:t>
            </a:r>
            <a:r>
              <a:rPr lang="cs-CZ" sz="2000" dirty="0"/>
              <a:t>'. </a:t>
            </a:r>
          </a:p>
          <a:p>
            <a:pPr marL="0" indent="0">
              <a:buNone/>
            </a:pPr>
            <a:r>
              <a:rPr lang="cs-CZ" sz="2000" dirty="0"/>
              <a:t>Prosím, přepošlete tuto zprávu všem vašim přátelům a </a:t>
            </a:r>
          </a:p>
          <a:p>
            <a:pPr marL="0" indent="0">
              <a:buNone/>
            </a:pPr>
            <a:r>
              <a:rPr lang="cs-CZ" sz="2000" dirty="0"/>
              <a:t>požádejte je, aby ji co nejrychleji předali dál. </a:t>
            </a:r>
          </a:p>
          <a:p>
            <a:pPr marL="0" indent="0">
              <a:buNone/>
            </a:pPr>
            <a:r>
              <a:rPr lang="cs-CZ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9317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/>
          <a:lstStyle/>
          <a:p>
            <a:pPr marL="0" indent="0">
              <a:buNone/>
            </a:pPr>
            <a:endParaRPr lang="pl-PL" sz="1800" dirty="0"/>
          </a:p>
          <a:p>
            <a:pPr marL="0" indent="0">
              <a:buNone/>
            </a:pPr>
            <a:endParaRPr lang="pl-PL" sz="1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695824"/>
            <a:ext cx="8640000" cy="5466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73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839472"/>
            <a:ext cx="8640000" cy="5179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 bwMode="auto">
          <a:xfrm>
            <a:off x="252000" y="1124744"/>
            <a:ext cx="1583696" cy="504056"/>
          </a:xfrm>
          <a:prstGeom prst="ellipse">
            <a:avLst/>
          </a:prstGeom>
          <a:noFill/>
          <a:ln w="31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>
            <a:glow rad="101600">
              <a:srgbClr val="FF0000">
                <a:alpha val="35000"/>
              </a:srgb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70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863622"/>
            <a:ext cx="8640000" cy="5130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601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912" y="1"/>
            <a:ext cx="60021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40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700808"/>
            <a:ext cx="4822304" cy="4395192"/>
          </a:xfrm>
        </p:spPr>
        <p:txBody>
          <a:bodyPr/>
          <a:lstStyle/>
          <a:p>
            <a:pPr marL="0" indent="0">
              <a:buNone/>
            </a:pPr>
            <a:r>
              <a:rPr lang="cs-CZ" sz="1600" b="1" dirty="0"/>
              <a:t>Opět MMS virus</a:t>
            </a:r>
          </a:p>
          <a:p>
            <a:pPr marL="0" indent="0">
              <a:buNone/>
            </a:pPr>
            <a:r>
              <a:rPr lang="cs-CZ" sz="1600" dirty="0"/>
              <a:t>Vloženo 29.05.2013, autor: </a:t>
            </a:r>
            <a:r>
              <a:rPr lang="cs-CZ" sz="1600" dirty="0" err="1" smtClean="0"/>
              <a:t>Spajk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Virus </a:t>
            </a:r>
            <a:r>
              <a:rPr lang="cs-CZ" sz="1600" dirty="0"/>
              <a:t>se šíří prostřednictvím e-mailu, tvářící se jako přeposlaná MMS zpráva, kterou zaslal některý z mobilních operátorů. </a:t>
            </a:r>
            <a:r>
              <a:rPr lang="cs-CZ" sz="1600" dirty="0"/>
              <a:t>Původně šlo především o vydávání se za doménu Vodafone, později T-Mobile a nyní přibyla i adresa „noreply@o2.com“.</a:t>
            </a:r>
          </a:p>
          <a:p>
            <a:pPr marL="0" indent="0">
              <a:buNone/>
            </a:pPr>
            <a:r>
              <a:rPr lang="cs-CZ" sz="1600" dirty="0"/>
              <a:t>Mechanizmus útoku je stejný, jako v minulé variaci. Podvodný e-mail obsahuje přílohu se souborem ve </a:t>
            </a:r>
            <a:r>
              <a:rPr lang="cs-CZ" sz="1600" dirty="0"/>
              <a:t>formátu ZIP. Pokud ho rozbalíte, jeho obsahem je soubor „</a:t>
            </a:r>
            <a:r>
              <a:rPr lang="cs-CZ" sz="1600" b="1" dirty="0"/>
              <a:t>MMS_IMG 03276311.jpg.exe</a:t>
            </a:r>
            <a:r>
              <a:rPr lang="cs-CZ" sz="1600" dirty="0"/>
              <a:t>„. Komu není divné, že soubor s fotkami má příponu *.</a:t>
            </a:r>
            <a:r>
              <a:rPr lang="cs-CZ" sz="1600" dirty="0" err="1"/>
              <a:t>exe</a:t>
            </a:r>
            <a:r>
              <a:rPr lang="cs-CZ" sz="1600" dirty="0"/>
              <a:t>, nechť si zopakuje základy práce na PC. Tento jednoduchý mechanizmus využívá nejmocnější zbraň tvůrců hrozeb – neznalost a zvědavost uživatelů. A neznalost, jak všichni víme, neomlouvá</a:t>
            </a:r>
          </a:p>
          <a:p>
            <a:pPr marL="0" indent="0">
              <a:buNone/>
            </a:pPr>
            <a:endParaRPr lang="cs-CZ" sz="16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068960"/>
            <a:ext cx="3343275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6061742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rgbClr val="FF0000"/>
          </a:solidFill>
          <a:prstDash val="solid"/>
          <a:round/>
          <a:headEnd type="none" w="med" len="med"/>
          <a:tailEnd type="arrow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rgbClr val="FF0000"/>
          </a:solidFill>
          <a:prstDash val="solid"/>
          <a:round/>
          <a:headEnd type="none" w="med" len="med"/>
          <a:tailEnd type="arrow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</TotalTime>
  <Words>493</Words>
  <Application>Microsoft Office PowerPoint</Application>
  <PresentationFormat>Předvádění na obrazovce (4:3)</PresentationFormat>
  <Paragraphs>120</Paragraphs>
  <Slides>19</Slides>
  <Notes>3</Notes>
  <HiddenSlides>1</HiddenSlides>
  <MMClips>0</MMClips>
  <ScaleCrop>false</ScaleCrop>
  <HeadingPairs>
    <vt:vector size="8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  <vt:variant>
        <vt:lpstr>Vlastní prezentace</vt:lpstr>
      </vt:variant>
      <vt:variant>
        <vt:i4>7</vt:i4>
      </vt:variant>
    </vt:vector>
  </HeadingPairs>
  <TitlesOfParts>
    <vt:vector size="28" baseType="lpstr">
      <vt:lpstr>Default Design</vt:lpstr>
      <vt:lpstr>Acrobat Document</vt:lpstr>
      <vt:lpstr>Prezentace aplikace PowerPoint</vt:lpstr>
      <vt:lpstr>Elektronická pošta nežádoucí a nebezpečná</vt:lpstr>
      <vt:lpstr>Hromadné a řetězové zprávy</vt:lpstr>
      <vt:lpstr>SPAM</vt:lpstr>
      <vt:lpstr>HOAX</vt:lpstr>
      <vt:lpstr>PHISHING</vt:lpstr>
      <vt:lpstr>E-mail může být zneužit i jinými způsoby</vt:lpstr>
      <vt:lpstr>Nebezpečí i při běžném používání</vt:lpstr>
      <vt:lpstr>KONEC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spam1</vt:lpstr>
      <vt:lpstr>spam2</vt:lpstr>
      <vt:lpstr>spam3</vt:lpstr>
      <vt:lpstr>hoax2</vt:lpstr>
      <vt:lpstr>phishing1</vt:lpstr>
      <vt:lpstr>phishing2</vt:lpstr>
      <vt:lpstr>phishing3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Používání elektronické pošty</dc:title>
  <dc:creator>ok</dc:creator>
  <cp:lastModifiedBy>user</cp:lastModifiedBy>
  <cp:revision>50</cp:revision>
  <dcterms:created xsi:type="dcterms:W3CDTF">2006-09-14T19:31:56Z</dcterms:created>
  <dcterms:modified xsi:type="dcterms:W3CDTF">2013-10-22T20:09:02Z</dcterms:modified>
</cp:coreProperties>
</file>