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0"/>
  </p:handoutMasterIdLst>
  <p:sldIdLst>
    <p:sldId id="273" r:id="rId2"/>
    <p:sldId id="256" r:id="rId3"/>
    <p:sldId id="257" r:id="rId4"/>
    <p:sldId id="258" r:id="rId5"/>
    <p:sldId id="268" r:id="rId6"/>
    <p:sldId id="259" r:id="rId7"/>
    <p:sldId id="260" r:id="rId8"/>
    <p:sldId id="262" r:id="rId9"/>
    <p:sldId id="263" r:id="rId10"/>
    <p:sldId id="264" r:id="rId11"/>
    <p:sldId id="266" r:id="rId12"/>
    <p:sldId id="274" r:id="rId13"/>
    <p:sldId id="271" r:id="rId14"/>
    <p:sldId id="269" r:id="rId15"/>
    <p:sldId id="270" r:id="rId16"/>
    <p:sldId id="275" r:id="rId17"/>
    <p:sldId id="272" r:id="rId18"/>
    <p:sldId id="261" r:id="rId19"/>
  </p:sldIdLst>
  <p:sldSz cx="9144000" cy="6858000" type="screen4x3"/>
  <p:notesSz cx="6858000" cy="9144000"/>
  <p:defaultTextStyle>
    <a:defPPr>
      <a:defRPr lang="cs-CZ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3300"/>
    <a:srgbClr val="008000"/>
    <a:srgbClr val="FFCC00"/>
    <a:srgbClr val="FFFF00"/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2787"/>
    <p:restoredTop sz="90929"/>
  </p:normalViewPr>
  <p:slideViewPr>
    <p:cSldViewPr>
      <p:cViewPr varScale="1">
        <p:scale>
          <a:sx n="92" d="100"/>
          <a:sy n="92" d="100"/>
        </p:scale>
        <p:origin x="-26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cs-CZ"/>
          </a:p>
        </p:txBody>
      </p:sp>
      <p:sp>
        <p:nvSpPr>
          <p:cNvPr id="2253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2253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2BD1610-35F2-4948-908C-2BBCD4BFCEF7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292587-6CE4-4EC6-B9E4-D0442D2DB1F2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387198-A800-4463-821A-F20FA98991A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0C5622-6616-490E-81ED-208F5D3C55A3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D49203-6EA2-4C35-ABA9-EC3629BACB29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ED1792-6669-49A4-ACAE-15DD90AB991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667F28-7D7E-4060-BEDC-0CDAB3AE3203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C09C6D-32AE-42C7-8666-09AA4CE11606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F948FE-2261-4C31-8627-BFEA8B9B5A7D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F41B86-C156-4D56-9503-7E09AE118749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F088DB-AF54-4A71-BE66-F00634F79DEC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91835B-B9D6-4FB2-9DB3-C59335B570D7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299D927-7E22-44EA-A423-E65387359867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http://upload.wikimedia.org/wikipedia/commons/4/42/Watercycleczechhigh.jpg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Graf_aplikace_Microsoft_Office_Excel1.xls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cs.wikipedia.org/wiki/Soubor:Air_.pollution_1.jpg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http://upload.wikimedia.org/wikipedia/commons/thumb/f/ff/Air_.pollution_1.jpg/200px-Air_.pollution_1.jpg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Air_.pollution_1.jpg" TargetMode="External"/><Relationship Id="rId2" Type="http://schemas.openxmlformats.org/officeDocument/2006/relationships/hyperlink" Target="http://cs.wikipedia.org/wiki/Soubor:Watercycleczechhigh.jpg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510" name="Group 54"/>
          <p:cNvGraphicFramePr>
            <a:graphicFrameLocks noGrp="1"/>
          </p:cNvGraphicFramePr>
          <p:nvPr/>
        </p:nvGraphicFramePr>
        <p:xfrm>
          <a:off x="762000" y="762000"/>
          <a:ext cx="7772400" cy="3032760"/>
        </p:xfrm>
        <a:graphic>
          <a:graphicData uri="http://schemas.openxmlformats.org/drawingml/2006/table">
            <a:tbl>
              <a:tblPr/>
              <a:tblGrid>
                <a:gridCol w="1801813"/>
                <a:gridCol w="2178050"/>
                <a:gridCol w="955675"/>
                <a:gridCol w="157162"/>
                <a:gridCol w="158750"/>
                <a:gridCol w="460375"/>
                <a:gridCol w="1162050"/>
                <a:gridCol w="898525"/>
              </a:tblGrid>
              <a:tr h="8382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2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2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2" charset="0"/>
                          <a:cs typeface="Times New Roman" pitchFamily="18" charset="0"/>
                        </a:rPr>
                        <a:t>Obchodní akademie a Střední odborná škola, gen. F. Fajtla, Louny, p.o.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2" charset="0"/>
                          <a:cs typeface="Times New Roman" pitchFamily="18" charset="0"/>
                        </a:rPr>
                        <a:t>Osvoboditelů 380, Louny</a:t>
                      </a:r>
                    </a:p>
                  </a:txBody>
                  <a:tcPr marL="68580" marR="68580" marT="0" marB="0" anchor="ctr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07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2" charset="0"/>
                          <a:cs typeface="Times New Roman" pitchFamily="18" charset="0"/>
                        </a:rPr>
                        <a:t>Číslo projektu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2" charset="0"/>
                          <a:cs typeface="Times New Roman" pitchFamily="18" charset="0"/>
                        </a:rPr>
                        <a:t>CZ.1.07/1.5.00/34.0052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2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2" charset="0"/>
                          <a:cs typeface="Times New Roman" pitchFamily="18" charset="0"/>
                        </a:rPr>
                        <a:t>Číslo sady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2" charset="0"/>
                          <a:cs typeface="Times New Roman" pitchFamily="18" charset="0"/>
                        </a:rPr>
                        <a:t> 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2" charset="0"/>
                        </a:rPr>
                        <a:t>13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2" charset="0"/>
                          <a:cs typeface="Times New Roman" pitchFamily="18" charset="0"/>
                        </a:rPr>
                        <a:t>Číslo DUM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2" charset="0"/>
                        </a:rPr>
                        <a:t>3.2_13_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7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2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2" charset="0"/>
                        </a:rPr>
                        <a:t>Společenské vědy, Tělesná výchova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3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2" charset="0"/>
                          <a:cs typeface="Times New Roman" pitchFamily="18" charset="0"/>
                        </a:rPr>
                        <a:t>Tematický okruh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2" charset="0"/>
                        </a:rPr>
                        <a:t>Zdravý životní styl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3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2" charset="0"/>
                          <a:cs typeface="Times New Roman" pitchFamily="18" charset="0"/>
                        </a:rPr>
                        <a:t>Název materiálu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2" charset="0"/>
                        </a:rPr>
                        <a:t>rostředí a životní styl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3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2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7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2" charset="0"/>
                        </a:rPr>
                        <a:t>Mgr. Hana Topičová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3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2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2" charset="0"/>
                        </a:rPr>
                        <a:t> 25. duben 2013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2" charset="0"/>
                          <a:cs typeface="Times New Roman" pitchFamily="18" charset="0"/>
                        </a:rPr>
                        <a:t>R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2" charset="0"/>
                        </a:rPr>
                        <a:t>očn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2" charset="0"/>
                          <a:cs typeface="Times New Roman" pitchFamily="18" charset="0"/>
                        </a:rPr>
                        <a:t>ík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2" charset="0"/>
                          <a:cs typeface="Times New Roman" pitchFamily="18" charset="0"/>
                        </a:rPr>
                        <a:t> 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2" charset="0"/>
                        </a:rPr>
                        <a:t>1. – 3. ročník 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14313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2" charset="0"/>
                          <a:cs typeface="Times New Roman" pitchFamily="18" charset="0"/>
                        </a:rPr>
                        <a:t>Anotace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2" charset="0"/>
                        </a:rPr>
                        <a:t>Materiál slouží k doplnění učiva s problematikou životního prostředí. Materiál může být použit jak ve výkladové tak opakovací části hodiny. Součástí materiálu jsou i otázky a úkoly podchycující vliv životního prostředí na zdravý životní styl. 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88925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2" charset="0"/>
                          <a:cs typeface="Times New Roman" pitchFamily="18" charset="0"/>
                        </a:rPr>
                        <a:t>Metodický pokyn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2" charset="0"/>
                        </a:rPr>
                        <a:t>Prezentace, výklad s otázkami a úkoly pro žáky v oblasti problematiky vlivu životního prostředí na zdravý životní styl.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2" charset="0"/>
                        </a:rPr>
                        <a:t>Cílová skupina žáků: 15 – 19 let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2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grpSp>
        <p:nvGrpSpPr>
          <p:cNvPr id="19501" name="Skupina 3"/>
          <p:cNvGrpSpPr>
            <a:grpSpLocks/>
          </p:cNvGrpSpPr>
          <p:nvPr/>
        </p:nvGrpSpPr>
        <p:grpSpPr bwMode="auto">
          <a:xfrm>
            <a:off x="1600200" y="762000"/>
            <a:ext cx="3892550" cy="776288"/>
            <a:chOff x="1474937" y="2204120"/>
            <a:chExt cx="3894112" cy="775717"/>
          </a:xfrm>
        </p:grpSpPr>
        <p:pic>
          <p:nvPicPr>
            <p:cNvPr id="19502" name="Obrázek 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474937" y="2204120"/>
              <a:ext cx="2905125" cy="7757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503" name="Obrázek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788024" y="2266949"/>
              <a:ext cx="581025" cy="5810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Životní prostředí</a:t>
            </a:r>
          </a:p>
        </p:txBody>
      </p:sp>
      <p:sp>
        <p:nvSpPr>
          <p:cNvPr id="2051" name="Text Box 3"/>
          <p:cNvSpPr txBox="1">
            <a:spLocks noChangeArrowheads="1"/>
          </p:cNvSpPr>
          <p:nvPr/>
        </p:nvSpPr>
        <p:spPr bwMode="auto">
          <a:xfrm>
            <a:off x="457200" y="3048000"/>
            <a:ext cx="6372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cs-CZ"/>
              <a:t>je prostor, který nás obklopuje – ve kterém žijeme.</a:t>
            </a:r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304800" y="3733800"/>
            <a:ext cx="52911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cs-CZ"/>
              <a:t>Součástí životního prostředí člověka jsou:</a:t>
            </a:r>
          </a:p>
        </p:txBody>
      </p:sp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685800" y="4191000"/>
            <a:ext cx="23749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buFont typeface="Wingdings" pitchFamily="2" charset="2"/>
              <a:buChar char="Ø"/>
            </a:pPr>
            <a:r>
              <a:rPr lang="cs-CZ" b="1" i="1"/>
              <a:t> přírodní složky</a:t>
            </a:r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685800" y="5181600"/>
            <a:ext cx="23225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buFont typeface="Wingdings" pitchFamily="2" charset="2"/>
              <a:buChar char="Ø"/>
            </a:pPr>
            <a:r>
              <a:rPr lang="cs-CZ" b="1" i="1"/>
              <a:t> sociální složky</a:t>
            </a:r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533400" y="4648200"/>
            <a:ext cx="48783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cs-CZ"/>
              <a:t>vzduch, voda, půda, ostatní organismy</a:t>
            </a:r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609600" y="5638800"/>
            <a:ext cx="73279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cs-CZ"/>
              <a:t>rodina, spolužáci, spolupracovníci a další jedinci i skupiny</a:t>
            </a:r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457200" y="2590800"/>
            <a:ext cx="24098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cs-CZ" b="1"/>
              <a:t>Životní prostředí</a:t>
            </a:r>
          </a:p>
        </p:txBody>
      </p:sp>
      <p:sp>
        <p:nvSpPr>
          <p:cNvPr id="2060" name="Text Box 12"/>
          <p:cNvSpPr txBox="1">
            <a:spLocks noChangeArrowheads="1"/>
          </p:cNvSpPr>
          <p:nvPr/>
        </p:nvSpPr>
        <p:spPr bwMode="auto">
          <a:xfrm>
            <a:off x="533400" y="1828800"/>
            <a:ext cx="55292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cs-CZ" b="1" i="1"/>
              <a:t>Zamysli se nad tím, co je životní prostředí?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5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5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75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75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 autoUpdateAnimBg="0"/>
      <p:bldP spid="2052" grpId="0" autoUpdateAnimBg="0"/>
      <p:bldP spid="2053" grpId="0" autoUpdateAnimBg="0"/>
      <p:bldP spid="2054" grpId="0" autoUpdateAnimBg="0"/>
      <p:bldP spid="2055" grpId="0" autoUpdateAnimBg="0"/>
      <p:bldP spid="2056" grpId="0" autoUpdateAnimBg="0"/>
      <p:bldP spid="2059" grpId="0" autoUpdateAnimBg="0"/>
      <p:bldP spid="2060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Životní prostředí</a:t>
            </a:r>
          </a:p>
        </p:txBody>
      </p:sp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669925" y="1946275"/>
            <a:ext cx="81216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cs-CZ"/>
              <a:t>Životní prostředí člověka můžeme posuzovat z různých hledisek:</a:t>
            </a: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609600" y="2362200"/>
            <a:ext cx="2946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buFont typeface="Wingdings" pitchFamily="2" charset="2"/>
              <a:buChar char="Ø"/>
            </a:pPr>
            <a:r>
              <a:rPr lang="cs-CZ"/>
              <a:t> hledisko hygienické</a:t>
            </a: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3429000" y="2362200"/>
            <a:ext cx="394335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cs-CZ" sz="2200" i="1"/>
              <a:t>- zdravotní nezávadnost prostředí</a:t>
            </a:r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609600" y="2743200"/>
            <a:ext cx="36877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buFont typeface="Wingdings" pitchFamily="2" charset="2"/>
              <a:buChar char="Ø"/>
            </a:pPr>
            <a:r>
              <a:rPr lang="cs-CZ"/>
              <a:t> hledisko estetické a etické</a:t>
            </a: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4267200" y="2743200"/>
            <a:ext cx="4740275" cy="1096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cs-CZ" sz="2200" i="1"/>
              <a:t>- hodnotí krásu a úpravnost prostředí, jeho působení na chování člověka a na rozvoje jeho duševních schopností</a:t>
            </a: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669925" y="3851275"/>
            <a:ext cx="4383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buFont typeface="Wingdings" pitchFamily="2" charset="2"/>
              <a:buChar char="Ø"/>
            </a:pPr>
            <a:r>
              <a:rPr lang="cs-CZ"/>
              <a:t> hledisko technicko-ekonomické</a:t>
            </a:r>
          </a:p>
        </p:txBody>
      </p:sp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4953000" y="3886200"/>
            <a:ext cx="390207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cs-CZ" sz="2200" i="1"/>
              <a:t>- významné pro rozvoj výroby a využívání prostředí</a:t>
            </a:r>
          </a:p>
        </p:txBody>
      </p:sp>
      <p:sp>
        <p:nvSpPr>
          <p:cNvPr id="3082" name="Text Box 10"/>
          <p:cNvSpPr txBox="1">
            <a:spLocks noChangeArrowheads="1"/>
          </p:cNvSpPr>
          <p:nvPr/>
        </p:nvSpPr>
        <p:spPr bwMode="auto">
          <a:xfrm>
            <a:off x="746125" y="4841875"/>
            <a:ext cx="2946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buFont typeface="Wingdings" pitchFamily="2" charset="2"/>
              <a:buChar char="Ø"/>
            </a:pPr>
            <a:r>
              <a:rPr lang="cs-CZ"/>
              <a:t> hledisko ekologické</a:t>
            </a:r>
          </a:p>
        </p:txBody>
      </p:sp>
      <p:sp>
        <p:nvSpPr>
          <p:cNvPr id="3083" name="Text Box 11"/>
          <p:cNvSpPr txBox="1">
            <a:spLocks noChangeArrowheads="1"/>
          </p:cNvSpPr>
          <p:nvPr/>
        </p:nvSpPr>
        <p:spPr bwMode="auto">
          <a:xfrm>
            <a:off x="3581400" y="4876800"/>
            <a:ext cx="5410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cs-CZ" sz="2200" i="1"/>
              <a:t>- sleduje celkové souvislosti v životním prostředí a jeho vlivy na člověka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autoUpdateAnimBg="0"/>
      <p:bldP spid="3076" grpId="0" autoUpdateAnimBg="0"/>
      <p:bldP spid="3077" grpId="0" autoUpdateAnimBg="0"/>
      <p:bldP spid="3078" grpId="0" autoUpdateAnimBg="0"/>
      <p:bldP spid="3079" grpId="0" autoUpdateAnimBg="0"/>
      <p:bldP spid="3080" grpId="0" autoUpdateAnimBg="0"/>
      <p:bldP spid="3081" grpId="0" autoUpdateAnimBg="0"/>
      <p:bldP spid="3082" grpId="0" autoUpdateAnimBg="0"/>
      <p:bldP spid="3083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Životní prostředí</a:t>
            </a:r>
          </a:p>
        </p:txBody>
      </p:sp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381000" y="1752600"/>
            <a:ext cx="8763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cs-CZ"/>
              <a:t>Životní prostředí každého jedince je i částí životního prostředí lidstva.</a:t>
            </a: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457200" y="2362200"/>
            <a:ext cx="85344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/>
              <a:t>Každý člověk by proto měl i ve svém zájmu přispívat k řešení ekologických problémů svého města či vesnice, podniku, oblasti …</a:t>
            </a:r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533400" y="3276600"/>
            <a:ext cx="80930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/>
              <a:t>Každý by si měl být vědom své vlastní odpovědnosti za správné chování v prostředí.</a:t>
            </a:r>
          </a:p>
        </p:txBody>
      </p:sp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609600" y="4495800"/>
            <a:ext cx="809307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cs-CZ" b="1" i="1"/>
              <a:t>Zamysli se a napiš jevy ve tvé budoucí profesi, které mohou negativně ovlivňovat životní prostředí. Jak budeš sám tyto negativní jevy eliminovat?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autoUpdateAnimBg="0"/>
      <p:bldP spid="4100" grpId="0" autoUpdateAnimBg="0"/>
      <p:bldP spid="4101" grpId="0" autoUpdateAnimBg="0"/>
      <p:bldP spid="4104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Životní prostředí</a:t>
            </a: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533400" y="2286000"/>
            <a:ext cx="81962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Životní prostředí ovlivňuje zdraví i celý způsob života jako celek.</a:t>
            </a: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304800" y="3200400"/>
            <a:ext cx="86106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/>
              <a:t>Přírodní složky jsou v něm základem, výchozím zdrojem pro všechny lidské činnosti.</a:t>
            </a:r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669925" y="4460875"/>
            <a:ext cx="77343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cs-CZ" b="1" i="1"/>
              <a:t>Které nejdůležitější přírodní složky životního prostředí znáš?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autoUpdateAnimBg="0"/>
      <p:bldP spid="14340" grpId="0" autoUpdateAnimBg="0"/>
      <p:bldP spid="14343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Ovzduší</a:t>
            </a:r>
          </a:p>
        </p:txBody>
      </p:sp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1905000" y="1717675"/>
            <a:ext cx="70104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/>
              <a:t>= jedním z nejdůležitějších prvků okolního prostředí – přímo ovlivňuje náš život.</a:t>
            </a:r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669925" y="2590800"/>
            <a:ext cx="7940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cs-CZ"/>
              <a:t>Bez jídla vydrží člověk několik týdnů, bez vody několik dnů, </a:t>
            </a: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838200" y="4495800"/>
            <a:ext cx="80168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/>
              <a:t>Kvalita ovzduší a okolního vzduchu má bezprostřední dopady na lidské zdraví.</a:t>
            </a: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838200" y="3505200"/>
            <a:ext cx="1250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cs-CZ" b="1"/>
              <a:t>Ovzduší</a:t>
            </a: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2133600" y="3505200"/>
            <a:ext cx="70104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cs-CZ"/>
              <a:t>= směs plynů (především dusíku a kyslíku), který tvoří plynný obal Země</a:t>
            </a:r>
          </a:p>
        </p:txBody>
      </p:sp>
      <p:sp>
        <p:nvSpPr>
          <p:cNvPr id="5128" name="Rectangle 8"/>
          <p:cNvSpPr>
            <a:spLocks noChangeArrowheads="1"/>
          </p:cNvSpPr>
          <p:nvPr/>
        </p:nvSpPr>
        <p:spPr bwMode="auto">
          <a:xfrm>
            <a:off x="3048000" y="2971800"/>
            <a:ext cx="31908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cs-CZ" b="1"/>
              <a:t>bez vzduchu pár minut</a:t>
            </a:r>
          </a:p>
        </p:txBody>
      </p:sp>
      <p:sp>
        <p:nvSpPr>
          <p:cNvPr id="5129" name="Rectangle 9"/>
          <p:cNvSpPr>
            <a:spLocks noChangeArrowheads="1"/>
          </p:cNvSpPr>
          <p:nvPr/>
        </p:nvSpPr>
        <p:spPr bwMode="auto">
          <a:xfrm>
            <a:off x="533400" y="1752600"/>
            <a:ext cx="14557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cs-CZ"/>
              <a:t>VZDUCH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autoUpdateAnimBg="0"/>
      <p:bldP spid="5124" grpId="0" autoUpdateAnimBg="0"/>
      <p:bldP spid="5125" grpId="0" autoUpdateAnimBg="0"/>
      <p:bldP spid="5126" grpId="0" autoUpdateAnimBg="0"/>
      <p:bldP spid="5127" grpId="0" autoUpdateAnimBg="0"/>
      <p:bldP spid="5128" grpId="0" autoUpdateAnimBg="0"/>
      <p:bldP spid="5129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Ovzduší</a:t>
            </a: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914400" y="1600200"/>
            <a:ext cx="152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cs-CZ"/>
              <a:t>OVZDUŠÍ</a:t>
            </a: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609600" y="1981200"/>
            <a:ext cx="80930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buFont typeface="Wingdings" pitchFamily="2" charset="2"/>
              <a:buChar char="Ø"/>
            </a:pPr>
            <a:r>
              <a:rPr lang="cs-CZ"/>
              <a:t> má vliv na všechny chemické proměny jak v neživé přírodě, tak i v živých organismech</a:t>
            </a: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609600" y="2971800"/>
            <a:ext cx="4699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buFont typeface="Wingdings" pitchFamily="2" charset="2"/>
              <a:buChar char="Ø"/>
            </a:pPr>
            <a:r>
              <a:rPr lang="cs-CZ"/>
              <a:t> umožňuje koloběh vody v ovzduší</a:t>
            </a: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609600" y="3505200"/>
            <a:ext cx="45720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buFont typeface="Wingdings" pitchFamily="2" charset="2"/>
              <a:buChar char="Ø"/>
            </a:pPr>
            <a:r>
              <a:rPr lang="cs-CZ"/>
              <a:t> udržuje teplotu přijatelnou pro život na Zemi</a:t>
            </a:r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609600" y="4572000"/>
            <a:ext cx="49101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buFont typeface="Wingdings" pitchFamily="2" charset="2"/>
              <a:buChar char="Ø"/>
            </a:pPr>
            <a:r>
              <a:rPr lang="cs-CZ"/>
              <a:t> je důležitou průmyslovou surovinou</a:t>
            </a:r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609600" y="5257800"/>
            <a:ext cx="78517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buFont typeface="Wingdings" pitchFamily="2" charset="2"/>
              <a:buChar char="Ø"/>
            </a:pPr>
            <a:r>
              <a:rPr lang="cs-CZ"/>
              <a:t> živé organismy by nemohly bez kyslíku z ovzduší existovat.</a:t>
            </a:r>
          </a:p>
        </p:txBody>
      </p:sp>
      <p:grpSp>
        <p:nvGrpSpPr>
          <p:cNvPr id="6155" name="Group 11"/>
          <p:cNvGrpSpPr>
            <a:grpSpLocks/>
          </p:cNvGrpSpPr>
          <p:nvPr/>
        </p:nvGrpSpPr>
        <p:grpSpPr bwMode="auto">
          <a:xfrm>
            <a:off x="5486400" y="2514600"/>
            <a:ext cx="3429000" cy="2728913"/>
            <a:chOff x="3456" y="1584"/>
            <a:chExt cx="2160" cy="1719"/>
          </a:xfrm>
        </p:grpSpPr>
        <p:pic>
          <p:nvPicPr>
            <p:cNvPr id="6153" name="Picture 9" descr="http://upload.wikimedia.org/wikipedia/commons/4/42/Watercycleczechhigh.jpg"/>
            <p:cNvPicPr>
              <a:picLocks noChangeAspect="1" noChangeArrowheads="1"/>
            </p:cNvPicPr>
            <p:nvPr/>
          </p:nvPicPr>
          <p:blipFill>
            <a:blip r:embed="rId2" r:link="rId3" cstate="print"/>
            <a:srcRect/>
            <a:stretch>
              <a:fillRect/>
            </a:stretch>
          </p:blipFill>
          <p:spPr bwMode="auto">
            <a:xfrm>
              <a:off x="3456" y="1584"/>
              <a:ext cx="2160" cy="15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154" name="Text Box 10"/>
            <p:cNvSpPr txBox="1">
              <a:spLocks noChangeArrowheads="1"/>
            </p:cNvSpPr>
            <p:nvPr/>
          </p:nvSpPr>
          <p:spPr bwMode="auto">
            <a:xfrm>
              <a:off x="5040" y="3072"/>
              <a:ext cx="48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l"/>
              <a:r>
                <a:rPr lang="cs-CZ" sz="1800"/>
                <a:t>Obr. 1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autoUpdateAnimBg="0"/>
      <p:bldP spid="6148" grpId="0" autoUpdateAnimBg="0"/>
      <p:bldP spid="6149" grpId="0" autoUpdateAnimBg="0"/>
      <p:bldP spid="6150" grpId="0" autoUpdateAnimBg="0"/>
      <p:bldP spid="6151" grpId="0" autoUpdateAnimBg="0"/>
      <p:bldP spid="6152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Voda</a:t>
            </a: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517525" y="1870075"/>
            <a:ext cx="58626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buFont typeface="Wingdings" pitchFamily="2" charset="2"/>
              <a:buChar char="Ø"/>
            </a:pPr>
            <a:r>
              <a:rPr lang="cs-CZ"/>
              <a:t> Voda je základním předpokladem pro život.</a:t>
            </a: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685800" y="5181600"/>
            <a:ext cx="6226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buFont typeface="Wingdings" pitchFamily="2" charset="2"/>
              <a:buChar char="Ø"/>
            </a:pPr>
            <a:r>
              <a:rPr lang="cs-CZ"/>
              <a:t> Zdroje nezávadné vody nejsou nevyčerpatelné.</a:t>
            </a:r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533400" y="2286000"/>
            <a:ext cx="48942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buFont typeface="Wingdings" pitchFamily="2" charset="2"/>
              <a:buChar char="Ø"/>
            </a:pPr>
            <a:r>
              <a:rPr lang="cs-CZ"/>
              <a:t> Voda tvoří 71 % zemského povrchu</a:t>
            </a:r>
          </a:p>
        </p:txBody>
      </p:sp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3505200" y="2667000"/>
            <a:ext cx="49387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cs-CZ"/>
              <a:t>z toho připadá na sladkou vodu 2,5 % .</a:t>
            </a:r>
          </a:p>
        </p:txBody>
      </p:sp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685800" y="3429000"/>
            <a:ext cx="64817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buFont typeface="Wingdings" pitchFamily="2" charset="2"/>
              <a:buChar char="Ø"/>
            </a:pPr>
            <a:r>
              <a:rPr lang="cs-CZ"/>
              <a:t> Člověk musí každý den vypít kolem 2 litrů vody.</a:t>
            </a:r>
          </a:p>
        </p:txBody>
      </p:sp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685800" y="3962400"/>
            <a:ext cx="60658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buFont typeface="Wingdings" pitchFamily="2" charset="2"/>
              <a:buChar char="Ø"/>
            </a:pPr>
            <a:r>
              <a:rPr lang="cs-CZ"/>
              <a:t> Bez vody je schopen přežít maximálně 3 dny.</a:t>
            </a:r>
          </a:p>
        </p:txBody>
      </p:sp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685800" y="4572000"/>
            <a:ext cx="5865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buFont typeface="Wingdings" pitchFamily="2" charset="2"/>
              <a:buChar char="Ø"/>
            </a:pPr>
            <a:r>
              <a:rPr lang="cs-CZ"/>
              <a:t> Pitná voda musí splňovat přísné požadavky.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autoUpdateAnimBg="0"/>
      <p:bldP spid="8196" grpId="0" autoUpdateAnimBg="0"/>
      <p:bldP spid="8198" grpId="0" autoUpdateAnimBg="0"/>
      <p:bldP spid="8199" grpId="0" autoUpdateAnimBg="0"/>
      <p:bldP spid="8200" grpId="0" autoUpdateAnimBg="0"/>
      <p:bldP spid="8201" grpId="0" autoUpdateAnimBg="0"/>
      <p:bldP spid="8202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Voda</a:t>
            </a: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457200" y="1524000"/>
            <a:ext cx="82454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cs-CZ"/>
              <a:t>V ČR je průměrná spotřeba pitné vody v domácnosti na člověka  a den 120 – 190 litrů.</a:t>
            </a:r>
          </a:p>
        </p:txBody>
      </p:sp>
      <p:sp>
        <p:nvSpPr>
          <p:cNvPr id="9224" name="Text Box 8"/>
          <p:cNvSpPr txBox="1">
            <a:spLocks noChangeArrowheads="1"/>
          </p:cNvSpPr>
          <p:nvPr/>
        </p:nvSpPr>
        <p:spPr bwMode="auto">
          <a:xfrm>
            <a:off x="228600" y="2514600"/>
            <a:ext cx="3200400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cs-CZ"/>
              <a:t>Voda z přírodních zdrojů v naprosté většině nesplňuje požadavky norem      pro pitnou vodu. Proto je třeba vodu upravovat.</a:t>
            </a:r>
          </a:p>
        </p:txBody>
      </p:sp>
      <p:sp>
        <p:nvSpPr>
          <p:cNvPr id="9226" name="Text Box 10"/>
          <p:cNvSpPr txBox="1">
            <a:spLocks noChangeArrowheads="1"/>
          </p:cNvSpPr>
          <p:nvPr/>
        </p:nvSpPr>
        <p:spPr bwMode="auto">
          <a:xfrm>
            <a:off x="457200" y="5410200"/>
            <a:ext cx="82454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/>
              <a:t>Obrovské množství vody se spotřebuje také v průmyslu                                 a také v zemědělství.</a:t>
            </a:r>
          </a:p>
        </p:txBody>
      </p:sp>
      <p:grpSp>
        <p:nvGrpSpPr>
          <p:cNvPr id="9229" name="Group 13"/>
          <p:cNvGrpSpPr>
            <a:grpSpLocks/>
          </p:cNvGrpSpPr>
          <p:nvPr/>
        </p:nvGrpSpPr>
        <p:grpSpPr bwMode="auto">
          <a:xfrm>
            <a:off x="3200400" y="2209800"/>
            <a:ext cx="5791200" cy="3200400"/>
            <a:chOff x="2016" y="1488"/>
            <a:chExt cx="3648" cy="2016"/>
          </a:xfrm>
        </p:grpSpPr>
        <p:graphicFrame>
          <p:nvGraphicFramePr>
            <p:cNvPr id="9227" name="Object 11"/>
            <p:cNvGraphicFramePr>
              <a:graphicFrameLocks noChangeAspect="1"/>
            </p:cNvGraphicFramePr>
            <p:nvPr/>
          </p:nvGraphicFramePr>
          <p:xfrm>
            <a:off x="2016" y="1488"/>
            <a:ext cx="3648" cy="1872"/>
          </p:xfrm>
          <a:graphic>
            <a:graphicData uri="http://schemas.openxmlformats.org/presentationml/2006/ole">
              <p:oleObj spid="_x0000_s9227" name="Graf" r:id="rId3" imgW="6629897" imgH="3200897" progId="Excel.Chart.8">
                <p:embed/>
              </p:oleObj>
            </a:graphicData>
          </a:graphic>
        </p:graphicFrame>
        <p:sp>
          <p:nvSpPr>
            <p:cNvPr id="9228" name="Rectangle 12"/>
            <p:cNvSpPr>
              <a:spLocks noChangeArrowheads="1"/>
            </p:cNvSpPr>
            <p:nvPr/>
          </p:nvSpPr>
          <p:spPr bwMode="auto">
            <a:xfrm>
              <a:off x="5136" y="3312"/>
              <a:ext cx="511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cs-CZ" sz="1400"/>
                <a:t>Graf č. 1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autoUpdateAnimBg="0"/>
      <p:bldP spid="9224" grpId="0" autoUpdateAnimBg="0"/>
      <p:bldP spid="9226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304800"/>
            <a:ext cx="8305800" cy="1143000"/>
          </a:xfrm>
        </p:spPr>
        <p:txBody>
          <a:bodyPr/>
          <a:lstStyle/>
          <a:p>
            <a:r>
              <a:rPr lang="cs-CZ">
                <a:solidFill>
                  <a:schemeClr val="tx1"/>
                </a:solidFill>
              </a:rPr>
              <a:t>Negativní vlivy na prostředí</a:t>
            </a:r>
          </a:p>
        </p:txBody>
      </p:sp>
      <p:grpSp>
        <p:nvGrpSpPr>
          <p:cNvPr id="10244" name="Group 4"/>
          <p:cNvGrpSpPr>
            <a:grpSpLocks/>
          </p:cNvGrpSpPr>
          <p:nvPr/>
        </p:nvGrpSpPr>
        <p:grpSpPr bwMode="auto">
          <a:xfrm>
            <a:off x="4953000" y="1295400"/>
            <a:ext cx="3657600" cy="1974850"/>
            <a:chOff x="3408" y="1728"/>
            <a:chExt cx="1392" cy="1002"/>
          </a:xfrm>
        </p:grpSpPr>
        <p:pic>
          <p:nvPicPr>
            <p:cNvPr id="10245" name="Picture 5" descr="http://upload.wikimedia.org/wikipedia/commons/thumb/f/ff/Air_.pollution_1.jpg/200px-Air_.pollution_1.jpg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 r:link="rId4" cstate="print"/>
            <a:srcRect/>
            <a:stretch>
              <a:fillRect/>
            </a:stretch>
          </p:blipFill>
          <p:spPr bwMode="auto">
            <a:xfrm>
              <a:off x="3408" y="1728"/>
              <a:ext cx="1392" cy="846"/>
            </a:xfrm>
            <a:prstGeom prst="rect">
              <a:avLst/>
            </a:prstGeom>
            <a:noFill/>
          </p:spPr>
        </p:pic>
        <p:sp>
          <p:nvSpPr>
            <p:cNvPr id="10246" name="Text Box 6"/>
            <p:cNvSpPr txBox="1">
              <a:spLocks noChangeArrowheads="1"/>
            </p:cNvSpPr>
            <p:nvPr/>
          </p:nvSpPr>
          <p:spPr bwMode="auto">
            <a:xfrm>
              <a:off x="4320" y="2544"/>
              <a:ext cx="293" cy="1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l"/>
              <a:r>
                <a:rPr lang="cs-CZ" sz="1800"/>
                <a:t>Obr. 2</a:t>
              </a:r>
            </a:p>
          </p:txBody>
        </p:sp>
      </p:grpSp>
      <p:sp>
        <p:nvSpPr>
          <p:cNvPr id="10249" name="Text Box 9"/>
          <p:cNvSpPr txBox="1">
            <a:spLocks noChangeArrowheads="1"/>
          </p:cNvSpPr>
          <p:nvPr/>
        </p:nvSpPr>
        <p:spPr bwMode="auto">
          <a:xfrm>
            <a:off x="685800" y="1524000"/>
            <a:ext cx="38862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buFont typeface="Wingdings" pitchFamily="2" charset="2"/>
              <a:buChar char="Ø"/>
            </a:pPr>
            <a:r>
              <a:rPr lang="cs-CZ"/>
              <a:t> Rychlý rozvoj energetiky, průmyslu a dopravy.</a:t>
            </a:r>
          </a:p>
        </p:txBody>
      </p:sp>
      <p:sp>
        <p:nvSpPr>
          <p:cNvPr id="10250" name="Text Box 10"/>
          <p:cNvSpPr txBox="1">
            <a:spLocks noChangeArrowheads="1"/>
          </p:cNvSpPr>
          <p:nvPr/>
        </p:nvSpPr>
        <p:spPr bwMode="auto">
          <a:xfrm>
            <a:off x="609600" y="3124200"/>
            <a:ext cx="85344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buFont typeface="Wingdings" pitchFamily="2" charset="2"/>
              <a:buChar char="Ø"/>
            </a:pPr>
            <a:r>
              <a:rPr lang="cs-CZ"/>
              <a:t> Postupy hospodaření v zemědělství a lesním hospodářství, vedoucí ke změnám krajiny (chemizace, mechanizace aj.). </a:t>
            </a:r>
          </a:p>
        </p:txBody>
      </p:sp>
      <p:sp>
        <p:nvSpPr>
          <p:cNvPr id="10251" name="Text Box 11"/>
          <p:cNvSpPr txBox="1">
            <a:spLocks noChangeArrowheads="1"/>
          </p:cNvSpPr>
          <p:nvPr/>
        </p:nvSpPr>
        <p:spPr bwMode="auto">
          <a:xfrm>
            <a:off x="609600" y="2438400"/>
            <a:ext cx="3949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buFont typeface="Wingdings" pitchFamily="2" charset="2"/>
              <a:buChar char="Ø"/>
            </a:pPr>
            <a:r>
              <a:rPr lang="cs-CZ"/>
              <a:t> Plýtvání energií a materiály.</a:t>
            </a:r>
          </a:p>
        </p:txBody>
      </p:sp>
      <p:sp>
        <p:nvSpPr>
          <p:cNvPr id="10252" name="Text Box 12"/>
          <p:cNvSpPr txBox="1">
            <a:spLocks noChangeArrowheads="1"/>
          </p:cNvSpPr>
          <p:nvPr/>
        </p:nvSpPr>
        <p:spPr bwMode="auto">
          <a:xfrm>
            <a:off x="685800" y="5029200"/>
            <a:ext cx="43100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buFont typeface="Wingdings" pitchFamily="2" charset="2"/>
              <a:buChar char="Ø"/>
            </a:pPr>
            <a:r>
              <a:rPr lang="cs-CZ"/>
              <a:t> Hromadění odpadů v prostředí.</a:t>
            </a:r>
          </a:p>
        </p:txBody>
      </p:sp>
      <p:sp>
        <p:nvSpPr>
          <p:cNvPr id="10253" name="Text Box 13"/>
          <p:cNvSpPr txBox="1">
            <a:spLocks noChangeArrowheads="1"/>
          </p:cNvSpPr>
          <p:nvPr/>
        </p:nvSpPr>
        <p:spPr bwMode="auto">
          <a:xfrm>
            <a:off x="685800" y="3962400"/>
            <a:ext cx="61039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buFont typeface="Wingdings" pitchFamily="2" charset="2"/>
              <a:buChar char="Ø"/>
            </a:pPr>
            <a:r>
              <a:rPr lang="cs-CZ"/>
              <a:t> Plošný růst obytných i průmyslových center.  </a:t>
            </a:r>
          </a:p>
        </p:txBody>
      </p:sp>
      <p:sp>
        <p:nvSpPr>
          <p:cNvPr id="10255" name="Text Box 15"/>
          <p:cNvSpPr txBox="1">
            <a:spLocks noChangeArrowheads="1"/>
          </p:cNvSpPr>
          <p:nvPr/>
        </p:nvSpPr>
        <p:spPr bwMode="auto">
          <a:xfrm>
            <a:off x="838200" y="4267200"/>
            <a:ext cx="7620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cs-CZ" sz="2200"/>
              <a:t>Zmenšují se zelené plochy, které produkují kyslík – kácení lesů, zabírání luk a zemědělské půdy pro stavby budov a komunikací.</a:t>
            </a:r>
          </a:p>
        </p:txBody>
      </p:sp>
      <p:sp>
        <p:nvSpPr>
          <p:cNvPr id="10256" name="Text Box 16"/>
          <p:cNvSpPr txBox="1">
            <a:spLocks noChangeArrowheads="1"/>
          </p:cNvSpPr>
          <p:nvPr/>
        </p:nvSpPr>
        <p:spPr bwMode="auto">
          <a:xfrm>
            <a:off x="304800" y="5486400"/>
            <a:ext cx="85344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b="1"/>
              <a:t>Vlivem zvyšující se průmyslové a zemědělské činnosti, výstavbou měst a dopravou do vzduchu unikají plynné, pevné a tekuté odpadní látky, které vzduch,  vodu i půdu  znečišťují.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0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10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9" grpId="0" autoUpdateAnimBg="0"/>
      <p:bldP spid="10250" grpId="0" autoUpdateAnimBg="0"/>
      <p:bldP spid="10251" grpId="0" autoUpdateAnimBg="0"/>
      <p:bldP spid="10252" grpId="0" autoUpdateAnimBg="0"/>
      <p:bldP spid="10253" grpId="0" autoUpdateAnimBg="0"/>
      <p:bldP spid="10255" grpId="0" autoUpdateAnimBg="0"/>
      <p:bldP spid="10256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381000"/>
            <a:ext cx="7772400" cy="1143000"/>
          </a:xfrm>
        </p:spPr>
        <p:txBody>
          <a:bodyPr/>
          <a:lstStyle/>
          <a:p>
            <a:r>
              <a:rPr lang="cs-CZ"/>
              <a:t>Odpady</a:t>
            </a: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457200" y="1371600"/>
            <a:ext cx="80010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/>
              <a:t>Odpady vznikají v průmyslu, v zemědělství,                                             v dopravě i v domácnostech.</a:t>
            </a:r>
          </a:p>
        </p:txBody>
      </p:sp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381000" y="2362200"/>
            <a:ext cx="8575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cs-CZ"/>
              <a:t>Znečišťují ovzduší, vodu, půdu; pevné odpady zabírají mnoho místa.</a:t>
            </a:r>
          </a:p>
        </p:txBody>
      </p:sp>
      <p:sp>
        <p:nvSpPr>
          <p:cNvPr id="12297" name="Text Box 9"/>
          <p:cNvSpPr txBox="1">
            <a:spLocks noChangeArrowheads="1"/>
          </p:cNvSpPr>
          <p:nvPr/>
        </p:nvSpPr>
        <p:spPr bwMode="auto">
          <a:xfrm>
            <a:off x="457200" y="3886200"/>
            <a:ext cx="5508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cs-CZ"/>
              <a:t>Většina odpadů skončí v ČR na </a:t>
            </a:r>
            <a:r>
              <a:rPr lang="cs-CZ" b="1"/>
              <a:t>skládkách</a:t>
            </a:r>
            <a:r>
              <a:rPr lang="cs-CZ"/>
              <a:t>.</a:t>
            </a:r>
          </a:p>
        </p:txBody>
      </p:sp>
      <p:sp>
        <p:nvSpPr>
          <p:cNvPr id="12299" name="Text Box 11"/>
          <p:cNvSpPr txBox="1">
            <a:spLocks noChangeArrowheads="1"/>
          </p:cNvSpPr>
          <p:nvPr/>
        </p:nvSpPr>
        <p:spPr bwMode="auto">
          <a:xfrm>
            <a:off x="381000" y="3352800"/>
            <a:ext cx="4705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cs-CZ" b="1" i="1"/>
              <a:t>Jaký způsob likvidace odpadů znáš?</a:t>
            </a:r>
          </a:p>
        </p:txBody>
      </p:sp>
      <p:sp>
        <p:nvSpPr>
          <p:cNvPr id="12300" name="Text Box 12"/>
          <p:cNvSpPr txBox="1">
            <a:spLocks noChangeArrowheads="1"/>
          </p:cNvSpPr>
          <p:nvPr/>
        </p:nvSpPr>
        <p:spPr bwMode="auto">
          <a:xfrm>
            <a:off x="457200" y="4724400"/>
            <a:ext cx="670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cs-CZ"/>
              <a:t>Další možnost likvidace je jeho </a:t>
            </a:r>
            <a:r>
              <a:rPr lang="cs-CZ" b="1"/>
              <a:t>spalování</a:t>
            </a:r>
            <a:endParaRPr lang="cs-CZ"/>
          </a:p>
        </p:txBody>
      </p:sp>
      <p:sp>
        <p:nvSpPr>
          <p:cNvPr id="12301" name="Text Box 13"/>
          <p:cNvSpPr txBox="1">
            <a:spLocks noChangeArrowheads="1"/>
          </p:cNvSpPr>
          <p:nvPr/>
        </p:nvSpPr>
        <p:spPr bwMode="auto">
          <a:xfrm>
            <a:off x="457200" y="5562600"/>
            <a:ext cx="67833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cs-CZ"/>
              <a:t>Nejhospodárnější způsob využití odpadu = </a:t>
            </a:r>
            <a:r>
              <a:rPr lang="cs-CZ" b="1"/>
              <a:t>recyklace</a:t>
            </a:r>
            <a:r>
              <a:rPr lang="cs-CZ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autoUpdateAnimBg="0"/>
      <p:bldP spid="12295" grpId="0" autoUpdateAnimBg="0"/>
      <p:bldP spid="12297" grpId="0" autoUpdateAnimBg="0"/>
      <p:bldP spid="12299" grpId="0" autoUpdateAnimBg="0"/>
      <p:bldP spid="12300" grpId="0" autoUpdateAnimBg="0"/>
      <p:bldP spid="12301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Likvidace odpadů</a:t>
            </a:r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609600" y="1447800"/>
            <a:ext cx="12525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cs-CZ" b="1"/>
              <a:t>Skládky</a:t>
            </a:r>
          </a:p>
        </p:txBody>
      </p:sp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533400" y="1752600"/>
            <a:ext cx="8610600" cy="146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2200"/>
              <a:t>Skládkování s sebou nese řadu rizik –</a:t>
            </a:r>
            <a:r>
              <a:rPr lang="cs-CZ"/>
              <a:t> </a:t>
            </a:r>
            <a:r>
              <a:rPr lang="cs-CZ" sz="2200"/>
              <a:t>např. kontaminace vody či půdy nebezpečnými látkami, možnosti samovznícení, únik škodlivých látek do ovzduší, šíření zápachu, hluku a prachu, množení hmyzu a hlodavců apod.</a:t>
            </a:r>
          </a:p>
          <a:p>
            <a:r>
              <a:rPr lang="cs-CZ" sz="2200"/>
              <a:t>Skládky vytváří požadavky na zábor půdy.</a:t>
            </a:r>
          </a:p>
        </p:txBody>
      </p:sp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533400" y="3276600"/>
            <a:ext cx="14716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cs-CZ" b="1"/>
              <a:t>Spalování</a:t>
            </a:r>
          </a:p>
        </p:txBody>
      </p:sp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533400" y="3581400"/>
            <a:ext cx="8382000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sz="2200"/>
              <a:t>Většinou se spaluje komunální odpad; omezí požadavky na kapacity skládek; produkce tepla za cenu úniku nebezpečených látek do ovzduší.  I odpad ze spalování se však musí skládkovat                                                    1 tuna spáleného odpadu = 300 kg jedovaté škváry.</a:t>
            </a:r>
            <a:endParaRPr lang="cs-CZ"/>
          </a:p>
        </p:txBody>
      </p:sp>
      <p:sp>
        <p:nvSpPr>
          <p:cNvPr id="20489" name="Text Box 9"/>
          <p:cNvSpPr txBox="1">
            <a:spLocks noChangeArrowheads="1"/>
          </p:cNvSpPr>
          <p:nvPr/>
        </p:nvSpPr>
        <p:spPr bwMode="auto">
          <a:xfrm>
            <a:off x="533400" y="5029200"/>
            <a:ext cx="15033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cs-CZ" b="1"/>
              <a:t>Recyklace</a:t>
            </a:r>
          </a:p>
        </p:txBody>
      </p:sp>
      <p:sp>
        <p:nvSpPr>
          <p:cNvPr id="20490" name="Text Box 10"/>
          <p:cNvSpPr txBox="1">
            <a:spLocks noChangeArrowheads="1"/>
          </p:cNvSpPr>
          <p:nvPr/>
        </p:nvSpPr>
        <p:spPr bwMode="auto">
          <a:xfrm>
            <a:off x="609600" y="5334000"/>
            <a:ext cx="7432675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cs-CZ" sz="2200"/>
              <a:t>= proces, při kterém jsou odpady vráceny zpět k dalšímu využití.</a:t>
            </a:r>
          </a:p>
        </p:txBody>
      </p:sp>
      <p:sp>
        <p:nvSpPr>
          <p:cNvPr id="20491" name="Text Box 11"/>
          <p:cNvSpPr txBox="1">
            <a:spLocks noChangeArrowheads="1"/>
          </p:cNvSpPr>
          <p:nvPr/>
        </p:nvSpPr>
        <p:spPr bwMode="auto">
          <a:xfrm>
            <a:off x="609600" y="5867400"/>
            <a:ext cx="8054975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cs-CZ" sz="2200"/>
              <a:t>Pro recyklaci musí být odpad nejprve roztříděn podle druhu materiálu.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autoUpdateAnimBg="0"/>
      <p:bldP spid="20484" grpId="0" autoUpdateAnimBg="0"/>
      <p:bldP spid="20485" grpId="0" autoUpdateAnimBg="0"/>
      <p:bldP spid="20486" grpId="0" autoUpdateAnimBg="0"/>
      <p:bldP spid="20489" grpId="0" autoUpdateAnimBg="0"/>
      <p:bldP spid="20490" grpId="0" autoUpdateAnimBg="0"/>
      <p:bldP spid="20491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Recyklace</a:t>
            </a:r>
          </a:p>
        </p:txBody>
      </p:sp>
      <p:sp>
        <p:nvSpPr>
          <p:cNvPr id="17417" name="Text Box 9"/>
          <p:cNvSpPr txBox="1">
            <a:spLocks noChangeArrowheads="1"/>
          </p:cNvSpPr>
          <p:nvPr/>
        </p:nvSpPr>
        <p:spPr bwMode="auto">
          <a:xfrm>
            <a:off x="241300" y="1676400"/>
            <a:ext cx="80645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/>
              <a:t>Odpad třídíme dle druhu do kontejnerů běžně dostupných                 v každé obci.</a:t>
            </a:r>
          </a:p>
        </p:txBody>
      </p:sp>
      <p:sp>
        <p:nvSpPr>
          <p:cNvPr id="17418" name="Text Box 10"/>
          <p:cNvSpPr txBox="1">
            <a:spLocks noChangeArrowheads="1"/>
          </p:cNvSpPr>
          <p:nvPr/>
        </p:nvSpPr>
        <p:spPr bwMode="auto">
          <a:xfrm>
            <a:off x="609600" y="2743200"/>
            <a:ext cx="80010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/>
              <a:t>Pro lepší orientace jsou kontejnery barevně rozlišeny                podle druhu odpadu.</a:t>
            </a:r>
          </a:p>
        </p:txBody>
      </p:sp>
      <p:sp>
        <p:nvSpPr>
          <p:cNvPr id="17420" name="Text Box 12"/>
          <p:cNvSpPr txBox="1">
            <a:spLocks noChangeArrowheads="1"/>
          </p:cNvSpPr>
          <p:nvPr/>
        </p:nvSpPr>
        <p:spPr bwMode="auto">
          <a:xfrm>
            <a:off x="762000" y="4038600"/>
            <a:ext cx="38655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cs-CZ" b="1" i="1"/>
              <a:t>Víš, jak správně třídit odpad?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7" grpId="0" autoUpdateAnimBg="0"/>
      <p:bldP spid="17418" grpId="0" autoUpdateAnimBg="0"/>
      <p:bldP spid="17420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304800"/>
            <a:ext cx="7772400" cy="1143000"/>
          </a:xfrm>
        </p:spPr>
        <p:txBody>
          <a:bodyPr/>
          <a:lstStyle/>
          <a:p>
            <a:r>
              <a:rPr lang="cs-CZ"/>
              <a:t>Třídění odpadu</a:t>
            </a:r>
          </a:p>
        </p:txBody>
      </p:sp>
      <p:sp>
        <p:nvSpPr>
          <p:cNvPr id="15369" name="Text Box 9"/>
          <p:cNvSpPr txBox="1">
            <a:spLocks noChangeArrowheads="1"/>
          </p:cNvSpPr>
          <p:nvPr/>
        </p:nvSpPr>
        <p:spPr bwMode="auto">
          <a:xfrm>
            <a:off x="381000" y="1295400"/>
            <a:ext cx="23066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cs-CZ" b="1">
                <a:solidFill>
                  <a:schemeClr val="accent2"/>
                </a:solidFill>
              </a:rPr>
              <a:t>Modrý</a:t>
            </a:r>
            <a:r>
              <a:rPr lang="cs-CZ"/>
              <a:t> kontejner</a:t>
            </a:r>
          </a:p>
        </p:txBody>
      </p:sp>
      <p:sp>
        <p:nvSpPr>
          <p:cNvPr id="15370" name="Text Box 10"/>
          <p:cNvSpPr txBox="1">
            <a:spLocks noChangeArrowheads="1"/>
          </p:cNvSpPr>
          <p:nvPr/>
        </p:nvSpPr>
        <p:spPr bwMode="auto">
          <a:xfrm>
            <a:off x="381000" y="1752600"/>
            <a:ext cx="21209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cs-CZ" b="1">
                <a:solidFill>
                  <a:srgbClr val="FFCC00"/>
                </a:solidFill>
              </a:rPr>
              <a:t>Žlutý</a:t>
            </a:r>
            <a:r>
              <a:rPr lang="cs-CZ">
                <a:solidFill>
                  <a:srgbClr val="FFFF00"/>
                </a:solidFill>
              </a:rPr>
              <a:t> </a:t>
            </a:r>
            <a:r>
              <a:rPr lang="cs-CZ"/>
              <a:t>kontejner</a:t>
            </a:r>
          </a:p>
        </p:txBody>
      </p:sp>
      <p:sp>
        <p:nvSpPr>
          <p:cNvPr id="15371" name="Text Box 11"/>
          <p:cNvSpPr txBox="1">
            <a:spLocks noChangeArrowheads="1"/>
          </p:cNvSpPr>
          <p:nvPr/>
        </p:nvSpPr>
        <p:spPr bwMode="auto">
          <a:xfrm>
            <a:off x="381000" y="2133600"/>
            <a:ext cx="2289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cs-CZ" b="1">
                <a:solidFill>
                  <a:srgbClr val="008000"/>
                </a:solidFill>
              </a:rPr>
              <a:t>Zelený</a:t>
            </a:r>
            <a:r>
              <a:rPr lang="cs-CZ"/>
              <a:t> kontejner</a:t>
            </a:r>
          </a:p>
        </p:txBody>
      </p:sp>
      <p:sp>
        <p:nvSpPr>
          <p:cNvPr id="15372" name="Text Box 12"/>
          <p:cNvSpPr txBox="1">
            <a:spLocks noChangeArrowheads="1"/>
          </p:cNvSpPr>
          <p:nvPr/>
        </p:nvSpPr>
        <p:spPr bwMode="auto">
          <a:xfrm>
            <a:off x="381000" y="2590800"/>
            <a:ext cx="2695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cs-CZ" b="1">
                <a:solidFill>
                  <a:srgbClr val="FF3300"/>
                </a:solidFill>
              </a:rPr>
              <a:t>Oranžový</a:t>
            </a:r>
            <a:r>
              <a:rPr lang="cs-CZ"/>
              <a:t> kontejner</a:t>
            </a:r>
          </a:p>
        </p:txBody>
      </p:sp>
      <p:sp>
        <p:nvSpPr>
          <p:cNvPr id="15373" name="Text Box 13"/>
          <p:cNvSpPr txBox="1">
            <a:spLocks noChangeArrowheads="1"/>
          </p:cNvSpPr>
          <p:nvPr/>
        </p:nvSpPr>
        <p:spPr bwMode="auto">
          <a:xfrm>
            <a:off x="381000" y="4495800"/>
            <a:ext cx="2562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cs-CZ" b="1"/>
              <a:t>Nebezpečný</a:t>
            </a:r>
            <a:r>
              <a:rPr lang="cs-CZ"/>
              <a:t> odpad</a:t>
            </a:r>
          </a:p>
        </p:txBody>
      </p:sp>
      <p:sp>
        <p:nvSpPr>
          <p:cNvPr id="15374" name="Text Box 14"/>
          <p:cNvSpPr txBox="1">
            <a:spLocks noChangeArrowheads="1"/>
          </p:cNvSpPr>
          <p:nvPr/>
        </p:nvSpPr>
        <p:spPr bwMode="auto">
          <a:xfrm>
            <a:off x="2590800" y="1319213"/>
            <a:ext cx="5497513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cs-CZ" sz="2200"/>
              <a:t>- </a:t>
            </a:r>
            <a:r>
              <a:rPr lang="cs-CZ" sz="2200" i="1"/>
              <a:t>papír (noviny, krabice, reklamní letáky apod.)</a:t>
            </a:r>
          </a:p>
        </p:txBody>
      </p:sp>
      <p:sp>
        <p:nvSpPr>
          <p:cNvPr id="15375" name="Text Box 15"/>
          <p:cNvSpPr txBox="1">
            <a:spLocks noChangeArrowheads="1"/>
          </p:cNvSpPr>
          <p:nvPr/>
        </p:nvSpPr>
        <p:spPr bwMode="auto">
          <a:xfrm>
            <a:off x="2438400" y="1776413"/>
            <a:ext cx="5786438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cs-CZ" sz="2200" i="1"/>
              <a:t>- plasty (PET láhve, igelitové tašky a sáčky apod.)</a:t>
            </a:r>
          </a:p>
        </p:txBody>
      </p:sp>
      <p:sp>
        <p:nvSpPr>
          <p:cNvPr id="15376" name="Text Box 16"/>
          <p:cNvSpPr txBox="1">
            <a:spLocks noChangeArrowheads="1"/>
          </p:cNvSpPr>
          <p:nvPr/>
        </p:nvSpPr>
        <p:spPr bwMode="auto">
          <a:xfrm>
            <a:off x="2514600" y="2157413"/>
            <a:ext cx="5456238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cs-CZ" sz="2200" i="1"/>
              <a:t>- sklo (skleněné nádoby, skleněné střepy apod.)</a:t>
            </a:r>
          </a:p>
        </p:txBody>
      </p:sp>
      <p:sp>
        <p:nvSpPr>
          <p:cNvPr id="15377" name="Text Box 17"/>
          <p:cNvSpPr txBox="1">
            <a:spLocks noChangeArrowheads="1"/>
          </p:cNvSpPr>
          <p:nvPr/>
        </p:nvSpPr>
        <p:spPr bwMode="auto">
          <a:xfrm>
            <a:off x="2971800" y="2590800"/>
            <a:ext cx="5943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cs-CZ" sz="2200" i="1"/>
              <a:t>- nápojové kartony (sešlápnuté tetrapackové obaly od mléka, džusů apod.)</a:t>
            </a:r>
          </a:p>
        </p:txBody>
      </p:sp>
      <p:sp>
        <p:nvSpPr>
          <p:cNvPr id="15378" name="Text Box 18"/>
          <p:cNvSpPr txBox="1">
            <a:spLocks noChangeArrowheads="1"/>
          </p:cNvSpPr>
          <p:nvPr/>
        </p:nvSpPr>
        <p:spPr bwMode="auto">
          <a:xfrm>
            <a:off x="2819400" y="4495800"/>
            <a:ext cx="6324600" cy="210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cs-CZ" sz="2200" i="1"/>
              <a:t>- odpady jedovaté, hořlavé, výbušné např. vybité baterie, náplně do tiskárny teploměry, zbytky barev, elektroodpad, chemikálie apod. – odevzdat do </a:t>
            </a:r>
            <a:r>
              <a:rPr lang="cs-CZ" sz="2200" b="1" i="1"/>
              <a:t>sběrného dvora</a:t>
            </a:r>
            <a:r>
              <a:rPr lang="cs-CZ" sz="2200" i="1"/>
              <a:t> nebo v označených sběrnách nebezpečného odpadu nebo sběrné akce, které několikrát ročně organizuje obec.</a:t>
            </a:r>
          </a:p>
        </p:txBody>
      </p:sp>
      <p:sp>
        <p:nvSpPr>
          <p:cNvPr id="15379" name="Text Box 19"/>
          <p:cNvSpPr txBox="1">
            <a:spLocks noChangeArrowheads="1"/>
          </p:cNvSpPr>
          <p:nvPr/>
        </p:nvSpPr>
        <p:spPr bwMode="auto">
          <a:xfrm>
            <a:off x="381000" y="3429000"/>
            <a:ext cx="13700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cs-CZ" b="1">
                <a:solidFill>
                  <a:srgbClr val="663300"/>
                </a:solidFill>
              </a:rPr>
              <a:t>Kompost</a:t>
            </a:r>
          </a:p>
        </p:txBody>
      </p:sp>
      <p:sp>
        <p:nvSpPr>
          <p:cNvPr id="15380" name="Text Box 20"/>
          <p:cNvSpPr txBox="1">
            <a:spLocks noChangeArrowheads="1"/>
          </p:cNvSpPr>
          <p:nvPr/>
        </p:nvSpPr>
        <p:spPr bwMode="auto">
          <a:xfrm>
            <a:off x="1584325" y="3429000"/>
            <a:ext cx="7559675" cy="1096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cs-CZ" sz="2200" i="1"/>
              <a:t>- bioodpad (zbytky jídla, produkty zemědělství a zahrádkaření apod.).  Důležitý pro udržení kvality půdy. Bioodpad lze rovněž využít pro výrobu el. energie v bioplynových stanicích.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3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75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5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15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3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53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15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750" fill="hold"/>
                                        <p:tgtEl>
                                          <p:spTgt spid="153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750" fill="hold"/>
                                        <p:tgtEl>
                                          <p:spTgt spid="153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750" fill="hold"/>
                                        <p:tgtEl>
                                          <p:spTgt spid="15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5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5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750" fill="hold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750" fill="hold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750" fill="hold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53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53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9" grpId="0" autoUpdateAnimBg="0"/>
      <p:bldP spid="15370" grpId="0" autoUpdateAnimBg="0"/>
      <p:bldP spid="15371" grpId="0" autoUpdateAnimBg="0"/>
      <p:bldP spid="15372" grpId="0" autoUpdateAnimBg="0"/>
      <p:bldP spid="15373" grpId="0" autoUpdateAnimBg="0"/>
      <p:bldP spid="15374" grpId="0" autoUpdateAnimBg="0"/>
      <p:bldP spid="15375" grpId="0" autoUpdateAnimBg="0"/>
      <p:bldP spid="15376" grpId="0" autoUpdateAnimBg="0"/>
      <p:bldP spid="15377" grpId="0" autoUpdateAnimBg="0"/>
      <p:bldP spid="15378" grpId="0" autoUpdateAnimBg="0"/>
      <p:bldP spid="15379" grpId="0" autoUpdateAnimBg="0"/>
      <p:bldP spid="15380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„Černá (divoká) skládka“</a:t>
            </a: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533400" y="3048000"/>
            <a:ext cx="8323263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/>
              <a:t>Nekontrolované a neřízené hromadění pevných odpadů a kalů v prostředí neznamená pouze poškozování vzhledu krajiny, ale i nebezpečí pro povrchové a podzemní vody, pro okolní půdu a živou přírodu</a:t>
            </a:r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533400" y="2514600"/>
            <a:ext cx="579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cs-CZ"/>
              <a:t>Výskyt „černých (divokých) skládek“ roste.</a:t>
            </a: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381000" y="1828800"/>
            <a:ext cx="8569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cs-CZ" b="1" i="1"/>
              <a:t>Je v okolí tvého bydliště „černá“ skládka? Čím ohrožuje prostředí?</a:t>
            </a:r>
          </a:p>
        </p:txBody>
      </p:sp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533400" y="4648200"/>
            <a:ext cx="83978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/>
              <a:t>Výskyt „černé skládky“ je nutné ohlásit na místně příslušném obecním úřadu, který zajistí její odstranění.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autoUpdateAnimBg="0"/>
      <p:bldP spid="16388" grpId="0" autoUpdateAnimBg="0"/>
      <p:bldP spid="16389" grpId="0" autoUpdateAnimBg="0"/>
      <p:bldP spid="16391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457200"/>
            <a:ext cx="7772400" cy="1143000"/>
          </a:xfrm>
        </p:spPr>
        <p:txBody>
          <a:bodyPr/>
          <a:lstStyle/>
          <a:p>
            <a:r>
              <a:rPr lang="cs-CZ"/>
              <a:t>Otázky a úkoly</a:t>
            </a:r>
          </a:p>
        </p:txBody>
      </p:sp>
      <p:sp>
        <p:nvSpPr>
          <p:cNvPr id="23558" name="Text Box 6"/>
          <p:cNvSpPr txBox="1">
            <a:spLocks noChangeArrowheads="1"/>
          </p:cNvSpPr>
          <p:nvPr/>
        </p:nvSpPr>
        <p:spPr bwMode="auto">
          <a:xfrm>
            <a:off x="228600" y="1524000"/>
            <a:ext cx="89154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cs-CZ" sz="2200" b="1" i="1"/>
              <a:t>1. </a:t>
            </a:r>
            <a:r>
              <a:rPr lang="cs-CZ" sz="2000" b="1" i="1"/>
              <a:t>Jak nakládáte doma s odpady? Jak ty můžeš tento stav ovlivnit a zlepšit?</a:t>
            </a:r>
          </a:p>
        </p:txBody>
      </p:sp>
      <p:sp>
        <p:nvSpPr>
          <p:cNvPr id="23559" name="Text Box 7"/>
          <p:cNvSpPr txBox="1">
            <a:spLocks noChangeArrowheads="1"/>
          </p:cNvSpPr>
          <p:nvPr/>
        </p:nvSpPr>
        <p:spPr bwMode="auto">
          <a:xfrm>
            <a:off x="152400" y="1905000"/>
            <a:ext cx="8839200" cy="103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cs-CZ" sz="2200" b="1" i="1"/>
              <a:t>2</a:t>
            </a:r>
            <a:r>
              <a:rPr lang="cs-CZ" sz="2000" b="1" i="1"/>
              <a:t>. Škola má 480 žáků. Spočítej: </a:t>
            </a:r>
          </a:p>
          <a:p>
            <a:pPr algn="l"/>
            <a:r>
              <a:rPr lang="cs-CZ" sz="2000" b="1" i="1"/>
              <a:t>a) kolik kg odpadu vyprodukují za 1 rok při průměrné produkci odpadu na l žáka 0,8 kg za 1 den?</a:t>
            </a:r>
          </a:p>
        </p:txBody>
      </p:sp>
      <p:sp>
        <p:nvSpPr>
          <p:cNvPr id="23560" name="Text Box 8"/>
          <p:cNvSpPr txBox="1">
            <a:spLocks noChangeArrowheads="1"/>
          </p:cNvSpPr>
          <p:nvPr/>
        </p:nvSpPr>
        <p:spPr bwMode="auto">
          <a:xfrm>
            <a:off x="152400" y="2895600"/>
            <a:ext cx="48323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cs-CZ" sz="2000" b="1" i="1"/>
              <a:t>b) dle přiloženého grafu kolik kg z toho činí:</a:t>
            </a:r>
          </a:p>
        </p:txBody>
      </p:sp>
      <p:sp>
        <p:nvSpPr>
          <p:cNvPr id="23562" name="Text Box 10"/>
          <p:cNvSpPr txBox="1">
            <a:spLocks noChangeArrowheads="1"/>
          </p:cNvSpPr>
          <p:nvPr/>
        </p:nvSpPr>
        <p:spPr bwMode="auto">
          <a:xfrm>
            <a:off x="533400" y="5067300"/>
            <a:ext cx="1965325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cs-CZ" sz="1900" b="1" i="1"/>
              <a:t>a) papírový odpad</a:t>
            </a:r>
          </a:p>
        </p:txBody>
      </p:sp>
      <p:sp>
        <p:nvSpPr>
          <p:cNvPr id="23563" name="Text Box 11"/>
          <p:cNvSpPr txBox="1">
            <a:spLocks noChangeArrowheads="1"/>
          </p:cNvSpPr>
          <p:nvPr/>
        </p:nvSpPr>
        <p:spPr bwMode="auto">
          <a:xfrm>
            <a:off x="533400" y="5410200"/>
            <a:ext cx="2185988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cs-CZ" sz="1900" b="1" i="1"/>
              <a:t>b) plastový odpad</a:t>
            </a:r>
          </a:p>
        </p:txBody>
      </p:sp>
      <p:sp>
        <p:nvSpPr>
          <p:cNvPr id="23566" name="Text Box 14"/>
          <p:cNvSpPr txBox="1">
            <a:spLocks noChangeArrowheads="1"/>
          </p:cNvSpPr>
          <p:nvPr/>
        </p:nvSpPr>
        <p:spPr bwMode="auto">
          <a:xfrm>
            <a:off x="3886200" y="5067300"/>
            <a:ext cx="1343025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cs-CZ" sz="1900" b="1" i="1"/>
              <a:t>c) bioodpad</a:t>
            </a:r>
          </a:p>
        </p:txBody>
      </p:sp>
      <p:sp>
        <p:nvSpPr>
          <p:cNvPr id="23567" name="Text Box 15"/>
          <p:cNvSpPr txBox="1">
            <a:spLocks noChangeArrowheads="1"/>
          </p:cNvSpPr>
          <p:nvPr/>
        </p:nvSpPr>
        <p:spPr bwMode="auto">
          <a:xfrm>
            <a:off x="3886200" y="5448300"/>
            <a:ext cx="1738313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cs-CZ" sz="1900" b="1" i="1"/>
              <a:t>d) skelný odpad</a:t>
            </a:r>
          </a:p>
        </p:txBody>
      </p:sp>
      <p:sp>
        <p:nvSpPr>
          <p:cNvPr id="23569" name="Text Box 17"/>
          <p:cNvSpPr txBox="1">
            <a:spLocks noChangeArrowheads="1"/>
          </p:cNvSpPr>
          <p:nvPr/>
        </p:nvSpPr>
        <p:spPr bwMode="auto">
          <a:xfrm>
            <a:off x="6248400" y="5295900"/>
            <a:ext cx="2232025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cs-CZ" sz="1900" b="1" i="1"/>
              <a:t>e) nebezpečný odpad</a:t>
            </a:r>
          </a:p>
        </p:txBody>
      </p:sp>
      <p:sp>
        <p:nvSpPr>
          <p:cNvPr id="23570" name="Text Box 18"/>
          <p:cNvSpPr txBox="1">
            <a:spLocks noChangeArrowheads="1"/>
          </p:cNvSpPr>
          <p:nvPr/>
        </p:nvSpPr>
        <p:spPr bwMode="auto">
          <a:xfrm>
            <a:off x="6251575" y="5600700"/>
            <a:ext cx="2522538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cs-CZ" sz="1900" b="1" i="1"/>
              <a:t>f) ostatní směsný odpad</a:t>
            </a:r>
          </a:p>
        </p:txBody>
      </p:sp>
      <p:sp>
        <p:nvSpPr>
          <p:cNvPr id="23571" name="Text Box 19"/>
          <p:cNvSpPr txBox="1">
            <a:spLocks noChangeArrowheads="1"/>
          </p:cNvSpPr>
          <p:nvPr/>
        </p:nvSpPr>
        <p:spPr bwMode="auto">
          <a:xfrm>
            <a:off x="304800" y="6121400"/>
            <a:ext cx="59324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cs-CZ" sz="2000" b="1" i="1"/>
              <a:t>3. Kde se nachází ve vašem okolí nejbližší sběrný dvůr?</a:t>
            </a:r>
          </a:p>
        </p:txBody>
      </p:sp>
      <p:grpSp>
        <p:nvGrpSpPr>
          <p:cNvPr id="23577" name="Group 25"/>
          <p:cNvGrpSpPr>
            <a:grpSpLocks/>
          </p:cNvGrpSpPr>
          <p:nvPr/>
        </p:nvGrpSpPr>
        <p:grpSpPr bwMode="auto">
          <a:xfrm>
            <a:off x="914400" y="2438400"/>
            <a:ext cx="7315200" cy="2895600"/>
            <a:chOff x="576" y="1680"/>
            <a:chExt cx="4608" cy="1824"/>
          </a:xfrm>
        </p:grpSpPr>
        <p:graphicFrame>
          <p:nvGraphicFramePr>
            <p:cNvPr id="23574" name="Object 22"/>
            <p:cNvGraphicFramePr>
              <a:graphicFrameLocks noChangeAspect="1"/>
            </p:cNvGraphicFramePr>
            <p:nvPr/>
          </p:nvGraphicFramePr>
          <p:xfrm>
            <a:off x="576" y="1680"/>
            <a:ext cx="4608" cy="1824"/>
          </p:xfrm>
          <a:graphic>
            <a:graphicData uri="http://schemas.openxmlformats.org/presentationml/2006/ole">
              <p:oleObj spid="_x0000_s23574" name="Graf" r:id="rId3" imgW="7715623" imgH="4334331" progId="MSGraph.Chart.8">
                <p:embed followColorScheme="full"/>
              </p:oleObj>
            </a:graphicData>
          </a:graphic>
        </p:graphicFrame>
        <p:sp>
          <p:nvSpPr>
            <p:cNvPr id="23576" name="Rectangle 24"/>
            <p:cNvSpPr>
              <a:spLocks noChangeArrowheads="1"/>
            </p:cNvSpPr>
            <p:nvPr/>
          </p:nvSpPr>
          <p:spPr bwMode="auto">
            <a:xfrm>
              <a:off x="624" y="3120"/>
              <a:ext cx="511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cs-CZ" sz="1400"/>
                <a:t>Graf č. 2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5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5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5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5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35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35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8" grpId="0" autoUpdateAnimBg="0"/>
      <p:bldP spid="23559" grpId="0" autoUpdateAnimBg="0"/>
      <p:bldP spid="23560" grpId="0" autoUpdateAnimBg="0"/>
      <p:bldP spid="23562" grpId="0" autoUpdateAnimBg="0"/>
      <p:bldP spid="23563" grpId="0" autoUpdateAnimBg="0"/>
      <p:bldP spid="23566" grpId="0" autoUpdateAnimBg="0"/>
      <p:bldP spid="23567" grpId="0" autoUpdateAnimBg="0"/>
      <p:bldP spid="23569" grpId="0" autoUpdateAnimBg="0"/>
      <p:bldP spid="23570" grpId="0" autoUpdateAnimBg="0"/>
      <p:bldP spid="23571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Životní styl</a:t>
            </a:r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457200" y="1905000"/>
            <a:ext cx="762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/>
              <a:t>Životní prostředí ovlivňuje náš životní styl.</a:t>
            </a:r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381000" y="2667000"/>
            <a:ext cx="792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/>
              <a:t>Součástí jsou i dobré vztahy v rodině, ve škole, na pracovišti.</a:t>
            </a:r>
          </a:p>
        </p:txBody>
      </p:sp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304800" y="3429000"/>
            <a:ext cx="84582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/>
              <a:t>K životnímu prostředí i zdravému životnímu stylu si přispívá                    a zároveň ovlivňuje každý člověk sám.</a:t>
            </a:r>
          </a:p>
        </p:txBody>
      </p:sp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304800" y="4572000"/>
            <a:ext cx="88392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/>
              <a:t>Kvalitní životní prostředí je základem lidského zdraví                                    a dobrých životních podmínek.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3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3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autoUpdateAnimBg="0"/>
      <p:bldP spid="18437" grpId="0" autoUpdateAnimBg="0"/>
      <p:bldP spid="18438" grpId="0" autoUpdateAnimBg="0"/>
      <p:bldP spid="18439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Použité zdroje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609600" y="1752600"/>
            <a:ext cx="58547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cs-CZ" sz="1400">
                <a:solidFill>
                  <a:srgbClr val="000000"/>
                </a:solidFill>
                <a:cs typeface="Times New Roman" pitchFamily="18" charset="0"/>
              </a:rPr>
              <a:t>Obr. </a:t>
            </a:r>
            <a:r>
              <a:rPr lang="cs-CZ" sz="1400">
                <a:solidFill>
                  <a:srgbClr val="000000"/>
                </a:solidFill>
              </a:rPr>
              <a:t>1</a:t>
            </a:r>
            <a:r>
              <a:rPr lang="cs-CZ" sz="1400">
                <a:solidFill>
                  <a:srgbClr val="000000"/>
                </a:solidFill>
                <a:cs typeface="Times New Roman" pitchFamily="18" charset="0"/>
              </a:rPr>
              <a:t>	</a:t>
            </a:r>
            <a:r>
              <a:rPr lang="en-US" sz="1400">
                <a:solidFill>
                  <a:srgbClr val="000000"/>
                </a:solidFill>
                <a:cs typeface="Times New Roman" pitchFamily="18" charset="0"/>
              </a:rPr>
              <a:t> [</a:t>
            </a:r>
            <a:r>
              <a:rPr lang="cs-CZ" sz="1400">
                <a:solidFill>
                  <a:srgbClr val="000000"/>
                </a:solidFill>
                <a:cs typeface="Times New Roman" pitchFamily="18" charset="0"/>
              </a:rPr>
              <a:t>cit. 201</a:t>
            </a:r>
            <a:r>
              <a:rPr lang="cs-CZ" sz="1400">
                <a:solidFill>
                  <a:srgbClr val="000000"/>
                </a:solidFill>
              </a:rPr>
              <a:t>3</a:t>
            </a:r>
            <a:r>
              <a:rPr lang="cs-CZ" sz="1400">
                <a:solidFill>
                  <a:srgbClr val="000000"/>
                </a:solidFill>
                <a:cs typeface="Times New Roman" pitchFamily="18" charset="0"/>
              </a:rPr>
              <a:t>-0</a:t>
            </a:r>
            <a:r>
              <a:rPr lang="cs-CZ" sz="1400">
                <a:solidFill>
                  <a:srgbClr val="000000"/>
                </a:solidFill>
              </a:rPr>
              <a:t>5</a:t>
            </a:r>
            <a:r>
              <a:rPr lang="cs-CZ" sz="1400">
                <a:solidFill>
                  <a:srgbClr val="000000"/>
                </a:solidFill>
                <a:cs typeface="Times New Roman" pitchFamily="18" charset="0"/>
              </a:rPr>
              <a:t>-16</a:t>
            </a:r>
            <a:r>
              <a:rPr lang="en-US" sz="1400">
                <a:solidFill>
                  <a:srgbClr val="000000"/>
                </a:solidFill>
                <a:cs typeface="Times New Roman" pitchFamily="18" charset="0"/>
              </a:rPr>
              <a:t>]</a:t>
            </a:r>
            <a:r>
              <a:rPr lang="cs-CZ" sz="1400">
                <a:solidFill>
                  <a:srgbClr val="000000"/>
                </a:solidFill>
                <a:cs typeface="Times New Roman" pitchFamily="18" charset="0"/>
              </a:rPr>
              <a:t>. Dostupný pod licencí </a:t>
            </a:r>
            <a:r>
              <a:rPr lang="en-US" sz="1400">
                <a:solidFill>
                  <a:srgbClr val="000000"/>
                </a:solidFill>
                <a:cs typeface="Times New Roman" pitchFamily="18" charset="0"/>
              </a:rPr>
              <a:t>Public domain</a:t>
            </a:r>
            <a:r>
              <a:rPr lang="cs-CZ" sz="1400">
                <a:solidFill>
                  <a:srgbClr val="000000"/>
                </a:solidFill>
                <a:cs typeface="Times New Roman" pitchFamily="18" charset="0"/>
              </a:rPr>
              <a:t> na WWW:</a:t>
            </a:r>
            <a:endParaRPr lang="cs-CZ" sz="1400">
              <a:cs typeface="Times New Roman" pitchFamily="18" charset="0"/>
            </a:endParaRPr>
          </a:p>
          <a:p>
            <a:pPr algn="l"/>
            <a:r>
              <a:rPr lang="cs-CZ" sz="1400">
                <a:solidFill>
                  <a:srgbClr val="000000"/>
                </a:solidFill>
                <a:cs typeface="Times New Roman" pitchFamily="18" charset="0"/>
              </a:rPr>
              <a:t>	&lt;</a:t>
            </a:r>
            <a:r>
              <a:rPr lang="cs-CZ" sz="1400">
                <a:solidFill>
                  <a:srgbClr val="000000"/>
                </a:solidFill>
                <a:cs typeface="Times New Roman" pitchFamily="18" charset="0"/>
                <a:hlinkClick r:id="rId2"/>
              </a:rPr>
              <a:t>http://cs.wikipedia.org/wiki/Soubor:Watercycleczechhigh.jpg</a:t>
            </a:r>
            <a:r>
              <a:rPr lang="cs-CZ" sz="1400">
                <a:solidFill>
                  <a:srgbClr val="000000"/>
                </a:solidFill>
                <a:cs typeface="Times New Roman" pitchFamily="18" charset="0"/>
              </a:rPr>
              <a:t>&gt;</a:t>
            </a:r>
            <a:endParaRPr lang="cs-CZ" sz="1400"/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609600" y="2438400"/>
            <a:ext cx="58547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cs-CZ" sz="1400">
                <a:solidFill>
                  <a:srgbClr val="000000"/>
                </a:solidFill>
                <a:cs typeface="Times New Roman" pitchFamily="18" charset="0"/>
              </a:rPr>
              <a:t>Obr. </a:t>
            </a:r>
            <a:r>
              <a:rPr lang="cs-CZ" sz="1400">
                <a:solidFill>
                  <a:srgbClr val="000000"/>
                </a:solidFill>
              </a:rPr>
              <a:t>2</a:t>
            </a:r>
            <a:r>
              <a:rPr lang="cs-CZ" sz="1400">
                <a:solidFill>
                  <a:srgbClr val="000000"/>
                </a:solidFill>
                <a:cs typeface="Times New Roman" pitchFamily="18" charset="0"/>
              </a:rPr>
              <a:t>	</a:t>
            </a:r>
            <a:r>
              <a:rPr lang="en-US" sz="1400">
                <a:solidFill>
                  <a:srgbClr val="000000"/>
                </a:solidFill>
                <a:cs typeface="Times New Roman" pitchFamily="18" charset="0"/>
              </a:rPr>
              <a:t> [</a:t>
            </a:r>
            <a:r>
              <a:rPr lang="cs-CZ" sz="1400">
                <a:solidFill>
                  <a:srgbClr val="000000"/>
                </a:solidFill>
                <a:cs typeface="Times New Roman" pitchFamily="18" charset="0"/>
              </a:rPr>
              <a:t>cit. 201</a:t>
            </a:r>
            <a:r>
              <a:rPr lang="cs-CZ" sz="1400">
                <a:solidFill>
                  <a:srgbClr val="000000"/>
                </a:solidFill>
              </a:rPr>
              <a:t>3</a:t>
            </a:r>
            <a:r>
              <a:rPr lang="cs-CZ" sz="1400">
                <a:solidFill>
                  <a:srgbClr val="000000"/>
                </a:solidFill>
                <a:cs typeface="Times New Roman" pitchFamily="18" charset="0"/>
              </a:rPr>
              <a:t>-0</a:t>
            </a:r>
            <a:r>
              <a:rPr lang="cs-CZ" sz="1400">
                <a:solidFill>
                  <a:srgbClr val="000000"/>
                </a:solidFill>
              </a:rPr>
              <a:t>5</a:t>
            </a:r>
            <a:r>
              <a:rPr lang="cs-CZ" sz="1400">
                <a:solidFill>
                  <a:srgbClr val="000000"/>
                </a:solidFill>
                <a:cs typeface="Times New Roman" pitchFamily="18" charset="0"/>
              </a:rPr>
              <a:t>-16</a:t>
            </a:r>
            <a:r>
              <a:rPr lang="en-US" sz="1400">
                <a:solidFill>
                  <a:srgbClr val="000000"/>
                </a:solidFill>
                <a:cs typeface="Times New Roman" pitchFamily="18" charset="0"/>
              </a:rPr>
              <a:t>]</a:t>
            </a:r>
            <a:r>
              <a:rPr lang="cs-CZ" sz="1400">
                <a:solidFill>
                  <a:srgbClr val="000000"/>
                </a:solidFill>
                <a:cs typeface="Times New Roman" pitchFamily="18" charset="0"/>
              </a:rPr>
              <a:t>. Dostupný pod licencí </a:t>
            </a:r>
            <a:r>
              <a:rPr lang="en-US" sz="1400">
                <a:solidFill>
                  <a:srgbClr val="000000"/>
                </a:solidFill>
                <a:cs typeface="Times New Roman" pitchFamily="18" charset="0"/>
              </a:rPr>
              <a:t>Public domain</a:t>
            </a:r>
            <a:r>
              <a:rPr lang="cs-CZ" sz="1400">
                <a:solidFill>
                  <a:srgbClr val="000000"/>
                </a:solidFill>
                <a:cs typeface="Times New Roman" pitchFamily="18" charset="0"/>
              </a:rPr>
              <a:t> na WWW:</a:t>
            </a:r>
            <a:endParaRPr lang="cs-CZ" sz="1400">
              <a:cs typeface="Times New Roman" pitchFamily="18" charset="0"/>
            </a:endParaRPr>
          </a:p>
          <a:p>
            <a:pPr algn="l"/>
            <a:r>
              <a:rPr lang="cs-CZ" sz="1400">
                <a:solidFill>
                  <a:srgbClr val="000000"/>
                </a:solidFill>
                <a:cs typeface="Times New Roman" pitchFamily="18" charset="0"/>
              </a:rPr>
              <a:t>	&lt;</a:t>
            </a:r>
            <a:r>
              <a:rPr lang="cs-CZ" sz="1400">
                <a:solidFill>
                  <a:srgbClr val="000000"/>
                </a:solidFill>
                <a:cs typeface="Times New Roman" pitchFamily="18" charset="0"/>
                <a:hlinkClick r:id="rId3"/>
              </a:rPr>
              <a:t>http://cs.wikipedia.org/wiki/Soubor:Air_.pollution_1.jpg</a:t>
            </a:r>
            <a:r>
              <a:rPr lang="cs-CZ" sz="1400">
                <a:solidFill>
                  <a:srgbClr val="000000"/>
                </a:solidFill>
                <a:cs typeface="Times New Roman" pitchFamily="18" charset="0"/>
              </a:rPr>
              <a:t>&gt;</a:t>
            </a:r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685800" y="4114800"/>
            <a:ext cx="251618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cs-CZ" sz="1400">
                <a:solidFill>
                  <a:srgbClr val="000000"/>
                </a:solidFill>
              </a:rPr>
              <a:t>Graf č. 1</a:t>
            </a:r>
            <a:r>
              <a:rPr lang="cs-CZ" sz="1400">
                <a:solidFill>
                  <a:srgbClr val="000000"/>
                </a:solidFill>
                <a:cs typeface="Times New Roman" pitchFamily="18" charset="0"/>
              </a:rPr>
              <a:t>	</a:t>
            </a:r>
            <a:r>
              <a:rPr lang="en-US" sz="140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cs-CZ" sz="1400">
                <a:solidFill>
                  <a:srgbClr val="000000"/>
                </a:solidFill>
              </a:rPr>
              <a:t>vlastní zdroj autora</a:t>
            </a:r>
          </a:p>
        </p:txBody>
      </p:sp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685800" y="4419600"/>
            <a:ext cx="251618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cs-CZ" sz="1400">
                <a:solidFill>
                  <a:srgbClr val="000000"/>
                </a:solidFill>
              </a:rPr>
              <a:t>Graf č. 2</a:t>
            </a:r>
            <a:r>
              <a:rPr lang="cs-CZ" sz="1400">
                <a:solidFill>
                  <a:srgbClr val="000000"/>
                </a:solidFill>
                <a:cs typeface="Times New Roman" pitchFamily="18" charset="0"/>
              </a:rPr>
              <a:t>	</a:t>
            </a:r>
            <a:r>
              <a:rPr lang="en-US" sz="1400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cs-CZ" sz="1400">
                <a:solidFill>
                  <a:srgbClr val="000000"/>
                </a:solidFill>
              </a:rPr>
              <a:t>vlastní zdroj autora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1077</TotalTime>
  <Words>1278</Words>
  <Application>Microsoft Office PowerPoint</Application>
  <PresentationFormat>Předvádění na obrazovce (4:3)</PresentationFormat>
  <Paragraphs>154</Paragraphs>
  <Slides>18</Slides>
  <Notes>0</Notes>
  <HiddenSlides>0</HiddenSlides>
  <MMClips>0</MMClips>
  <ScaleCrop>false</ScaleCrop>
  <HeadingPairs>
    <vt:vector size="8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Vložené servery OLE</vt:lpstr>
      </vt:variant>
      <vt:variant>
        <vt:i4>2</vt:i4>
      </vt:variant>
      <vt:variant>
        <vt:lpstr>Nadpisy snímků</vt:lpstr>
      </vt:variant>
      <vt:variant>
        <vt:i4>18</vt:i4>
      </vt:variant>
    </vt:vector>
  </HeadingPairs>
  <TitlesOfParts>
    <vt:vector size="25" baseType="lpstr">
      <vt:lpstr>Times New Roman</vt:lpstr>
      <vt:lpstr>Calibri</vt:lpstr>
      <vt:lpstr>Lucida Sans Unicode</vt:lpstr>
      <vt:lpstr>Wingdings</vt:lpstr>
      <vt:lpstr>Default Design</vt:lpstr>
      <vt:lpstr>Graf programu Microsoft Graph 2000</vt:lpstr>
      <vt:lpstr>Graf aplikace Microsoft Excel</vt:lpstr>
      <vt:lpstr>Snímek 1</vt:lpstr>
      <vt:lpstr>Životní prostředí</vt:lpstr>
      <vt:lpstr>Životní prostředí</vt:lpstr>
      <vt:lpstr>Životní prostředí</vt:lpstr>
      <vt:lpstr>Životní prostředí</vt:lpstr>
      <vt:lpstr>Ovzduší</vt:lpstr>
      <vt:lpstr>Ovzduší</vt:lpstr>
      <vt:lpstr>Voda</vt:lpstr>
      <vt:lpstr>Voda</vt:lpstr>
      <vt:lpstr>Negativní vlivy na prostředí</vt:lpstr>
      <vt:lpstr>Odpady</vt:lpstr>
      <vt:lpstr>Likvidace odpadů</vt:lpstr>
      <vt:lpstr>Recyklace</vt:lpstr>
      <vt:lpstr>Třídění odpadu</vt:lpstr>
      <vt:lpstr>„Černá (divoká) skládka“</vt:lpstr>
      <vt:lpstr>Otázky a úkoly</vt:lpstr>
      <vt:lpstr>Životní styl</vt:lpstr>
      <vt:lpstr>Použité zdroje</vt:lpstr>
    </vt:vector>
  </TitlesOfParts>
  <Company>SŠSTAV Louny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Životní prostředí</dc:title>
  <dc:creator>j.sus</dc:creator>
  <cp:lastModifiedBy>Dum</cp:lastModifiedBy>
  <cp:revision>21</cp:revision>
  <dcterms:created xsi:type="dcterms:W3CDTF">2013-06-16T12:31:04Z</dcterms:created>
  <dcterms:modified xsi:type="dcterms:W3CDTF">2014-02-23T13:31:03Z</dcterms:modified>
</cp:coreProperties>
</file>