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3"/>
  </p:notesMasterIdLst>
  <p:sldIdLst>
    <p:sldId id="256" r:id="rId2"/>
    <p:sldId id="262" r:id="rId3"/>
    <p:sldId id="297" r:id="rId4"/>
    <p:sldId id="264" r:id="rId5"/>
    <p:sldId id="327" r:id="rId6"/>
    <p:sldId id="335" r:id="rId7"/>
    <p:sldId id="338" r:id="rId8"/>
    <p:sldId id="333" r:id="rId9"/>
    <p:sldId id="336" r:id="rId10"/>
    <p:sldId id="337" r:id="rId11"/>
    <p:sldId id="334" r:id="rId12"/>
    <p:sldId id="339" r:id="rId13"/>
    <p:sldId id="340" r:id="rId14"/>
    <p:sldId id="331" r:id="rId15"/>
    <p:sldId id="287" r:id="rId16"/>
    <p:sldId id="286" r:id="rId17"/>
    <p:sldId id="288" r:id="rId18"/>
    <p:sldId id="289" r:id="rId19"/>
    <p:sldId id="292" r:id="rId20"/>
    <p:sldId id="291" r:id="rId21"/>
    <p:sldId id="26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139" autoAdjust="0"/>
  </p:normalViewPr>
  <p:slideViewPr>
    <p:cSldViewPr>
      <p:cViewPr>
        <p:scale>
          <a:sx n="110" d="100"/>
          <a:sy n="110" d="100"/>
        </p:scale>
        <p:origin x="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Elektrický proud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VY_32_INOVACE_Elektromagnetické kmitání a vlnění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Elektrický proud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VY_32_INOVACE_Elektromagnetické kmitání a vlnění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23.2.2014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23.2.2014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23.2.2014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23.2.2014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23.2.2014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23.2.2014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23.2.2014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23.2.2014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23.2.2014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23.2.2014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23.2.2014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23.2.2014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23.2.2014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wmf"/><Relationship Id="rId7" Type="http://schemas.openxmlformats.org/officeDocument/2006/relationships/image" Target="../media/image13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gif"/><Relationship Id="rId4" Type="http://schemas.openxmlformats.org/officeDocument/2006/relationships/image" Target="../media/image26.gi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ames_Clerk_Maxwell" TargetMode="External"/><Relationship Id="rId13" Type="http://schemas.openxmlformats.org/officeDocument/2006/relationships/hyperlink" Target="http://ok1ike.c-a-v.com/soubory/radiovlny.htm" TargetMode="External"/><Relationship Id="rId3" Type="http://schemas.openxmlformats.org/officeDocument/2006/relationships/hyperlink" Target="http://lac.karlov.mff.cuni.cz/KmitMain/Kmitani/KmPoR.htm" TargetMode="External"/><Relationship Id="rId7" Type="http://schemas.openxmlformats.org/officeDocument/2006/relationships/hyperlink" Target="http://radek.jandora.sweb.cz/f11.htm" TargetMode="External"/><Relationship Id="rId12" Type="http://schemas.openxmlformats.org/officeDocument/2006/relationships/hyperlink" Target="http://www.oskole.sk/?id_cat=51&amp;clanok=6252" TargetMode="External"/><Relationship Id="rId2" Type="http://schemas.openxmlformats.org/officeDocument/2006/relationships/hyperlink" Target="http://kvinta-html.wz.cz/fyzika/mechanicke_kmitani_a_vlneni/kmitani_mechanickeho_oscilatoru/kmitavy_pohyb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echmania.cz/edutorium/art_exponaty.php?xkat=fyzika&amp;xser=456c656b74726f6d61676e657469636be920766c6e79h&amp;key=527" TargetMode="External"/><Relationship Id="rId11" Type="http://schemas.openxmlformats.org/officeDocument/2006/relationships/hyperlink" Target="http://www.mylms.cz/text-70-anteny-pouzivane-pro-ruzne-delky-vln/" TargetMode="External"/><Relationship Id="rId5" Type="http://schemas.openxmlformats.org/officeDocument/2006/relationships/hyperlink" Target="http://elmag.sps.sweb.cz/1.htm" TargetMode="External"/><Relationship Id="rId10" Type="http://schemas.openxmlformats.org/officeDocument/2006/relationships/hyperlink" Target="http://www.prostor-ad.cz/pruvodce/pvychod/cbrod/vysilac.htm" TargetMode="External"/><Relationship Id="rId4" Type="http://schemas.openxmlformats.org/officeDocument/2006/relationships/hyperlink" Target="http://mog.wz.cz/fyzika/2rocnik/kap305.htm" TargetMode="External"/><Relationship Id="rId9" Type="http://schemas.openxmlformats.org/officeDocument/2006/relationships/hyperlink" Target="http://cs.wikipedia.org/wiki/Karel_Hub%C3%A1%C4%8Dek" TargetMode="External"/><Relationship Id="rId1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737374453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výklad látky </a:t>
            </a:r>
            <a:r>
              <a:rPr lang="cs-CZ" dirty="0" err="1" smtClean="0"/>
              <a:t>pojednívající</a:t>
            </a:r>
            <a:r>
              <a:rPr lang="cs-CZ" dirty="0" smtClean="0"/>
              <a:t> o elektromagnetickém kmitání a vlnění v 9.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dvou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4 </a:t>
            </a:r>
            <a:r>
              <a:rPr lang="cs-CZ" dirty="0"/>
              <a:t>– </a:t>
            </a:r>
            <a:r>
              <a:rPr lang="cs-CZ" dirty="0" smtClean="0"/>
              <a:t>13): Oscilační LC obvod, přeměny energie v elektromagnetickém oscilátoru, využití oscilačních obvodů, elektromagnetické vlnění a jeho šíření prostředím.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závěrečný test (snímky 14 – 20).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Časová </a:t>
            </a:r>
            <a:r>
              <a:rPr lang="cs-CZ" dirty="0"/>
              <a:t>náročnost </a:t>
            </a:r>
            <a:r>
              <a:rPr lang="cs-CZ" dirty="0" smtClean="0"/>
              <a:t>40 </a:t>
            </a:r>
            <a:r>
              <a:rPr lang="cs-CZ" dirty="0"/>
              <a:t>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Popis práce s prezentací: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Mezi jednotlivými snímky se přechází standardním způsobem.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Do prezentace jsou zařazeny snímky č. 5, 6, 10 sloužící k zopakování učiva o mechanickém oscilátoru, mechanickém vlnění a veličinách, které je popisují.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Snímky č. 7, 8, 9, 11, 12, 13 slouží jako názorné podklady pro výklad nové látky a pro zápis do sešitu.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Snímky č. 16 – 20 obsahují testové otázky s nabídnutými možnostmi odpovědí. Žáci po kliknutí na odpověď na interaktivní tabuli, nebo myší přímo v prezentaci ihned zjistí, zda odpověděli správně (zobrazí se ikona správné nebo nesprávné odpovědi, která po chvíli opět zmizí).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833632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 fontScale="90000"/>
          </a:bodyPr>
          <a:lstStyle/>
          <a:p>
            <a:pPr lvl="0"/>
            <a:r>
              <a:rPr lang="cs-CZ" sz="6000" dirty="0"/>
              <a:t>Elektromagnetické kmitání a vlnění</a:t>
            </a:r>
            <a:endParaRPr lang="cs-CZ" sz="6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all" dirty="0" smtClean="0"/>
              <a:t>Opakování – Mechanické kmitání</a:t>
            </a:r>
            <a:endParaRPr lang="cs-CZ" dirty="0"/>
          </a:p>
        </p:txBody>
      </p:sp>
      <p:sp>
        <p:nvSpPr>
          <p:cNvPr id="10" name="Zástupný symbol pro obsah 1"/>
          <p:cNvSpPr>
            <a:spLocks noGrp="1"/>
          </p:cNvSpPr>
          <p:nvPr>
            <p:ph idx="1"/>
          </p:nvPr>
        </p:nvSpPr>
        <p:spPr>
          <a:xfrm>
            <a:off x="179512" y="1916832"/>
            <a:ext cx="8856983" cy="4824536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/>
              <a:t>Mechanický oscilátor </a:t>
            </a:r>
            <a:r>
              <a:rPr lang="cs-CZ" sz="2800" dirty="0"/>
              <a:t>je zařízení, které volně (bez vnějšího působení) kmitá (kolem rovnovážné polohy)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Příklady: těleso na pružině, kyvadlo, struna, gong, píšťala (kmitá vzduchový sloupec), …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1688257" y="3814167"/>
            <a:ext cx="6489284" cy="2972219"/>
            <a:chOff x="1688257" y="3814167"/>
            <a:chExt cx="6489284" cy="2972219"/>
          </a:xfrm>
        </p:grpSpPr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88257" y="3814167"/>
              <a:ext cx="5410200" cy="29146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7091264" y="6417054"/>
              <a:ext cx="10862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6075732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all" dirty="0" smtClean="0"/>
              <a:t>Opakování – Mechanické kmitání</a:t>
            </a:r>
            <a:endParaRPr lang="cs-CZ" dirty="0"/>
          </a:p>
        </p:txBody>
      </p:sp>
      <p:sp>
        <p:nvSpPr>
          <p:cNvPr id="10" name="Zástupný symbol pro obsah 1"/>
          <p:cNvSpPr>
            <a:spLocks noGrp="1"/>
          </p:cNvSpPr>
          <p:nvPr>
            <p:ph idx="1"/>
          </p:nvPr>
        </p:nvSpPr>
        <p:spPr>
          <a:xfrm>
            <a:off x="179512" y="1916832"/>
            <a:ext cx="8856983" cy="4824536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Při mechanickém kmitání se pravidelně mění </a:t>
            </a:r>
            <a:r>
              <a:rPr lang="cs-CZ" b="1" dirty="0" smtClean="0"/>
              <a:t>potenciální energie</a:t>
            </a:r>
            <a:r>
              <a:rPr lang="cs-CZ" dirty="0" smtClean="0"/>
              <a:t> oscilátoru na </a:t>
            </a:r>
            <a:r>
              <a:rPr lang="cs-CZ" b="1" dirty="0" smtClean="0"/>
              <a:t>kinetickou</a:t>
            </a:r>
            <a:r>
              <a:rPr lang="cs-CZ" dirty="0" smtClean="0"/>
              <a:t> </a:t>
            </a:r>
            <a:r>
              <a:rPr lang="cs-CZ" b="1" dirty="0" smtClean="0"/>
              <a:t>energii</a:t>
            </a:r>
            <a:r>
              <a:rPr lang="cs-CZ" dirty="0" smtClean="0"/>
              <a:t> a naopak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Doba jednoho kmitu se nazývá </a:t>
            </a:r>
            <a:r>
              <a:rPr lang="cs-CZ" b="1" dirty="0" smtClean="0"/>
              <a:t>perioda</a:t>
            </a:r>
            <a:r>
              <a:rPr lang="cs-CZ" dirty="0" smtClean="0"/>
              <a:t> (značka: T, jednotka: s)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Počet kmitů za jednu sekundu </a:t>
            </a:r>
            <a:r>
              <a:rPr lang="cs-CZ" dirty="0"/>
              <a:t>se nazývá </a:t>
            </a:r>
            <a:r>
              <a:rPr lang="cs-CZ" b="1" dirty="0" smtClean="0"/>
              <a:t>frekvence</a:t>
            </a:r>
            <a:r>
              <a:rPr lang="cs-CZ" dirty="0" smtClean="0"/>
              <a:t> </a:t>
            </a:r>
            <a:r>
              <a:rPr lang="cs-CZ" dirty="0"/>
              <a:t>(značka: </a:t>
            </a:r>
            <a:r>
              <a:rPr lang="cs-CZ" dirty="0" smtClean="0"/>
              <a:t>f, </a:t>
            </a:r>
            <a:r>
              <a:rPr lang="cs-CZ" dirty="0"/>
              <a:t>jednotka: </a:t>
            </a:r>
            <a:r>
              <a:rPr lang="cs-CZ" dirty="0" smtClean="0"/>
              <a:t>Hz - hertz)</a:t>
            </a:r>
            <a:endParaRPr lang="cs-CZ" b="1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Pokud </a:t>
            </a:r>
            <a:r>
              <a:rPr lang="cs-CZ" dirty="0"/>
              <a:t>je časovým diagramem okamžité výchylky sinusoida nazývá se oscilátor</a:t>
            </a:r>
            <a:r>
              <a:rPr lang="cs-CZ" b="1" dirty="0"/>
              <a:t> harmonický</a:t>
            </a:r>
            <a:r>
              <a:rPr lang="cs-CZ" dirty="0" smtClean="0"/>
              <a:t>. Běžné kmitání je </a:t>
            </a:r>
            <a:r>
              <a:rPr lang="cs-CZ" b="1" dirty="0" smtClean="0"/>
              <a:t>tlumené</a:t>
            </a:r>
            <a:r>
              <a:rPr lang="cs-CZ" dirty="0" smtClean="0"/>
              <a:t>.</a:t>
            </a:r>
            <a:endParaRPr lang="cs-CZ" dirty="0"/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251520" y="4783410"/>
            <a:ext cx="4254629" cy="1885950"/>
            <a:chOff x="3059832" y="4293096"/>
            <a:chExt cx="4254629" cy="1885950"/>
          </a:xfrm>
        </p:grpSpPr>
        <p:pic>
          <p:nvPicPr>
            <p:cNvPr id="1026" name="Picture 2" descr="http://lac.karlov.mff.cuni.cz/KmitMain/Kmitani/CasDiag.gif"/>
            <p:cNvPicPr>
              <a:picLocks noChangeAspect="1" noChangeArrowheads="1" noCrop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9832" y="4293096"/>
              <a:ext cx="3038475" cy="18859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6228184" y="5809714"/>
              <a:ext cx="10862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2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932040" y="4729870"/>
            <a:ext cx="4047411" cy="2094915"/>
            <a:chOff x="4932040" y="4729870"/>
            <a:chExt cx="4047411" cy="2094915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b="7002"/>
            <a:stretch/>
          </p:blipFill>
          <p:spPr bwMode="auto">
            <a:xfrm>
              <a:off x="4932040" y="4729870"/>
              <a:ext cx="2961134" cy="209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893174" y="6300028"/>
              <a:ext cx="10862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5759566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all" dirty="0" smtClean="0"/>
              <a:t>ELEKTROMAGNETICKÉ kmitání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1883693" y="1493937"/>
            <a:ext cx="6606718" cy="2825970"/>
            <a:chOff x="1883693" y="1493937"/>
            <a:chExt cx="6606718" cy="2825970"/>
          </a:xfrm>
        </p:grpSpPr>
        <p:pic>
          <p:nvPicPr>
            <p:cNvPr id="2050" name="Picture 2" descr="http://elmag.sps.sweb.cz/img/prubehLC.gi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3693" y="1493937"/>
              <a:ext cx="5434558" cy="28259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7404134" y="3460358"/>
              <a:ext cx="10862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4</a:t>
              </a:r>
              <a:endParaRPr lang="cs-CZ" dirty="0"/>
            </a:p>
          </p:txBody>
        </p:sp>
      </p:grpSp>
      <p:sp>
        <p:nvSpPr>
          <p:cNvPr id="8" name="Obdélník 7"/>
          <p:cNvSpPr/>
          <p:nvPr/>
        </p:nvSpPr>
        <p:spPr>
          <a:xfrm>
            <a:off x="1883692" y="1772816"/>
            <a:ext cx="1104131" cy="936104"/>
          </a:xfrm>
          <a:prstGeom prst="rect">
            <a:avLst/>
          </a:prstGeom>
          <a:solidFill>
            <a:schemeClr val="accent5">
              <a:alpha val="44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ástupný symbol pro obsah 1"/>
          <p:cNvSpPr>
            <a:spLocks noGrp="1"/>
          </p:cNvSpPr>
          <p:nvPr>
            <p:ph idx="1"/>
          </p:nvPr>
        </p:nvSpPr>
        <p:spPr>
          <a:xfrm>
            <a:off x="179512" y="4149080"/>
            <a:ext cx="8856983" cy="2592288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Kondenzátor a cívka tvoří tzv. </a:t>
            </a:r>
            <a:r>
              <a:rPr lang="cs-CZ" b="1" dirty="0" smtClean="0">
                <a:solidFill>
                  <a:schemeClr val="accent5"/>
                </a:solidFill>
              </a:rPr>
              <a:t>oscilační obvod (kmitavý LC obvod)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 prvním kroku </a:t>
            </a:r>
            <a:r>
              <a:rPr lang="cs-CZ" b="1" dirty="0" smtClean="0">
                <a:solidFill>
                  <a:srgbClr val="FF0000"/>
                </a:solidFill>
              </a:rPr>
              <a:t>nabijeme kondenzátor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Při vybíjení kondenzátoru prochází </a:t>
            </a:r>
            <a:r>
              <a:rPr lang="cs-CZ" b="1" dirty="0">
                <a:solidFill>
                  <a:srgbClr val="FF0000"/>
                </a:solidFill>
              </a:rPr>
              <a:t>proud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obvodem</a:t>
            </a:r>
            <a:r>
              <a:rPr lang="cs-CZ" dirty="0" smtClean="0"/>
              <a:t> (i cívkou) a v okolí cívky </a:t>
            </a:r>
            <a:r>
              <a:rPr lang="cs-CZ" b="1" dirty="0" smtClean="0">
                <a:solidFill>
                  <a:schemeClr val="accent6"/>
                </a:solidFill>
              </a:rPr>
              <a:t>vzniká magnetické pole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Když přestane proud obvodem procházet proud zaniká i magnetické pole v okolí cívky – tyto změny způsobí vznik indukovaného proudu, který opět </a:t>
            </a:r>
            <a:r>
              <a:rPr lang="cs-CZ" b="1" dirty="0" smtClean="0">
                <a:solidFill>
                  <a:srgbClr val="FF0000"/>
                </a:solidFill>
              </a:rPr>
              <a:t>nabije kondenzátor </a:t>
            </a:r>
            <a:r>
              <a:rPr lang="cs-CZ" dirty="0" smtClean="0"/>
              <a:t>(s opačnou polaritou než na začátku) 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V </a:t>
            </a:r>
            <a:r>
              <a:rPr lang="cs-CZ" b="1" dirty="0" smtClean="0"/>
              <a:t>druhé polovině periody </a:t>
            </a:r>
            <a:r>
              <a:rPr lang="cs-CZ" dirty="0" smtClean="0"/>
              <a:t>probíhá vše znovu (jen s opačnou polaritou)</a:t>
            </a:r>
          </a:p>
          <a:p>
            <a:pPr>
              <a:buFont typeface="Arial" pitchFamily="34" charset="0"/>
              <a:buChar char="•"/>
            </a:pPr>
            <a:endParaRPr lang="cs-CZ" b="1" dirty="0">
              <a:solidFill>
                <a:schemeClr val="accent6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1907704" y="1905681"/>
            <a:ext cx="519684" cy="648072"/>
          </a:xfrm>
          <a:prstGeom prst="rect">
            <a:avLst/>
          </a:prstGeom>
          <a:solidFill>
            <a:srgbClr val="FF0000">
              <a:alpha val="44000"/>
            </a:srgb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75856" y="1772815"/>
            <a:ext cx="519684" cy="132865"/>
          </a:xfrm>
          <a:prstGeom prst="rect">
            <a:avLst/>
          </a:prstGeom>
          <a:solidFill>
            <a:srgbClr val="FF0000">
              <a:alpha val="44000"/>
            </a:srgb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518186" y="1905680"/>
            <a:ext cx="519684" cy="648072"/>
          </a:xfrm>
          <a:prstGeom prst="rect">
            <a:avLst/>
          </a:prstGeom>
          <a:solidFill>
            <a:schemeClr val="accent6">
              <a:alpha val="44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060172" y="1905680"/>
            <a:ext cx="519684" cy="648072"/>
          </a:xfrm>
          <a:prstGeom prst="rect">
            <a:avLst/>
          </a:prstGeom>
          <a:solidFill>
            <a:srgbClr val="FF0000">
              <a:alpha val="44000"/>
            </a:srgb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148064" y="1761664"/>
            <a:ext cx="2088232" cy="936104"/>
          </a:xfrm>
          <a:prstGeom prst="rect">
            <a:avLst/>
          </a:prstGeom>
          <a:solidFill>
            <a:schemeClr val="tx2">
              <a:alpha val="44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431870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16" grpId="0" build="p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all" dirty="0"/>
              <a:t>ELEKTROMAGNETICKÉ kmitání</a:t>
            </a:r>
            <a:endParaRPr lang="cs-CZ" dirty="0"/>
          </a:p>
        </p:txBody>
      </p:sp>
      <p:sp>
        <p:nvSpPr>
          <p:cNvPr id="10" name="Zástupný symbol pro obsah 1"/>
          <p:cNvSpPr>
            <a:spLocks noGrp="1"/>
          </p:cNvSpPr>
          <p:nvPr>
            <p:ph idx="1"/>
          </p:nvPr>
        </p:nvSpPr>
        <p:spPr>
          <a:xfrm>
            <a:off x="179512" y="1916832"/>
            <a:ext cx="8856983" cy="4824536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Při mechanickém kmitání se pravidelně mění </a:t>
            </a:r>
            <a:r>
              <a:rPr lang="cs-CZ" b="1" dirty="0" smtClean="0">
                <a:solidFill>
                  <a:srgbClr val="FF0000"/>
                </a:solidFill>
              </a:rPr>
              <a:t>potenciální energie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oscilátoru na </a:t>
            </a:r>
            <a:r>
              <a:rPr lang="cs-CZ" b="1" dirty="0" smtClean="0">
                <a:solidFill>
                  <a:schemeClr val="accent5"/>
                </a:solidFill>
              </a:rPr>
              <a:t>kinetickou</a:t>
            </a:r>
            <a:r>
              <a:rPr lang="cs-CZ" dirty="0" smtClean="0">
                <a:solidFill>
                  <a:schemeClr val="accent5"/>
                </a:solidFill>
              </a:rPr>
              <a:t> </a:t>
            </a:r>
            <a:r>
              <a:rPr lang="cs-CZ" b="1" dirty="0" smtClean="0">
                <a:solidFill>
                  <a:schemeClr val="accent5"/>
                </a:solidFill>
              </a:rPr>
              <a:t>energii</a:t>
            </a:r>
            <a:r>
              <a:rPr lang="cs-CZ" dirty="0" smtClean="0">
                <a:solidFill>
                  <a:schemeClr val="accent5"/>
                </a:solidFill>
              </a:rPr>
              <a:t> </a:t>
            </a:r>
            <a:r>
              <a:rPr lang="cs-CZ" dirty="0" smtClean="0"/>
              <a:t>a naopak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Při </a:t>
            </a:r>
            <a:r>
              <a:rPr lang="cs-CZ" dirty="0" smtClean="0"/>
              <a:t>elektromagnetickém kmitání </a:t>
            </a:r>
            <a:r>
              <a:rPr lang="cs-CZ" dirty="0"/>
              <a:t>se pravidelně mění </a:t>
            </a:r>
            <a:r>
              <a:rPr lang="cs-CZ" b="1" dirty="0" smtClean="0">
                <a:solidFill>
                  <a:srgbClr val="FF0000"/>
                </a:solidFill>
              </a:rPr>
              <a:t>energie elektrického pole kondenzátoru</a:t>
            </a:r>
            <a:r>
              <a:rPr lang="cs-CZ" b="1" dirty="0" smtClean="0"/>
              <a:t> </a:t>
            </a:r>
            <a:r>
              <a:rPr lang="cs-CZ" dirty="0" smtClean="0"/>
              <a:t>na </a:t>
            </a:r>
            <a:r>
              <a:rPr lang="cs-CZ" b="1" dirty="0" smtClean="0">
                <a:solidFill>
                  <a:schemeClr val="accent5"/>
                </a:solidFill>
              </a:rPr>
              <a:t>energii magnetického pole cívky</a:t>
            </a:r>
            <a:r>
              <a:rPr lang="cs-CZ" dirty="0" smtClean="0"/>
              <a:t> </a:t>
            </a:r>
            <a:r>
              <a:rPr lang="cs-CZ" dirty="0"/>
              <a:t>a naopak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Pokud oscilačnímu obvodu pravidelně nedodáváme energii je kmitání </a:t>
            </a:r>
            <a:r>
              <a:rPr lang="cs-CZ" b="1" dirty="0" smtClean="0"/>
              <a:t>tlumené</a:t>
            </a:r>
            <a:r>
              <a:rPr lang="cs-CZ" dirty="0" smtClean="0"/>
              <a:t>.</a:t>
            </a:r>
            <a:endParaRPr lang="cs-CZ" dirty="0"/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2843808" y="4345259"/>
            <a:ext cx="5049366" cy="2324101"/>
            <a:chOff x="2843808" y="4345259"/>
            <a:chExt cx="5049366" cy="2324101"/>
          </a:xfrm>
        </p:grpSpPr>
        <p:sp>
          <p:nvSpPr>
            <p:cNvPr id="12" name="TextovéPole 11"/>
            <p:cNvSpPr txBox="1"/>
            <p:nvPr/>
          </p:nvSpPr>
          <p:spPr>
            <a:xfrm>
              <a:off x="6806897" y="6299617"/>
              <a:ext cx="10862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5</a:t>
              </a:r>
              <a:endParaRPr lang="cs-CZ" dirty="0"/>
            </a:p>
          </p:txBody>
        </p:sp>
        <p:pic>
          <p:nvPicPr>
            <p:cNvPr id="1029" name="Picture 5" descr="oscila&amp;ccaron;ní obvod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3808" y="4345259"/>
              <a:ext cx="3838575" cy="23241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215615063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all" dirty="0"/>
              <a:t>ELEKTROMAGNETICKÉ kmitání</a:t>
            </a:r>
            <a:endParaRPr lang="cs-CZ" dirty="0"/>
          </a:p>
        </p:txBody>
      </p:sp>
      <p:sp>
        <p:nvSpPr>
          <p:cNvPr id="10" name="Zástupný symbol pro obsah 1"/>
          <p:cNvSpPr>
            <a:spLocks noGrp="1"/>
          </p:cNvSpPr>
          <p:nvPr>
            <p:ph idx="1"/>
          </p:nvPr>
        </p:nvSpPr>
        <p:spPr>
          <a:xfrm>
            <a:off x="179512" y="2030195"/>
            <a:ext cx="8856983" cy="4248472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Ladící obvody v televizních</a:t>
            </a:r>
            <a:br>
              <a:rPr lang="cs-CZ" dirty="0" smtClean="0"/>
            </a:br>
            <a:r>
              <a:rPr lang="cs-CZ" dirty="0" smtClean="0"/>
              <a:t> a rozhlasových přijímačích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Elektronické hodinky,</a:t>
            </a:r>
            <a:br>
              <a:rPr lang="cs-CZ" dirty="0" smtClean="0"/>
            </a:br>
            <a:r>
              <a:rPr lang="cs-CZ" dirty="0" smtClean="0"/>
              <a:t>stopky, budíky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Počítače, mobilní telefony, …</a:t>
            </a:r>
            <a:endParaRPr lang="cs-CZ" dirty="0"/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  <p:pic>
        <p:nvPicPr>
          <p:cNvPr id="4098" name="Picture 2" descr="C:\Documents and Settings\Ďobek\Local Settings\Temporary Internet Files\Content.IE5\RH64ZZ6L\MC9004325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00808"/>
            <a:ext cx="180020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Ďobek\Local Settings\Temporary Internet Files\Content.IE5\WGQEJETA\MC9003962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700808"/>
            <a:ext cx="1512168" cy="1564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3347864" y="3483295"/>
            <a:ext cx="5623013" cy="1355212"/>
            <a:chOff x="3275856" y="3743770"/>
            <a:chExt cx="5839037" cy="1407276"/>
          </a:xfrm>
        </p:grpSpPr>
        <p:pic>
          <p:nvPicPr>
            <p:cNvPr id="4100" name="Picture 4" descr="C:\Documents and Settings\Ďobek\Local Settings\Temporary Internet Files\Content.IE5\0MHGLQYP\MP900387950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42077" y="3743770"/>
              <a:ext cx="1972816" cy="14072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1" name="Picture 5" descr="C:\Documents and Settings\Ďobek\Local Settings\Temporary Internet Files\Content.IE5\WGQEJETA\MP900387951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97861" y="3743770"/>
              <a:ext cx="1972817" cy="14072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2" name="Picture 6" descr="C:\Documents and Settings\Ďobek\Local Settings\Temporary Internet Files\Content.IE5\0MHGLQYP\MP900387454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5856" y="3743770"/>
              <a:ext cx="1972332" cy="1406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103" name="Picture 7" descr="C:\Documents and Settings\Ďobek\Local Settings\Temporary Internet Files\Content.IE5\7Q7QXNLG\MC90044133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4978" y="5126538"/>
            <a:ext cx="1701037" cy="170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Ďobek\Local Settings\Temporary Internet Files\Content.IE5\0MHGLQYP\MC900441332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75294">
            <a:off x="7335162" y="5023699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2124212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all" dirty="0" smtClean="0"/>
              <a:t>Opakování – Mechanické VLNĚNÍ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1772816"/>
                <a:ext cx="8856983" cy="4824536"/>
              </a:xfrm>
            </p:spPr>
            <p:txBody>
              <a:bodyPr>
                <a:noAutofit/>
              </a:bodyPr>
              <a:lstStyle/>
              <a:p>
                <a:pPr>
                  <a:buFont typeface="Arial" pitchFamily="34" charset="0"/>
                  <a:buChar char="•"/>
                </a:pPr>
                <a:r>
                  <a:rPr lang="cs-CZ" sz="2000" dirty="0"/>
                  <a:t>Podstatou mechanického vlnění je přenos kmitání látkovým prostředím. Šíření vln není spojeno s přenosem látky. Vlněním se přenáší energie.</a:t>
                </a:r>
              </a:p>
              <a:p>
                <a:pPr lvl="1">
                  <a:buFont typeface="Arial" pitchFamily="34" charset="0"/>
                  <a:buChar char="•"/>
                </a:pPr>
                <a:r>
                  <a:rPr lang="cs-CZ" sz="2000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Např. kruhy na vodní hladině se šíří od zdroje vlnění, ale klacek ležící na hladině se nevzdaluje ze své původní polohy, pouze kmitá nahoru-dolů.</a:t>
                </a:r>
              </a:p>
              <a:p>
                <a:pPr lvl="1">
                  <a:buFont typeface="Arial" pitchFamily="34" charset="0"/>
                  <a:buChar char="•"/>
                </a:pPr>
                <a:r>
                  <a:rPr lang="cs-CZ" sz="2000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Vlnění vzniká v látkách všech skupenství díky vazebným silám mezi částicemi látky (tzv. pružné prostředí).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sz="2000" dirty="0"/>
                  <a:t>Existují 2 druhy vlnění: podélné a příčné</a:t>
                </a:r>
              </a:p>
              <a:p>
                <a:pPr lvl="1">
                  <a:buFont typeface="Arial" pitchFamily="34" charset="0"/>
                  <a:buChar char="•"/>
                </a:pPr>
                <a:r>
                  <a:rPr lang="cs-CZ" sz="2000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Při podélném vlnění kmitají částice </a:t>
                </a:r>
                <a:r>
                  <a:rPr lang="cs-CZ" sz="2000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kolem svých</a:t>
                </a:r>
                <a:br>
                  <a:rPr lang="cs-CZ" sz="2000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</a:br>
                <a:r>
                  <a:rPr lang="cs-CZ" sz="2000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rovnovážných </a:t>
                </a:r>
                <a:r>
                  <a:rPr lang="cs-CZ" sz="2000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poloh ve směru </a:t>
                </a:r>
                <a:r>
                  <a:rPr lang="cs-CZ" sz="2000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šíření vlnění </a:t>
                </a:r>
                <a:br>
                  <a:rPr lang="cs-CZ" sz="2000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</a:br>
                <a:r>
                  <a:rPr lang="cs-CZ" sz="2000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(</a:t>
                </a:r>
                <a:r>
                  <a:rPr lang="cs-CZ" sz="2000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např. zvuk)</a:t>
                </a:r>
              </a:p>
              <a:p>
                <a:pPr lvl="1">
                  <a:buFont typeface="Arial" pitchFamily="34" charset="0"/>
                  <a:buChar char="•"/>
                </a:pPr>
                <a:r>
                  <a:rPr lang="cs-CZ" sz="2000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Při příčném vlnění kmitají částice kolem </a:t>
                </a:r>
                <a:br>
                  <a:rPr lang="cs-CZ" sz="2000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</a:br>
                <a:r>
                  <a:rPr lang="cs-CZ" sz="2000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svých rovnovážných poloh ve směru kolmém </a:t>
                </a:r>
                <a:br>
                  <a:rPr lang="cs-CZ" sz="2000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</a:br>
                <a:r>
                  <a:rPr lang="cs-CZ" sz="2000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k šíření vlnění (např. vlny na vodní hladině</a:t>
                </a:r>
                <a:r>
                  <a:rPr lang="cs-CZ" sz="2000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)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sz="1800" dirty="0" smtClean="0"/>
                  <a:t>Vzdálenost </a:t>
                </a:r>
                <a:r>
                  <a:rPr lang="cs-CZ" sz="1800" dirty="0"/>
                  <a:t>dvou nejbližších bodů, které kmitají se stejnou </a:t>
                </a:r>
                <a:r>
                  <a:rPr lang="cs-CZ" sz="1800" dirty="0" smtClean="0"/>
                  <a:t>fází,</a:t>
                </a:r>
                <a:r>
                  <a:rPr lang="cs-CZ" sz="2000" dirty="0" smtClean="0"/>
                  <a:t> </a:t>
                </a:r>
                <a:r>
                  <a:rPr lang="cs-CZ" sz="2000" dirty="0"/>
                  <a:t>se nazývá </a:t>
                </a:r>
                <a:r>
                  <a:rPr lang="cs-CZ" sz="2000" b="1" dirty="0"/>
                  <a:t>perioda</a:t>
                </a:r>
                <a:r>
                  <a:rPr lang="cs-CZ" sz="2000" dirty="0"/>
                  <a:t> (značka: </a:t>
                </a:r>
                <a14:m>
                  <m:oMath xmlns:m="http://schemas.openxmlformats.org/officeDocument/2006/math">
                    <m:r>
                      <a:rPr lang="el-GR" sz="1800" i="1">
                        <a:latin typeface="Cambria Math"/>
                      </a:rPr>
                      <m:t>𝜆</m:t>
                    </m:r>
                  </m:oMath>
                </a14:m>
                <a:r>
                  <a:rPr lang="cs-CZ" sz="2000" dirty="0"/>
                  <a:t>, jednotka: </a:t>
                </a:r>
                <a:r>
                  <a:rPr lang="cs-CZ" sz="2000" dirty="0" smtClean="0"/>
                  <a:t>m)</a:t>
                </a:r>
                <a:endParaRPr lang="cs-CZ" sz="2000" dirty="0"/>
              </a:p>
              <a:p>
                <a:pPr marL="301943" lvl="1" indent="0">
                  <a:buNone/>
                </a:pPr>
                <a:endParaRPr lang="cs-CZ" sz="2600" dirty="0" smtClean="0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  <a:p>
                <a:pPr lvl="1">
                  <a:buFont typeface="Arial" pitchFamily="34" charset="0"/>
                  <a:buChar char="•"/>
                </a:pPr>
                <a:endParaRPr lang="cs-CZ" sz="2600" dirty="0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0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1772816"/>
                <a:ext cx="8856983" cy="4824536"/>
              </a:xfrm>
              <a:blipFill rotWithShape="1">
                <a:blip r:embed="rId2" cstate="print"/>
                <a:stretch>
                  <a:fillRect l="-551" t="-632" r="-619" b="-65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" name="Skupina 5"/>
          <p:cNvGrpSpPr/>
          <p:nvPr/>
        </p:nvGrpSpPr>
        <p:grpSpPr>
          <a:xfrm>
            <a:off x="6079206" y="3688252"/>
            <a:ext cx="3101306" cy="2189020"/>
            <a:chOff x="6485706" y="4173066"/>
            <a:chExt cx="3101306" cy="2280270"/>
          </a:xfrm>
        </p:grpSpPr>
        <p:grpSp>
          <p:nvGrpSpPr>
            <p:cNvPr id="5" name="Skupina 4"/>
            <p:cNvGrpSpPr/>
            <p:nvPr/>
          </p:nvGrpSpPr>
          <p:grpSpPr>
            <a:xfrm>
              <a:off x="6485706" y="4173066"/>
              <a:ext cx="2190750" cy="2280270"/>
              <a:chOff x="6516216" y="4101058"/>
              <a:chExt cx="2190750" cy="2280270"/>
            </a:xfrm>
          </p:grpSpPr>
          <p:pic>
            <p:nvPicPr>
              <p:cNvPr id="11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16216" y="4101058"/>
                <a:ext cx="2190750" cy="12573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2" name="Picture 4" descr="http://www.devbook.cz/images/img/fyzika/19/img2.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54316" y="5181178"/>
                <a:ext cx="2152650" cy="120015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8500735" y="6084004"/>
              <a:ext cx="10862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3845653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all" dirty="0" smtClean="0"/>
              <a:t>ELEKTROMAGNETICKÉ VLNĚNÍ</a:t>
            </a:r>
            <a:endParaRPr lang="cs-CZ" dirty="0"/>
          </a:p>
        </p:txBody>
      </p:sp>
      <p:sp>
        <p:nvSpPr>
          <p:cNvPr id="16" name="Zástupný symbol pro obsah 1"/>
          <p:cNvSpPr>
            <a:spLocks noGrp="1"/>
          </p:cNvSpPr>
          <p:nvPr>
            <p:ph idx="1"/>
          </p:nvPr>
        </p:nvSpPr>
        <p:spPr>
          <a:xfrm>
            <a:off x="179512" y="2060848"/>
            <a:ext cx="8856983" cy="468052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James </a:t>
            </a:r>
            <a:r>
              <a:rPr lang="cs-CZ" dirty="0" err="1" smtClean="0"/>
              <a:t>Clerk</a:t>
            </a:r>
            <a:r>
              <a:rPr lang="cs-CZ" dirty="0" smtClean="0"/>
              <a:t> Maxwell  </a:t>
            </a:r>
            <a:br>
              <a:rPr lang="cs-CZ" dirty="0" smtClean="0"/>
            </a:br>
            <a:r>
              <a:rPr lang="cs-CZ" dirty="0" smtClean="0"/>
              <a:t>(skotský matematik a fyzik 19. </a:t>
            </a:r>
            <a:r>
              <a:rPr lang="cs-CZ" dirty="0"/>
              <a:t>stol</a:t>
            </a:r>
            <a:r>
              <a:rPr lang="cs-CZ" dirty="0" smtClean="0"/>
              <a:t>.)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Obecný </a:t>
            </a:r>
            <a:r>
              <a:rPr lang="cs-CZ" dirty="0"/>
              <a:t>matematický popis elektromagnetického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pole (Maxwellovy rovnice) – možnost existence</a:t>
            </a:r>
            <a:br>
              <a:rPr lang="cs-CZ" dirty="0" smtClean="0"/>
            </a:br>
            <a:r>
              <a:rPr lang="cs-CZ" dirty="0" smtClean="0"/>
              <a:t>elektromagnetických vln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Zařízení kolem kterých se šíří a pomocí kterých přijímáme elektromagnetické vlny nazýváme vysílače a přijímače nebo antény</a:t>
            </a:r>
          </a:p>
          <a:p>
            <a:pPr>
              <a:buFont typeface="Arial" pitchFamily="34" charset="0"/>
              <a:buChar char="•"/>
            </a:pPr>
            <a:endParaRPr lang="cs-CZ" b="1" dirty="0">
              <a:solidFill>
                <a:schemeClr val="accent6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7268207" y="1268759"/>
            <a:ext cx="1552265" cy="2587703"/>
            <a:chOff x="7380312" y="1268759"/>
            <a:chExt cx="1552265" cy="2587703"/>
          </a:xfrm>
        </p:grpSpPr>
        <p:pic>
          <p:nvPicPr>
            <p:cNvPr id="205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80312" y="1268759"/>
              <a:ext cx="1552265" cy="22155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7734195" y="3487130"/>
              <a:ext cx="10862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7</a:t>
              </a:r>
              <a:endParaRPr lang="cs-CZ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1475656" y="4819972"/>
            <a:ext cx="2304256" cy="1947931"/>
            <a:chOff x="1475656" y="4819972"/>
            <a:chExt cx="2304256" cy="1947931"/>
          </a:xfrm>
        </p:grpSpPr>
        <p:pic>
          <p:nvPicPr>
            <p:cNvPr id="2052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75656" y="4819972"/>
              <a:ext cx="1280931" cy="19213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2693635" y="6398571"/>
              <a:ext cx="10862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8</a:t>
              </a:r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563888" y="4836368"/>
            <a:ext cx="2454429" cy="1931535"/>
            <a:chOff x="3563888" y="4836368"/>
            <a:chExt cx="2454429" cy="1931535"/>
          </a:xfrm>
        </p:grpSpPr>
        <p:pic>
          <p:nvPicPr>
            <p:cNvPr id="2056" name="Picture 8" descr="http://www.prostor-ad.cz/pruvodce/pvychod/cbrod/img/vysilac.gi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63888" y="4836368"/>
              <a:ext cx="1428750" cy="1905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4932040" y="6398571"/>
              <a:ext cx="10862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9</a:t>
              </a:r>
              <a:endParaRPr lang="cs-CZ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5872502" y="4816400"/>
            <a:ext cx="2731946" cy="1924968"/>
            <a:chOff x="5872502" y="4816400"/>
            <a:chExt cx="2731946" cy="1924968"/>
          </a:xfrm>
        </p:grpSpPr>
        <p:pic>
          <p:nvPicPr>
            <p:cNvPr id="2059" name="Picture 11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72502" y="4816400"/>
              <a:ext cx="1749588" cy="18702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7518171" y="6372036"/>
              <a:ext cx="10862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10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4182201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all" dirty="0" smtClean="0"/>
              <a:t>ELEKTROMAGNETICKÉ VLNĚNÍ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3789040"/>
                <a:ext cx="8856983" cy="2808312"/>
              </a:xfrm>
            </p:spPr>
            <p:txBody>
              <a:bodyPr>
                <a:normAutofit fontScale="92500" lnSpcReduction="10000"/>
              </a:bodyPr>
              <a:lstStyle/>
              <a:p>
                <a:pPr>
                  <a:buFont typeface="Arial" pitchFamily="34" charset="0"/>
                  <a:buChar char="•"/>
                </a:pPr>
                <a:r>
                  <a:rPr lang="cs-CZ" dirty="0" smtClean="0"/>
                  <a:t>Elektromagnetické vlnění je </a:t>
                </a:r>
                <a:r>
                  <a:rPr lang="cs-CZ" b="1" dirty="0" smtClean="0"/>
                  <a:t>příčné vlnění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dirty="0" smtClean="0"/>
                  <a:t>Změny elektrického a magnetického pole probíhají </a:t>
                </a:r>
                <a:r>
                  <a:rPr lang="cs-CZ" b="1" dirty="0" smtClean="0"/>
                  <a:t>v navzájem kolmých směrech </a:t>
                </a:r>
                <a:r>
                  <a:rPr lang="cs-CZ" dirty="0" smtClean="0"/>
                  <a:t>(a zároveň kolmo ke směru šíření vlnění)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dirty="0" smtClean="0"/>
                  <a:t>Elektrická a magnetická vlna se šíří společně, jsou </a:t>
                </a:r>
                <a:r>
                  <a:rPr lang="cs-CZ" b="1" dirty="0" smtClean="0"/>
                  <a:t>neoddělitelné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dirty="0" smtClean="0"/>
                  <a:t>Šíří se stejnou </a:t>
                </a:r>
                <a:r>
                  <a:rPr lang="cs-CZ" b="1" dirty="0" smtClean="0"/>
                  <a:t>rychlostí jako světlo </a:t>
                </a:r>
                <a:br>
                  <a:rPr lang="cs-CZ" b="1" dirty="0" smtClean="0"/>
                </a:br>
                <a:r>
                  <a:rPr lang="cs-CZ" dirty="0" smtClean="0"/>
                  <a:t>(ve vakuu c = 300 000 000 m/s)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dirty="0" smtClean="0"/>
                  <a:t>Vztah mezi frekvencí vlnění a vlnovou délkou: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     </m:t>
                    </m:r>
                    <m:r>
                      <a:rPr lang="el-GR"/>
                      <m:t>𝜆</m:t>
                    </m:r>
                    <m:r>
                      <a:rPr lang="cs-CZ"/>
                      <m:t>=</m:t>
                    </m:r>
                    <m:f>
                      <m:fPr>
                        <m:ctrlPr>
                          <a:rPr lang="cs-CZ"/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cs-CZ"/>
                          <m:t>𝑓</m:t>
                        </m:r>
                      </m:den>
                    </m:f>
                    <m:r>
                      <a:rPr lang="cs-CZ" b="0" i="0" smtClean="0">
                        <a:latin typeface="Cambria Math"/>
                      </a:rPr>
                      <m:t>        </m:t>
                    </m:r>
                    <m:r>
                      <a:rPr lang="cs-CZ" b="0" i="1" smtClean="0">
                        <a:latin typeface="Cambria Math"/>
                      </a:rPr>
                      <m:t>𝑓</m:t>
                    </m:r>
                    <m:r>
                      <a:rPr lang="cs-CZ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el-GR">
                            <a:latin typeface="Cambria Math"/>
                          </a:rPr>
                          <m:t>𝜆</m:t>
                        </m:r>
                      </m:den>
                    </m:f>
                  </m:oMath>
                </a14:m>
                <a:endParaRPr lang="cs-CZ" dirty="0"/>
              </a:p>
              <a:p>
                <a:pPr>
                  <a:buFont typeface="Arial" pitchFamily="34" charset="0"/>
                  <a:buChar char="•"/>
                </a:pPr>
                <a:endParaRPr lang="cs-CZ" b="1" dirty="0">
                  <a:solidFill>
                    <a:schemeClr val="accent6"/>
                  </a:solidFill>
                </a:endParaRPr>
              </a:p>
              <a:p>
                <a:pPr>
                  <a:buFont typeface="Arial" pitchFamily="34" charset="0"/>
                  <a:buChar char="•"/>
                </a:pPr>
                <a:endParaRPr lang="cs-CZ" sz="2800" dirty="0"/>
              </a:p>
            </p:txBody>
          </p:sp>
        </mc:Choice>
        <mc:Fallback>
          <p:sp>
            <p:nvSpPr>
              <p:cNvPr id="16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3789040"/>
                <a:ext cx="8856983" cy="2808312"/>
              </a:xfrm>
              <a:blipFill rotWithShape="1">
                <a:blip r:embed="rId2" cstate="print"/>
                <a:stretch>
                  <a:fillRect l="-757" t="-2609" r="-14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" name="Skupina 1"/>
          <p:cNvGrpSpPr/>
          <p:nvPr/>
        </p:nvGrpSpPr>
        <p:grpSpPr>
          <a:xfrm>
            <a:off x="827584" y="1979548"/>
            <a:ext cx="4258102" cy="1809492"/>
            <a:chOff x="5796136" y="1412776"/>
            <a:chExt cx="4258102" cy="1809492"/>
          </a:xfrm>
        </p:grpSpPr>
        <p:pic>
          <p:nvPicPr>
            <p:cNvPr id="7170" name="Picture 2" descr="http://www.oskole.sk/userfiles/image/fyzika/MO/kmitanie/kmitanie7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6136" y="1412776"/>
              <a:ext cx="3171825" cy="1771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8967961" y="2852936"/>
              <a:ext cx="10862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11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22993278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all" dirty="0" smtClean="0"/>
              <a:t>ELEKTROMAGNETICKÉ VLNĚNÍ</a:t>
            </a:r>
            <a:endParaRPr lang="cs-CZ" dirty="0"/>
          </a:p>
        </p:txBody>
      </p:sp>
      <p:sp>
        <p:nvSpPr>
          <p:cNvPr id="16" name="Zástupný symbol pro obsah 1"/>
          <p:cNvSpPr>
            <a:spLocks noGrp="1"/>
          </p:cNvSpPr>
          <p:nvPr>
            <p:ph idx="1"/>
          </p:nvPr>
        </p:nvSpPr>
        <p:spPr>
          <a:xfrm>
            <a:off x="179512" y="2348880"/>
            <a:ext cx="8856983" cy="2808312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U elektromagnetického vlnění se projevují všechny vlnové vlastnosti stejně jako u mechanického vlnění: </a:t>
            </a:r>
            <a:r>
              <a:rPr lang="cs-CZ" b="1" dirty="0" smtClean="0"/>
              <a:t>odraz, lom, ohyb</a:t>
            </a:r>
            <a:endParaRPr lang="cs-CZ" sz="28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95533" y="3225201"/>
            <a:ext cx="4824539" cy="1454911"/>
            <a:chOff x="395533" y="3123712"/>
            <a:chExt cx="4824539" cy="1454911"/>
          </a:xfrm>
        </p:grpSpPr>
        <p:sp>
          <p:nvSpPr>
            <p:cNvPr id="18" name="TextovéPole 17"/>
            <p:cNvSpPr txBox="1"/>
            <p:nvPr/>
          </p:nvSpPr>
          <p:spPr>
            <a:xfrm>
              <a:off x="4133795" y="4209291"/>
              <a:ext cx="10862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12</a:t>
              </a:r>
              <a:endParaRPr lang="cs-CZ" dirty="0"/>
            </a:p>
          </p:txBody>
        </p:sp>
        <p:pic>
          <p:nvPicPr>
            <p:cNvPr id="8194" name="Picture 2" descr="http://ok1ike.c-a-v.com/soubory/radiovlny_soubory/image001.gi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3" y="3123712"/>
              <a:ext cx="3786971" cy="14397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5148064" y="3113620"/>
            <a:ext cx="4176464" cy="1494484"/>
            <a:chOff x="5148064" y="3068960"/>
            <a:chExt cx="4176464" cy="1494484"/>
          </a:xfrm>
        </p:grpSpPr>
        <p:pic>
          <p:nvPicPr>
            <p:cNvPr id="8196" name="Picture 4" descr="http://ok1ike.c-a-v.com/soubory/radiovlny_soubory/image002.gi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3068960"/>
              <a:ext cx="3166091" cy="14944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8238251" y="4194112"/>
              <a:ext cx="10862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13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13284" y="4968144"/>
            <a:ext cx="4112358" cy="1629208"/>
            <a:chOff x="613284" y="4941168"/>
            <a:chExt cx="4112358" cy="1629208"/>
          </a:xfrm>
        </p:grpSpPr>
        <p:pic>
          <p:nvPicPr>
            <p:cNvPr id="8198" name="Picture 6" descr="http://ok1ike.c-a-v.com/soubory/radiovlny_soubory/image003.gi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3284" y="4941168"/>
              <a:ext cx="3095495" cy="16292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3639365" y="6201044"/>
              <a:ext cx="10862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14</a:t>
              </a:r>
              <a:endParaRPr lang="cs-CZ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5580112" y="5040648"/>
            <a:ext cx="3509447" cy="1556704"/>
            <a:chOff x="5580112" y="5013672"/>
            <a:chExt cx="3509447" cy="1556704"/>
          </a:xfrm>
        </p:grpSpPr>
        <p:pic>
          <p:nvPicPr>
            <p:cNvPr id="8200" name="Picture 8" descr="http://ok1ike.c-a-v.com/soubory/radiovlny_soubory/image004.gi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80112" y="5013672"/>
              <a:ext cx="2423170" cy="15567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8003282" y="6201044"/>
              <a:ext cx="10862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15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428729088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Zopakovali jsme, </a:t>
            </a:r>
            <a:r>
              <a:rPr lang="cs-CZ" sz="3200" dirty="0"/>
              <a:t>co víme </a:t>
            </a:r>
            <a:r>
              <a:rPr lang="cs-CZ" sz="3200" dirty="0" smtClean="0"/>
              <a:t>o </a:t>
            </a:r>
            <a:r>
              <a:rPr lang="cs-CZ" sz="3200" dirty="0"/>
              <a:t>mechanickém oscilátoru, mechanickém vlnění a veličinách, které je </a:t>
            </a:r>
            <a:r>
              <a:rPr lang="cs-CZ" sz="3200" dirty="0" smtClean="0"/>
              <a:t>popisují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Co je oscilační </a:t>
            </a:r>
            <a:r>
              <a:rPr lang="cs-CZ" sz="3200" dirty="0"/>
              <a:t>LC </a:t>
            </a:r>
            <a:r>
              <a:rPr lang="cs-CZ" sz="3200" dirty="0" smtClean="0"/>
              <a:t>obvod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 probíhají přeměny </a:t>
            </a:r>
            <a:r>
              <a:rPr lang="cs-CZ" sz="3200" dirty="0"/>
              <a:t>energie v elektromagnetickém </a:t>
            </a:r>
            <a:r>
              <a:rPr lang="cs-CZ" sz="3200" dirty="0" smtClean="0"/>
              <a:t>oscilátoru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Jaké je využití </a:t>
            </a:r>
            <a:r>
              <a:rPr lang="cs-CZ" sz="3200" dirty="0"/>
              <a:t>oscilačních </a:t>
            </a:r>
            <a:r>
              <a:rPr lang="cs-CZ" sz="3200" dirty="0" smtClean="0"/>
              <a:t>obvodů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/>
              <a:t>Co </a:t>
            </a:r>
            <a:r>
              <a:rPr lang="cs-CZ" sz="3200" dirty="0" smtClean="0"/>
              <a:t>je elektromagnetické vlnění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 se </a:t>
            </a:r>
            <a:r>
              <a:rPr lang="cs-CZ" sz="3200" dirty="0"/>
              <a:t>elektromagnetické </a:t>
            </a:r>
            <a:r>
              <a:rPr lang="cs-CZ" sz="3200" dirty="0" smtClean="0"/>
              <a:t>vlnění šíří prostředím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37111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</a:t>
            </a:r>
            <a:r>
              <a:rPr lang="cs-CZ" sz="3200" dirty="0" smtClean="0">
                <a:latin typeface="Calibri" pitchFamily="34" charset="0"/>
              </a:rPr>
              <a:t>správně, </a:t>
            </a:r>
            <a:r>
              <a:rPr lang="cs-CZ" sz="3200" dirty="0" smtClean="0">
                <a:latin typeface="Calibri" pitchFamily="34" charset="0"/>
              </a:rPr>
              <a:t>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Oscilační obvod tvoří: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cívka a </a:t>
            </a:r>
            <a:r>
              <a:rPr lang="cs-CZ" sz="2800" dirty="0" smtClean="0"/>
              <a:t>rezistor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rezistor </a:t>
            </a:r>
            <a:r>
              <a:rPr lang="cs-CZ" sz="2800" dirty="0" smtClean="0"/>
              <a:t>a </a:t>
            </a:r>
            <a:r>
              <a:rPr lang="cs-CZ" sz="2800" dirty="0"/>
              <a:t>kondenzátor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cívka a kondenzátor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/>
              <a:t>Počet kmitů za jednu sekundu se </a:t>
            </a:r>
            <a:r>
              <a:rPr lang="cs-CZ" sz="3200" dirty="0" smtClean="0"/>
              <a:t>nazývá: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perioda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vlnová délka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frekvence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/>
              <a:t>S elektromagnetickým kmitáním se </a:t>
            </a:r>
            <a:r>
              <a:rPr lang="cs-CZ" sz="3200" b="1" dirty="0" smtClean="0"/>
              <a:t>ne</a:t>
            </a:r>
            <a:r>
              <a:rPr lang="cs-CZ" sz="3200" dirty="0" smtClean="0"/>
              <a:t>setkáme: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 televizních přijímačích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 digitálních hodinkách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 žehličkách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/>
              <a:t>Vlnová délka elektromagnetického vlnění s frekvencí 3 MHz je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1 m </a:t>
            </a:r>
            <a:endParaRPr lang="cs-CZ" sz="2800" i="1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1 mm</a:t>
            </a:r>
            <a:endParaRPr lang="cs-CZ" sz="2800" i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1 km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xmlns="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434488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2800" dirty="0" smtClean="0"/>
              <a:t>Přímá viditelnost mezi vysílačem a přijímající anténou je nutná pro příjem: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dlouhých vln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středních vln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velmi krátkých vln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401925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824536"/>
          </a:xfrm>
        </p:spPr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8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učebnice pro základní školy a víceletá gymnázia</a:t>
            </a:r>
            <a:r>
              <a:rPr lang="cs-CZ" sz="1800" dirty="0"/>
              <a:t>. Plzeň: Fraus, 2007, ISBN 978-80-7238-617-8. </a:t>
            </a: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pracovní sešit pro základní školy a víceletá gymnázia</a:t>
            </a:r>
            <a:r>
              <a:rPr lang="cs-CZ" sz="1800" dirty="0"/>
              <a:t>. Plzeň: Fraus, 2007, ISBN 978-80-7238-619-2. </a:t>
            </a:r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i="1" u="sng" dirty="0" smtClean="0">
                <a:solidFill>
                  <a:srgbClr val="073E87"/>
                </a:solidFill>
              </a:rPr>
              <a:t>Jiné </a:t>
            </a:r>
            <a:r>
              <a:rPr lang="cs-CZ" sz="1800" i="1" u="sng" dirty="0">
                <a:solidFill>
                  <a:srgbClr val="073E87"/>
                </a:solidFill>
              </a:rPr>
              <a:t>zdroje</a:t>
            </a:r>
            <a:r>
              <a:rPr lang="cs-CZ" sz="1800" i="1" u="sng" dirty="0" smtClean="0">
                <a:solidFill>
                  <a:srgbClr val="073E87"/>
                </a:solidFill>
              </a:rPr>
              <a:t>:</a:t>
            </a:r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300" dirty="0"/>
              <a:t>Obr. </a:t>
            </a:r>
            <a:r>
              <a:rPr lang="cs-CZ" sz="1300" dirty="0" smtClean="0"/>
              <a:t>1 – </a:t>
            </a:r>
            <a:r>
              <a:rPr lang="cs-CZ" sz="1300" dirty="0"/>
              <a:t>AUTOR NEUVEDEN. </a:t>
            </a:r>
            <a:r>
              <a:rPr lang="cs-CZ" sz="1300" i="1" dirty="0"/>
              <a:t>kvinta-html.wz.cz</a:t>
            </a:r>
            <a:r>
              <a:rPr lang="cs-CZ" sz="1300" dirty="0"/>
              <a:t> [online]. [cit. </a:t>
            </a:r>
            <a:r>
              <a:rPr lang="cs-CZ" sz="1300" dirty="0" smtClean="0"/>
              <a:t>8.12.2013]. </a:t>
            </a:r>
            <a:r>
              <a:rPr lang="cs-CZ" sz="1300" dirty="0"/>
              <a:t>Dostupný na WWW: </a:t>
            </a:r>
            <a:r>
              <a:rPr lang="cs-CZ" sz="1300" dirty="0">
                <a:hlinkClick r:id="rId2"/>
              </a:rPr>
              <a:t>http://</a:t>
            </a:r>
            <a:r>
              <a:rPr lang="cs-CZ" sz="1300" dirty="0" smtClean="0">
                <a:hlinkClick r:id="rId2"/>
              </a:rPr>
              <a:t>kvinta-html.wz.cz/fyzika/mechanicke_kmitani_a_vlneni/kmitani_mechanickeho_oscilatoru/kmitavy_pohyb.htm</a:t>
            </a:r>
            <a:endParaRPr lang="cs-CZ" sz="13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300" dirty="0" smtClean="0"/>
              <a:t>Obr</a:t>
            </a:r>
            <a:r>
              <a:rPr lang="cs-CZ" sz="1300" dirty="0"/>
              <a:t>. </a:t>
            </a:r>
            <a:r>
              <a:rPr lang="cs-CZ" sz="1300" dirty="0" smtClean="0"/>
              <a:t>2 – </a:t>
            </a:r>
            <a:r>
              <a:rPr lang="cs-CZ" sz="1300" dirty="0"/>
              <a:t>AUTOR NEUVEDEN. </a:t>
            </a:r>
            <a:r>
              <a:rPr lang="cs-CZ" sz="1300" i="1" dirty="0"/>
              <a:t>lac.karlov.mff.cuni.cz</a:t>
            </a:r>
            <a:r>
              <a:rPr lang="cs-CZ" sz="1300" dirty="0"/>
              <a:t> [online]. [cit. 8.12.2013</a:t>
            </a:r>
            <a:r>
              <a:rPr lang="cs-CZ" sz="1300" dirty="0" smtClean="0"/>
              <a:t>]. </a:t>
            </a:r>
            <a:r>
              <a:rPr lang="cs-CZ" sz="1300" dirty="0"/>
              <a:t>Dostupný na WWW: </a:t>
            </a:r>
            <a:r>
              <a:rPr lang="cs-CZ" sz="1300" dirty="0">
                <a:hlinkClick r:id="rId3"/>
              </a:rPr>
              <a:t>http://</a:t>
            </a:r>
            <a:r>
              <a:rPr lang="cs-CZ" sz="1300" dirty="0" smtClean="0">
                <a:hlinkClick r:id="rId3"/>
              </a:rPr>
              <a:t>lac.karlov.mff.cuni.cz/KmitMain/Kmitani/KmPoR.htm</a:t>
            </a:r>
            <a:endParaRPr lang="cs-CZ" sz="13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300" dirty="0" smtClean="0"/>
              <a:t>Obr</a:t>
            </a:r>
            <a:r>
              <a:rPr lang="cs-CZ" sz="1300" dirty="0"/>
              <a:t>. </a:t>
            </a:r>
            <a:r>
              <a:rPr lang="cs-CZ" sz="1300" dirty="0" smtClean="0"/>
              <a:t>3 – </a:t>
            </a:r>
            <a:r>
              <a:rPr lang="cs-CZ" sz="1300" dirty="0"/>
              <a:t>AUTOR NEUVEDEN. </a:t>
            </a:r>
            <a:r>
              <a:rPr lang="cs-CZ" sz="1300" i="1" dirty="0"/>
              <a:t>mog.wz.cz</a:t>
            </a:r>
            <a:r>
              <a:rPr lang="cs-CZ" sz="1300" dirty="0"/>
              <a:t> [online]. [cit. 8.12.2013</a:t>
            </a:r>
            <a:r>
              <a:rPr lang="cs-CZ" sz="1300" dirty="0" smtClean="0"/>
              <a:t>]. </a:t>
            </a:r>
            <a:r>
              <a:rPr lang="cs-CZ" sz="1300" dirty="0"/>
              <a:t>Dostupný na WWW: </a:t>
            </a:r>
            <a:r>
              <a:rPr lang="cs-CZ" sz="1300" dirty="0">
                <a:hlinkClick r:id="rId4"/>
              </a:rPr>
              <a:t>http://</a:t>
            </a:r>
            <a:r>
              <a:rPr lang="cs-CZ" sz="1300" dirty="0" smtClean="0">
                <a:hlinkClick r:id="rId4"/>
              </a:rPr>
              <a:t>mog.wz.cz/fyzika/2rocnik/kap305.htm</a:t>
            </a:r>
            <a:endParaRPr lang="cs-CZ" sz="13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300" dirty="0" smtClean="0"/>
              <a:t>Obr</a:t>
            </a:r>
            <a:r>
              <a:rPr lang="cs-CZ" sz="1300" dirty="0"/>
              <a:t>. </a:t>
            </a:r>
            <a:r>
              <a:rPr lang="cs-CZ" sz="1300" dirty="0" smtClean="0"/>
              <a:t>4 </a:t>
            </a:r>
            <a:r>
              <a:rPr lang="cs-CZ" sz="1300" dirty="0"/>
              <a:t>– AUTOR NEUVEDEN. </a:t>
            </a:r>
            <a:r>
              <a:rPr lang="cs-CZ" sz="1300" i="1" dirty="0"/>
              <a:t>elmag.sps.sweb.cz</a:t>
            </a:r>
            <a:r>
              <a:rPr lang="cs-CZ" sz="1300" dirty="0"/>
              <a:t> [online]. [cit. 8.12.2013</a:t>
            </a:r>
            <a:r>
              <a:rPr lang="cs-CZ" sz="1300" dirty="0" smtClean="0"/>
              <a:t>]. </a:t>
            </a:r>
            <a:r>
              <a:rPr lang="cs-CZ" sz="1300" dirty="0"/>
              <a:t>Dostupný na WWW: </a:t>
            </a:r>
            <a:r>
              <a:rPr lang="cs-CZ" sz="1300" dirty="0">
                <a:hlinkClick r:id="rId5"/>
              </a:rPr>
              <a:t>http://</a:t>
            </a:r>
            <a:r>
              <a:rPr lang="cs-CZ" sz="1300" dirty="0" smtClean="0">
                <a:hlinkClick r:id="rId5"/>
              </a:rPr>
              <a:t>elmag.sps.sweb.cz/1.htm</a:t>
            </a:r>
            <a:endParaRPr lang="cs-CZ" sz="13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300" dirty="0"/>
              <a:t>Obr. </a:t>
            </a:r>
            <a:r>
              <a:rPr lang="cs-CZ" sz="1300" dirty="0" smtClean="0"/>
              <a:t>5 – </a:t>
            </a:r>
            <a:r>
              <a:rPr lang="cs-CZ" sz="1300" dirty="0"/>
              <a:t>AUTOR NEUVEDEN. </a:t>
            </a:r>
            <a:r>
              <a:rPr lang="cs-CZ" sz="1300" i="1" dirty="0"/>
              <a:t>techmania.cz</a:t>
            </a:r>
            <a:r>
              <a:rPr lang="cs-CZ" sz="1300" dirty="0"/>
              <a:t> [online]. [cit. 8.12.2013</a:t>
            </a:r>
            <a:r>
              <a:rPr lang="cs-CZ" sz="1300" dirty="0" smtClean="0"/>
              <a:t>]. </a:t>
            </a:r>
            <a:r>
              <a:rPr lang="cs-CZ" sz="1300" dirty="0"/>
              <a:t>Dostupný na WWW: </a:t>
            </a:r>
            <a:r>
              <a:rPr lang="cs-CZ" sz="1300" dirty="0">
                <a:hlinkClick r:id="rId6"/>
              </a:rPr>
              <a:t>http://</a:t>
            </a:r>
            <a:r>
              <a:rPr lang="cs-CZ" sz="1300" dirty="0" smtClean="0">
                <a:hlinkClick r:id="rId6"/>
              </a:rPr>
              <a:t>www.techmania.cz/edutorium/art_exponaty.php?xkat=fyzika&amp;xser=456c656b74726f6d61676e657469636be920766c6e79h&amp;key=527</a:t>
            </a:r>
            <a:endParaRPr lang="cs-CZ" sz="13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pt-BR" sz="1300" dirty="0" smtClean="0"/>
              <a:t>Obr</a:t>
            </a:r>
            <a:r>
              <a:rPr lang="pt-BR" sz="1300" dirty="0"/>
              <a:t>. 6 </a:t>
            </a:r>
            <a:r>
              <a:rPr lang="pt-BR" sz="1300" dirty="0" smtClean="0"/>
              <a:t>–</a:t>
            </a:r>
            <a:r>
              <a:rPr lang="cs-CZ" sz="1300" dirty="0" smtClean="0"/>
              <a:t> </a:t>
            </a:r>
            <a:r>
              <a:rPr lang="cs-CZ" sz="1300" dirty="0"/>
              <a:t>AUTOR NEUVEDEN. </a:t>
            </a:r>
            <a:r>
              <a:rPr lang="cs-CZ" sz="1300" i="1" dirty="0"/>
              <a:t>radek.jandora.sweb.cz</a:t>
            </a:r>
            <a:r>
              <a:rPr lang="cs-CZ" sz="1300" dirty="0"/>
              <a:t> [online]. [cit. 8.12.2013</a:t>
            </a:r>
            <a:r>
              <a:rPr lang="cs-CZ" sz="1300" dirty="0" smtClean="0"/>
              <a:t>]. </a:t>
            </a:r>
            <a:r>
              <a:rPr lang="cs-CZ" sz="1300" dirty="0"/>
              <a:t>Dostupný na WWW: </a:t>
            </a:r>
            <a:r>
              <a:rPr lang="cs-CZ" sz="1300" dirty="0">
                <a:hlinkClick r:id="rId7"/>
              </a:rPr>
              <a:t>http://</a:t>
            </a:r>
            <a:r>
              <a:rPr lang="cs-CZ" sz="1300" dirty="0" smtClean="0">
                <a:hlinkClick r:id="rId7"/>
              </a:rPr>
              <a:t>radek.jandora.sweb.cz/f11.htm</a:t>
            </a:r>
            <a:endParaRPr lang="cs-CZ" sz="13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pt-BR" sz="1300" dirty="0" smtClean="0"/>
              <a:t>Obr</a:t>
            </a:r>
            <a:r>
              <a:rPr lang="pt-BR" sz="1300" dirty="0"/>
              <a:t>. 7 – </a:t>
            </a:r>
            <a:r>
              <a:rPr lang="cs-CZ" sz="1300" dirty="0"/>
              <a:t>AUTOR NEUVEDEN. </a:t>
            </a:r>
            <a:r>
              <a:rPr lang="cs-CZ" sz="1300" i="1" dirty="0"/>
              <a:t>cs.wikipedia.org</a:t>
            </a:r>
            <a:r>
              <a:rPr lang="cs-CZ" sz="1300" dirty="0"/>
              <a:t> [online]. [cit. 8.12.2013</a:t>
            </a:r>
            <a:r>
              <a:rPr lang="cs-CZ" sz="1300" dirty="0" smtClean="0"/>
              <a:t>]. </a:t>
            </a:r>
            <a:r>
              <a:rPr lang="cs-CZ" sz="1300" dirty="0"/>
              <a:t>Dostupný na WWW: </a:t>
            </a:r>
            <a:r>
              <a:rPr lang="cs-CZ" sz="1300" dirty="0">
                <a:hlinkClick r:id="rId8"/>
              </a:rPr>
              <a:t>http://</a:t>
            </a:r>
            <a:r>
              <a:rPr lang="cs-CZ" sz="1300" dirty="0" smtClean="0">
                <a:hlinkClick r:id="rId8"/>
              </a:rPr>
              <a:t>cs.wikipedia.org/wiki/James_Clerk_Maxwell</a:t>
            </a:r>
            <a:endParaRPr lang="cs-CZ" sz="13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pt-BR" sz="1300" dirty="0"/>
              <a:t>Obr. </a:t>
            </a:r>
            <a:r>
              <a:rPr lang="cs-CZ" sz="1300" dirty="0"/>
              <a:t>8</a:t>
            </a:r>
            <a:r>
              <a:rPr lang="pt-BR" sz="1300" dirty="0"/>
              <a:t> –</a:t>
            </a:r>
            <a:r>
              <a:rPr lang="cs-CZ" sz="1300" dirty="0"/>
              <a:t> AUTOR NEUVEDEN. </a:t>
            </a:r>
            <a:r>
              <a:rPr lang="cs-CZ" sz="1300" i="1" dirty="0"/>
              <a:t>cs.wikipedia.org</a:t>
            </a:r>
            <a:r>
              <a:rPr lang="cs-CZ" sz="1300" dirty="0"/>
              <a:t> [online]. [cit. 8.12.2013</a:t>
            </a:r>
            <a:r>
              <a:rPr lang="cs-CZ" sz="1300" dirty="0" smtClean="0"/>
              <a:t>]. </a:t>
            </a:r>
            <a:r>
              <a:rPr lang="cs-CZ" sz="1300" dirty="0"/>
              <a:t>Dostupný na WWW: </a:t>
            </a:r>
            <a:r>
              <a:rPr lang="cs-CZ" sz="1300" dirty="0">
                <a:hlinkClick r:id="rId9"/>
              </a:rPr>
              <a:t>http://</a:t>
            </a:r>
            <a:r>
              <a:rPr lang="cs-CZ" sz="1300" dirty="0" smtClean="0">
                <a:hlinkClick r:id="rId9"/>
              </a:rPr>
              <a:t>cs.wikipedia.org/wiki/Karel_Hub%C3%A1%C4%8Dek</a:t>
            </a:r>
            <a:endParaRPr lang="cs-CZ" sz="13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pt-BR" sz="1300" dirty="0" smtClean="0"/>
              <a:t>Obr</a:t>
            </a:r>
            <a:r>
              <a:rPr lang="pt-BR" sz="1300" dirty="0"/>
              <a:t>. </a:t>
            </a:r>
            <a:r>
              <a:rPr lang="cs-CZ" sz="1300" dirty="0" smtClean="0"/>
              <a:t>9</a:t>
            </a:r>
            <a:r>
              <a:rPr lang="pt-BR" sz="1300" dirty="0" smtClean="0"/>
              <a:t> –</a:t>
            </a:r>
            <a:r>
              <a:rPr lang="cs-CZ" sz="1300" dirty="0" smtClean="0"/>
              <a:t> </a:t>
            </a:r>
            <a:r>
              <a:rPr lang="cs-CZ" sz="1300" dirty="0"/>
              <a:t>AUTOR NEUVEDEN. </a:t>
            </a:r>
            <a:r>
              <a:rPr lang="cs-CZ" sz="1300" i="1" dirty="0"/>
              <a:t>prostor-ad.cz</a:t>
            </a:r>
            <a:r>
              <a:rPr lang="cs-CZ" sz="1300" dirty="0"/>
              <a:t> [online]. [cit. 8.12.2013</a:t>
            </a:r>
            <a:r>
              <a:rPr lang="cs-CZ" sz="1300" dirty="0" smtClean="0"/>
              <a:t>]. </a:t>
            </a:r>
            <a:r>
              <a:rPr lang="cs-CZ" sz="1300" dirty="0"/>
              <a:t>Dostupný na WWW: </a:t>
            </a:r>
            <a:r>
              <a:rPr lang="cs-CZ" sz="1300" dirty="0">
                <a:hlinkClick r:id="rId10"/>
              </a:rPr>
              <a:t>http://</a:t>
            </a:r>
            <a:r>
              <a:rPr lang="cs-CZ" sz="1300" dirty="0" smtClean="0">
                <a:hlinkClick r:id="rId10"/>
              </a:rPr>
              <a:t>www.prostor-ad.cz/pruvodce/pvychod/cbrod/vysilac.htm</a:t>
            </a:r>
            <a:endParaRPr lang="cs-CZ" sz="13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300" dirty="0" smtClean="0"/>
              <a:t>Obr. 10 </a:t>
            </a:r>
            <a:r>
              <a:rPr lang="pt-BR" sz="1300" dirty="0"/>
              <a:t>–</a:t>
            </a:r>
            <a:r>
              <a:rPr lang="cs-CZ" sz="1300" dirty="0" smtClean="0"/>
              <a:t> </a:t>
            </a:r>
            <a:r>
              <a:rPr lang="cs-CZ" sz="1300" dirty="0"/>
              <a:t>AUTOR NEUVEDEN. </a:t>
            </a:r>
            <a:r>
              <a:rPr lang="cs-CZ" sz="1300" i="1" dirty="0"/>
              <a:t>mylms.cz</a:t>
            </a:r>
            <a:r>
              <a:rPr lang="cs-CZ" sz="1300" dirty="0"/>
              <a:t> [online]. [cit. 8.12.2013</a:t>
            </a:r>
            <a:r>
              <a:rPr lang="cs-CZ" sz="1300" dirty="0" smtClean="0"/>
              <a:t>]. </a:t>
            </a:r>
            <a:r>
              <a:rPr lang="cs-CZ" sz="1300" dirty="0"/>
              <a:t>Dostupný na WWW: </a:t>
            </a:r>
            <a:r>
              <a:rPr lang="cs-CZ" sz="1300" dirty="0">
                <a:hlinkClick r:id="rId11"/>
              </a:rPr>
              <a:t>http://</a:t>
            </a:r>
            <a:r>
              <a:rPr lang="cs-CZ" sz="1300" dirty="0" smtClean="0">
                <a:hlinkClick r:id="rId11"/>
              </a:rPr>
              <a:t>www.mylms.cz/text-70-anteny-pouzivane-pro-ruzne-delky-vln/</a:t>
            </a:r>
            <a:endParaRPr lang="cs-CZ" sz="13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300" dirty="0" smtClean="0"/>
              <a:t>Obr. 11 – </a:t>
            </a:r>
            <a:r>
              <a:rPr lang="cs-CZ" sz="1300" dirty="0"/>
              <a:t>AUTOR NEUVEDEN. </a:t>
            </a:r>
            <a:r>
              <a:rPr lang="cs-CZ" sz="1300" i="1" dirty="0"/>
              <a:t>oskole.sk</a:t>
            </a:r>
            <a:r>
              <a:rPr lang="cs-CZ" sz="1300" dirty="0"/>
              <a:t> [online]. [cit. 8.12.2013</a:t>
            </a:r>
            <a:r>
              <a:rPr lang="cs-CZ" sz="1300" dirty="0" smtClean="0"/>
              <a:t>]. </a:t>
            </a:r>
            <a:r>
              <a:rPr lang="cs-CZ" sz="1300" dirty="0"/>
              <a:t>Dostupný na WWW: </a:t>
            </a:r>
            <a:r>
              <a:rPr lang="cs-CZ" sz="1300" dirty="0">
                <a:hlinkClick r:id="rId12"/>
              </a:rPr>
              <a:t>http://www.oskole.sk/?</a:t>
            </a:r>
            <a:r>
              <a:rPr lang="cs-CZ" sz="1300" dirty="0" smtClean="0">
                <a:hlinkClick r:id="rId12"/>
              </a:rPr>
              <a:t>id_cat=51&amp;clanok=6252</a:t>
            </a:r>
            <a:endParaRPr lang="cs-CZ" sz="13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300" dirty="0"/>
              <a:t>Obr. </a:t>
            </a:r>
            <a:r>
              <a:rPr lang="cs-CZ" sz="1300" dirty="0" smtClean="0"/>
              <a:t>12, 13, 14, 15  </a:t>
            </a:r>
            <a:r>
              <a:rPr lang="cs-CZ" sz="1300" dirty="0"/>
              <a:t>– </a:t>
            </a:r>
            <a:r>
              <a:rPr lang="cs-CZ" sz="1300" dirty="0" smtClean="0"/>
              <a:t>AUTOR </a:t>
            </a:r>
            <a:r>
              <a:rPr lang="cs-CZ" sz="1300" dirty="0"/>
              <a:t>NEUVEDEN. </a:t>
            </a:r>
            <a:r>
              <a:rPr lang="cs-CZ" sz="1300" i="1" dirty="0"/>
              <a:t>ok1ike.c-a-v.com</a:t>
            </a:r>
            <a:r>
              <a:rPr lang="cs-CZ" sz="1300" dirty="0"/>
              <a:t> [online]. [cit. 8.12.2013</a:t>
            </a:r>
            <a:r>
              <a:rPr lang="cs-CZ" sz="1300" dirty="0" smtClean="0"/>
              <a:t>]. </a:t>
            </a:r>
            <a:r>
              <a:rPr lang="cs-CZ" sz="1300" dirty="0"/>
              <a:t>Dostupný na WWW: </a:t>
            </a:r>
            <a:r>
              <a:rPr lang="cs-CZ" sz="1300" dirty="0">
                <a:hlinkClick r:id="rId13"/>
              </a:rPr>
              <a:t>http://</a:t>
            </a:r>
            <a:r>
              <a:rPr lang="cs-CZ" sz="1300" dirty="0" smtClean="0">
                <a:hlinkClick r:id="rId13"/>
              </a:rPr>
              <a:t>ok1ike.c-a-v.com/soubory/radiovlny.htm</a:t>
            </a:r>
            <a:endParaRPr lang="cs-CZ" sz="13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300" dirty="0" smtClean="0"/>
              <a:t>zdroj obrázků: </a:t>
            </a:r>
            <a:r>
              <a:rPr lang="cs-CZ" sz="1300" dirty="0" smtClean="0">
                <a:hlinkClick r:id="rId14"/>
              </a:rPr>
              <a:t>www.office.microsoft.com</a:t>
            </a:r>
            <a:endParaRPr lang="cs-CZ" sz="13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3227</TotalTime>
  <Words>1093</Words>
  <Application>Microsoft Office PowerPoint</Application>
  <PresentationFormat>Předvádění na obrazovce (4:3)</PresentationFormat>
  <Paragraphs>146</Paragraphs>
  <Slides>21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Vlnění</vt:lpstr>
      <vt:lpstr>Základní škola a Mateřská škola Bílá Třemešná, okres Trutnov</vt:lpstr>
      <vt:lpstr>Anotace</vt:lpstr>
      <vt:lpstr>Anotace</vt:lpstr>
      <vt:lpstr>Elektromagnetické kmitání a vlnění</vt:lpstr>
      <vt:lpstr>Opakování – Mechanické kmitání</vt:lpstr>
      <vt:lpstr>Opakování – Mechanické kmitání</vt:lpstr>
      <vt:lpstr>ELEKTROMAGNETICKÉ kmitání</vt:lpstr>
      <vt:lpstr>ELEKTROMAGNETICKÉ kmitání</vt:lpstr>
      <vt:lpstr>ELEKTROMAGNETICKÉ kmitání</vt:lpstr>
      <vt:lpstr>Opakování – Mechanické VLNĚNÍ</vt:lpstr>
      <vt:lpstr>ELEKTROMAGNETICKÉ VLNĚNÍ</vt:lpstr>
      <vt:lpstr>ELEKTROMAGNETICKÉ VLNĚNÍ</vt:lpstr>
      <vt:lpstr>ELEKTROMAGNETICKÉ VLNĚNÍ</vt:lpstr>
      <vt:lpstr>Co jsme se dozvěděli?</vt:lpstr>
      <vt:lpstr>Závěrečné opakování</vt:lpstr>
      <vt:lpstr>Oscilační obvod tvoří:</vt:lpstr>
      <vt:lpstr>Počet kmitů za jednu sekundu se nazývá:</vt:lpstr>
      <vt:lpstr>S elektromagnetickým kmitáním se nesetkáme:</vt:lpstr>
      <vt:lpstr>Vlnová délka elektromagnetického vlnění s frekvencí 3 MHz je</vt:lpstr>
      <vt:lpstr>Přímá viditelnost mezi vysílačem a přijímající anténou je nutná pro příjem: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286</cp:revision>
  <dcterms:created xsi:type="dcterms:W3CDTF">2013-05-10T12:01:16Z</dcterms:created>
  <dcterms:modified xsi:type="dcterms:W3CDTF">2014-02-23T13:34:35Z</dcterms:modified>
</cp:coreProperties>
</file>