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9" r:id="rId1"/>
  </p:sldMasterIdLst>
  <p:notesMasterIdLst>
    <p:notesMasterId r:id="rId18"/>
  </p:notesMasterIdLst>
  <p:sldIdLst>
    <p:sldId id="271" r:id="rId2"/>
    <p:sldId id="272" r:id="rId3"/>
    <p:sldId id="256" r:id="rId4"/>
    <p:sldId id="290" r:id="rId5"/>
    <p:sldId id="291" r:id="rId6"/>
    <p:sldId id="292" r:id="rId7"/>
    <p:sldId id="293" r:id="rId8"/>
    <p:sldId id="294" r:id="rId9"/>
    <p:sldId id="295" r:id="rId10"/>
    <p:sldId id="296" r:id="rId11"/>
    <p:sldId id="297" r:id="rId12"/>
    <p:sldId id="298" r:id="rId13"/>
    <p:sldId id="299" r:id="rId14"/>
    <p:sldId id="300" r:id="rId15"/>
    <p:sldId id="301" r:id="rId16"/>
    <p:sldId id="28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D180F2-4C36-45A1-9965-A39C69028CB9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9EA364-DD19-4EA3-8506-C73E6D7ED21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1185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79" y="182879"/>
            <a:ext cx="8778240" cy="6492240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2485" y="882376"/>
            <a:ext cx="747522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6000" b="1" cap="all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2148" y="3869635"/>
            <a:ext cx="6575895" cy="1388165"/>
          </a:xfrm>
        </p:spPr>
        <p:txBody>
          <a:bodyPr>
            <a:normAutofit/>
          </a:bodyPr>
          <a:lstStyle>
            <a:lvl1pPr marL="0" indent="0" algn="ctr">
              <a:spcBef>
                <a:spcPts val="1000"/>
              </a:spcBef>
              <a:buNone/>
              <a:defRPr sz="1800">
                <a:solidFill>
                  <a:srgbClr val="FFFFFF"/>
                </a:solidFill>
              </a:defRPr>
            </a:lvl1pPr>
            <a:lvl2pPr marL="342900" indent="0" algn="ctr">
              <a:buNone/>
              <a:defRPr sz="1800"/>
            </a:lvl2pPr>
            <a:lvl3pPr marL="685800" indent="0" algn="ctr">
              <a:buNone/>
              <a:defRPr sz="1800"/>
            </a:lvl3pPr>
            <a:lvl4pPr marL="1028700" indent="0" algn="ctr">
              <a:buNone/>
              <a:defRPr sz="1500"/>
            </a:lvl4pPr>
            <a:lvl5pPr marL="1371600" indent="0" algn="ctr">
              <a:buNone/>
              <a:defRPr sz="1500"/>
            </a:lvl5pPr>
            <a:lvl6pPr marL="1714500" indent="0" algn="ctr">
              <a:buNone/>
              <a:defRPr sz="1500"/>
            </a:lvl6pPr>
            <a:lvl7pPr marL="2057400" indent="0" algn="ctr">
              <a:buNone/>
              <a:defRPr sz="1500"/>
            </a:lvl7pPr>
            <a:lvl8pPr marL="2400300" indent="0" algn="ctr">
              <a:buNone/>
              <a:defRPr sz="1500"/>
            </a:lvl8pPr>
            <a:lvl9pPr marL="2743200" indent="0" algn="ctr">
              <a:buNone/>
              <a:defRPr sz="15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1483995" y="3733800"/>
            <a:ext cx="61722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14134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spcBef>
                <a:spcPts val="1000"/>
              </a:spcBef>
              <a:defRPr/>
            </a:lvl1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5714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818" y="1173575"/>
            <a:ext cx="747522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6000" b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82446" y="4154520"/>
            <a:ext cx="6576822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>
            <a:off x="1485900" y="4020408"/>
            <a:ext cx="61722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3037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7250" y="2057399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709" y="2057400"/>
            <a:ext cx="3566160" cy="402336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5038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0" y="2001511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57250" y="2721483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1880" y="1999032"/>
            <a:ext cx="356616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1880" y="2719322"/>
            <a:ext cx="3566160" cy="3383280"/>
          </a:xfrm>
        </p:spPr>
        <p:txBody>
          <a:bodyPr/>
          <a:lstStyle>
            <a:lvl1pPr>
              <a:defRPr sz="165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189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10200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41642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29314" y="1097280"/>
            <a:ext cx="4149638" cy="466344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92608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0164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7250" y="1097280"/>
            <a:ext cx="283464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3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19107" y="1069847"/>
            <a:ext cx="4257703" cy="4645153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1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7250" y="2834640"/>
            <a:ext cx="283464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800"/>
              </a:spcBef>
              <a:buNone/>
              <a:defRPr sz="1275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7078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04111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762000"/>
            <a:ext cx="1743075" cy="5410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7250" y="762000"/>
            <a:ext cx="5572125" cy="5410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1628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82880" y="182880"/>
            <a:ext cx="8778240" cy="6492240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57250" y="609600"/>
            <a:ext cx="740664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7251" y="2057400"/>
            <a:ext cx="7404653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7247" y="6223829"/>
            <a:ext cx="174680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accent1"/>
                </a:solidFill>
              </a:defRPr>
            </a:lvl1pPr>
          </a:lstStyle>
          <a:p>
            <a:fld id="{52FFD7B6-3B63-4C96-AF1E-57D052A26F1B}" type="datetimeFigureOut">
              <a:rPr lang="cs-CZ" smtClean="0"/>
              <a:pPr/>
              <a:t>21.1.2014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961861" y="6223829"/>
            <a:ext cx="353833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7148" y="6223829"/>
            <a:ext cx="127966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accent1"/>
                </a:solidFill>
              </a:defRPr>
            </a:lvl1pPr>
          </a:lstStyle>
          <a:p>
            <a:fld id="{4AC81AA2-1B26-4F89-B9F9-30576F2FC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142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81" r:id="rId2"/>
    <p:sldLayoutId id="2147483782" r:id="rId3"/>
    <p:sldLayoutId id="2147483783" r:id="rId4"/>
    <p:sldLayoutId id="2147483784" r:id="rId5"/>
    <p:sldLayoutId id="2147483785" r:id="rId6"/>
    <p:sldLayoutId id="2147483786" r:id="rId7"/>
    <p:sldLayoutId id="2147483787" r:id="rId8"/>
    <p:sldLayoutId id="2147483788" r:id="rId9"/>
    <p:sldLayoutId id="2147483789" r:id="rId10"/>
    <p:sldLayoutId id="2147483790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171450" indent="-137160" algn="l" defTabSz="685800" rtl="0" eaLnBrk="1" latinLnBrk="0" hangingPunct="1">
        <a:lnSpc>
          <a:spcPct val="90000"/>
        </a:lnSpc>
        <a:spcBef>
          <a:spcPts val="1000"/>
        </a:spcBef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34290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54864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75438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920120" indent="-13716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1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3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15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1700000" indent="-171450" algn="l" defTabSz="685800" rtl="0" eaLnBrk="1" latinLnBrk="0" hangingPunct="1">
        <a:lnSpc>
          <a:spcPct val="90000"/>
        </a:lnSpc>
        <a:spcBef>
          <a:spcPts val="150"/>
        </a:spcBef>
        <a:spcAft>
          <a:spcPts val="300"/>
        </a:spcAft>
        <a:buClr>
          <a:schemeClr val="accent1"/>
        </a:buClr>
        <a:buSzPct val="80000"/>
        <a:buFont typeface="Corbe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8946687"/>
              </p:ext>
            </p:extLst>
          </p:nvPr>
        </p:nvGraphicFramePr>
        <p:xfrm>
          <a:off x="947519" y="256490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7.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Petr Kříž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Sloh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26.</a:t>
                      </a:r>
                      <a:r>
                        <a:rPr lang="cs-CZ" baseline="0" dirty="0" smtClean="0"/>
                        <a:t> 9. 2013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69337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  <a:prstGeom prst="rect">
            <a:avLst/>
          </a:prstGeo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pPr marL="0" indent="0">
              <a:buNone/>
            </a:pPr>
            <a:r>
              <a:rPr lang="cs-CZ" sz="2400" dirty="0" smtClean="0"/>
              <a:t>Tato prezentace </a:t>
            </a:r>
            <a:r>
              <a:rPr lang="cs-CZ" sz="2400" dirty="0" smtClean="0"/>
              <a:t>předkládá úlohu na procvičení vypravování. </a:t>
            </a:r>
            <a:r>
              <a:rPr lang="cs-CZ" sz="2400" dirty="0" smtClean="0"/>
              <a:t>Toto cvičení nazýváme Nácvik vypravování pomoci předepisování větných vzorců.</a:t>
            </a:r>
            <a:r>
              <a:rPr lang="cs-CZ" sz="2400" dirty="0" smtClean="0"/>
              <a:t>  Prezentace inovuje </a:t>
            </a:r>
            <a:r>
              <a:rPr lang="cs-CZ" sz="2400" dirty="0" smtClean="0"/>
              <a:t>výuku využitím multimediálních pomůcek. Materiál je určen pro výuku ve 1. ročníku střední školy – </a:t>
            </a:r>
            <a:r>
              <a:rPr lang="cs-CZ" sz="2400" dirty="0" smtClean="0"/>
              <a:t>stylistika – vypravování, nebo ve 4. ročníku při souhrnném.</a:t>
            </a:r>
            <a:endParaRPr lang="cs-CZ" sz="2400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Metodické pokyny:</a:t>
            </a:r>
          </a:p>
          <a:p>
            <a:pPr marL="0" indent="0">
              <a:buNone/>
            </a:pPr>
            <a:r>
              <a:rPr lang="cs-CZ" sz="2400" dirty="0" smtClean="0"/>
              <a:t>Materiál použije učitel </a:t>
            </a:r>
            <a:r>
              <a:rPr lang="cs-CZ" sz="2400" dirty="0" smtClean="0"/>
              <a:t>samotném procvičování. Na každém snímku je uvedeno, co mají žáci dělat. V </a:t>
            </a:r>
            <a:r>
              <a:rPr lang="cs-CZ" sz="2400" dirty="0" smtClean="0"/>
              <a:t>závěru prezentace je přiložen možný výsledek.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55587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Nácvik vypravování pomocí </a:t>
            </a:r>
            <a:r>
              <a:rPr lang="cs-CZ" dirty="0" smtClean="0"/>
              <a:t> </a:t>
            </a:r>
            <a:r>
              <a:rPr lang="cs-CZ" dirty="0" err="1" smtClean="0"/>
              <a:t>PředEpisování</a:t>
            </a:r>
            <a:r>
              <a:rPr lang="cs-CZ" dirty="0" smtClean="0"/>
              <a:t> větných </a:t>
            </a:r>
            <a:r>
              <a:rPr lang="cs-CZ" dirty="0"/>
              <a:t>vzorců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Vypravování pomocí předepisování větných vzorců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1. Vysvětlení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3000" dirty="0" smtClean="0"/>
              <a:t>Toto cvičení využívá znalosti žáků ze stylistiky a gramatiky (syntaxe). Učitel žákům předepisuje větné vzorce, do kterých musí žáci „vpasovat“ svůj příběh. V úvodu učitel žákům sdělí  počátek příběhu.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Jednotlivé větné vzorce mohou mít různé podoby, např.:</a:t>
            </a:r>
          </a:p>
          <a:p>
            <a:pPr marL="0" indent="0">
              <a:buNone/>
            </a:pPr>
            <a:r>
              <a:rPr lang="cs-CZ" sz="2800" dirty="0" smtClean="0"/>
              <a:t>věta hlavní + věta hlavní</a:t>
            </a:r>
          </a:p>
          <a:p>
            <a:pPr marL="0" indent="0">
              <a:buNone/>
            </a:pPr>
            <a:r>
              <a:rPr lang="cs-CZ" sz="2800" dirty="0" smtClean="0"/>
              <a:t>věta hlavní + věta vedlejší + věta vedlejší</a:t>
            </a:r>
          </a:p>
          <a:p>
            <a:pPr marL="0" indent="0">
              <a:buNone/>
            </a:pPr>
            <a:r>
              <a:rPr lang="cs-CZ" sz="2800" dirty="0" smtClean="0"/>
              <a:t>věta jednoduchá obsahující vlastní jméno</a:t>
            </a:r>
          </a:p>
          <a:p>
            <a:pPr marL="0" indent="0">
              <a:buNone/>
            </a:pPr>
            <a:r>
              <a:rPr lang="cs-CZ" sz="2800" dirty="0" smtClean="0"/>
              <a:t>věta hlavní + věta hlavní, věty jsou spojeny spojkou </a:t>
            </a:r>
            <a:r>
              <a:rPr lang="cs-CZ" sz="2800" b="1" dirty="0" smtClean="0"/>
              <a:t>a</a:t>
            </a:r>
            <a:endParaRPr lang="cs-CZ" sz="2800" b="1" dirty="0"/>
          </a:p>
          <a:p>
            <a:pPr marL="0" indent="0">
              <a:buNone/>
            </a:pPr>
            <a:r>
              <a:rPr lang="cs-CZ" sz="2800" dirty="0" smtClean="0"/>
              <a:t>atd.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074892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/>
              <a:t>Napíšeme fantazijní pohádku o zlé čarodějnici. Znáte ji z jiných pohádek, víte její charakteristiku. Můžete též vytvořit čarodějnici novou, děj může probíhat v minulosti i </a:t>
            </a:r>
            <a:r>
              <a:rPr lang="cs-CZ" sz="2800" dirty="0" smtClean="0"/>
              <a:t>současnosti. </a:t>
            </a:r>
            <a:r>
              <a:rPr lang="cs-CZ" sz="2800" dirty="0"/>
              <a:t>Vyprávění může být veselé i smutné. </a:t>
            </a:r>
            <a:r>
              <a:rPr lang="cs-CZ" sz="2800" dirty="0" smtClean="0"/>
              <a:t>Věty jsou značeny obdélníky.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800" dirty="0" smtClean="0"/>
              <a:t>a) První </a:t>
            </a:r>
            <a:r>
              <a:rPr lang="cs-CZ" sz="2800" dirty="0"/>
              <a:t>větou vstoupíme do určitého místa a času. Věta bude jednoduchá.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2843808" y="4509120"/>
            <a:ext cx="2520280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8320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b) Druhou větou budete charakterizovat čarodějnici. Věta bude </a:t>
            </a:r>
            <a:r>
              <a:rPr lang="cs-CZ" sz="2800" dirty="0"/>
              <a:t>obsahovat </a:t>
            </a:r>
            <a:r>
              <a:rPr lang="cs-CZ" sz="2800" dirty="0" err="1" smtClean="0"/>
              <a:t>obecněčeský</a:t>
            </a:r>
            <a:r>
              <a:rPr lang="cs-CZ" sz="2800" dirty="0" smtClean="0"/>
              <a:t> </a:t>
            </a:r>
            <a:r>
              <a:rPr lang="cs-CZ" sz="2800" dirty="0"/>
              <a:t>výraz.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			</a:t>
            </a:r>
            <a:r>
              <a:rPr lang="cs-CZ" sz="2400" dirty="0" smtClean="0">
                <a:solidFill>
                  <a:srgbClr val="FF0000"/>
                </a:solidFill>
              </a:rPr>
              <a:t>     , 				a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683568" y="3068960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131840" y="3068960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909320" y="3068960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9712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c) Pokračujeme souvětím o libovolném obsahu. Souvětí bude obsahovat jednu větu hlavní a dvě vedlejší.</a:t>
            </a:r>
            <a:endParaRPr lang="cs-CZ" sz="2800" dirty="0"/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</a:t>
            </a: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Když				,			      , že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218456" y="4378912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599892" y="2780928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228184" y="4373481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2523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d) V tomto souvětí vstoupí do děje minimálně jedna další postava s archaickým jménem.</a:t>
            </a:r>
            <a:endParaRPr lang="cs-CZ" sz="2800" dirty="0"/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, ale</a:t>
            </a: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619672" y="2924944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860032" y="2894951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247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e) libovolná věta či souvětí</a:t>
            </a:r>
            <a:endParaRPr lang="cs-CZ" sz="2800" dirty="0"/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882555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f) </a:t>
            </a:r>
            <a:r>
              <a:rPr lang="cs-CZ" sz="2800" dirty="0"/>
              <a:t>Přímá řeč s uvozovací </a:t>
            </a:r>
            <a:r>
              <a:rPr lang="cs-CZ" sz="2800" dirty="0" smtClean="0"/>
              <a:t>větou.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:        „				    “</a:t>
            </a: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1619672" y="2924944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860032" y="2894951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0365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g) V další části následuje </a:t>
            </a:r>
            <a:r>
              <a:rPr lang="cs-CZ" sz="2800" dirty="0" err="1" smtClean="0"/>
              <a:t>několikavětný</a:t>
            </a:r>
            <a:r>
              <a:rPr lang="cs-CZ" sz="2800" dirty="0" smtClean="0"/>
              <a:t> dialog mezi postavami, užívejte přímou řeč, vložte větu zvolací.</a:t>
            </a: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857346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h) Jednočlenná věta neslovesná.</a:t>
            </a:r>
            <a:endParaRPr lang="cs-CZ" sz="28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sz="2400" dirty="0" smtClean="0"/>
          </a:p>
        </p:txBody>
      </p:sp>
      <p:sp>
        <p:nvSpPr>
          <p:cNvPr id="6" name="Obdélník 5"/>
          <p:cNvSpPr/>
          <p:nvPr/>
        </p:nvSpPr>
        <p:spPr>
          <a:xfrm>
            <a:off x="3131840" y="2348880"/>
            <a:ext cx="1944216" cy="11521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3478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2. Tvorba samotného příběhu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i) </a:t>
            </a:r>
            <a:r>
              <a:rPr lang="cs-CZ" sz="2800" dirty="0"/>
              <a:t>Volné dokončení pohádky ve dvou až </a:t>
            </a:r>
            <a:r>
              <a:rPr lang="cs-CZ" sz="2800" dirty="0" smtClean="0"/>
              <a:t>čtyřech větách</a:t>
            </a:r>
            <a:r>
              <a:rPr lang="cs-CZ" sz="2800" dirty="0"/>
              <a:t>. V textu se budou vyskytovat expresiva.</a:t>
            </a:r>
          </a:p>
          <a:p>
            <a:pPr marL="0" indent="0">
              <a:buNone/>
            </a:pPr>
            <a:endParaRPr lang="cs-CZ" sz="28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523726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3. Možný výsledek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 smtClean="0"/>
              <a:t>a) Uprostřed </a:t>
            </a:r>
            <a:r>
              <a:rPr lang="cs-CZ" sz="2800" dirty="0"/>
              <a:t>vysokých a pustých skal v chatrné chaloupce na kuří nožce žije zlá a nepřející </a:t>
            </a:r>
            <a:r>
              <a:rPr lang="cs-CZ" sz="2800" dirty="0" smtClean="0"/>
              <a:t>ježibaba. </a:t>
            </a:r>
          </a:p>
          <a:p>
            <a:pPr marL="34290" indent="0">
              <a:buNone/>
            </a:pPr>
            <a:r>
              <a:rPr lang="cs-CZ" sz="2800" dirty="0" smtClean="0"/>
              <a:t>b) Je </a:t>
            </a:r>
            <a:r>
              <a:rPr lang="cs-CZ" sz="2800" dirty="0"/>
              <a:t>to shrbená, hnusná stařena, z očí jí kouká zloba a místo vlasů má klubko </a:t>
            </a:r>
            <a:r>
              <a:rPr lang="cs-CZ" sz="2800" dirty="0" smtClean="0"/>
              <a:t>háďat. </a:t>
            </a:r>
          </a:p>
          <a:p>
            <a:pPr marL="34290" indent="0">
              <a:buNone/>
            </a:pPr>
            <a:r>
              <a:rPr lang="cs-CZ" sz="2800" dirty="0" smtClean="0"/>
              <a:t>c) Když </a:t>
            </a:r>
            <a:r>
              <a:rPr lang="cs-CZ" sz="2800" dirty="0"/>
              <a:t>k její chalupě přijde nějaký chudý pocestný, hned si usmyslí, že ho </a:t>
            </a:r>
            <a:r>
              <a:rPr lang="cs-CZ" sz="2800" dirty="0" smtClean="0"/>
              <a:t>zabije.</a:t>
            </a:r>
          </a:p>
          <a:p>
            <a:pPr marL="34290" indent="0">
              <a:buNone/>
            </a:pPr>
            <a:r>
              <a:rPr lang="cs-CZ" sz="2800" dirty="0" smtClean="0"/>
              <a:t>d) Jednou </a:t>
            </a:r>
            <a:r>
              <a:rPr lang="cs-CZ" sz="2800" dirty="0"/>
              <a:t>zabloudil do těchto pustin chudý Zbyšek, ale ten babici přelstil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3629450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3. Možný výsledek</a:t>
            </a:r>
          </a:p>
          <a:p>
            <a:pPr marL="0" indent="0">
              <a:buNone/>
            </a:pPr>
            <a:endParaRPr lang="cs-CZ" sz="2800" dirty="0">
              <a:solidFill>
                <a:srgbClr val="FF0000"/>
              </a:solidFill>
            </a:endParaRPr>
          </a:p>
          <a:p>
            <a:pPr marL="34290" indent="0">
              <a:buNone/>
            </a:pPr>
            <a:r>
              <a:rPr lang="cs-CZ" sz="2800" dirty="0"/>
              <a:t>e) Zbyšek babici uviděl a pustil se k její chaloupce.</a:t>
            </a:r>
          </a:p>
          <a:p>
            <a:pPr marL="34290" indent="0">
              <a:buNone/>
            </a:pPr>
            <a:r>
              <a:rPr lang="cs-CZ" sz="2800" dirty="0"/>
              <a:t>f) Řekl si: „Já na tebe vyzraju, babo šeredná.“</a:t>
            </a:r>
          </a:p>
          <a:p>
            <a:pPr marL="34290" indent="0">
              <a:buNone/>
            </a:pPr>
            <a:r>
              <a:rPr lang="cs-CZ" sz="2800" dirty="0"/>
              <a:t>g) Vešel do chaloupky a povídá: „Hledám službu, mohu u tebe zůstat?“</a:t>
            </a:r>
            <a:br>
              <a:rPr lang="cs-CZ" sz="2800" dirty="0"/>
            </a:br>
            <a:r>
              <a:rPr lang="cs-CZ" sz="2800" dirty="0"/>
              <a:t>Babice na něj nevlídně pohlédla a zakřehotala: „Tak dobře! Po tři dny budeš hlídat stádo divokých krav. Jestli je neuhlídáš, zemřeš.“</a:t>
            </a:r>
          </a:p>
          <a:p>
            <a:pPr marL="34290" indent="0">
              <a:buNone/>
            </a:pPr>
            <a:r>
              <a:rPr lang="cs-CZ" sz="2800" dirty="0"/>
              <a:t>h) Zlá baba nepřející!</a:t>
            </a:r>
          </a:p>
          <a:p>
            <a:pPr marL="34290" indent="0">
              <a:buNone/>
            </a:pPr>
            <a:r>
              <a:rPr lang="cs-CZ" sz="2800" dirty="0"/>
              <a:t>i) Zbyšek stádo uhlídal pomocí stříbrné hůlčičky. Zlá čarodějnice pukla vzteky a místo skal vyrostlo krásné, šťastné město, které Zbyšek vlastně vysvobodil. 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FF0000"/>
                </a:solidFill>
              </a:rPr>
              <a:t>	</a:t>
            </a:r>
            <a:r>
              <a:rPr lang="cs-CZ" sz="2400" dirty="0" smtClean="0">
                <a:solidFill>
                  <a:srgbClr val="FF0000"/>
                </a:solidFill>
              </a:rPr>
              <a:t>				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661082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04867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Zdroje:</a:t>
            </a:r>
          </a:p>
          <a:p>
            <a:pPr marL="0" indent="0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2400" dirty="0"/>
              <a:t>LEDERBUCHOVÁ, L., VEJVODOVÁ, J., SUDA, Z. Český jazyk a literatura. In Pedagogická praxe. Plzeň : Západočeská univerzita, 2007, s. 10-25. ISBN: 978-80-7043-590-8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121985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Základ">
  <a:themeElements>
    <a:clrScheme name="Základ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Základ">
      <a:maj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Základ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TC103457444[[fn=Základna]]</Template>
  <TotalTime>1026</TotalTime>
  <Words>464</Words>
  <Application>Microsoft Office PowerPoint</Application>
  <PresentationFormat>Předvádění na obrazovce (4:3)</PresentationFormat>
  <Paragraphs>117</Paragraphs>
  <Slides>16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0" baseType="lpstr">
      <vt:lpstr>Calibri</vt:lpstr>
      <vt:lpstr>Corbel</vt:lpstr>
      <vt:lpstr>Times New Roman</vt:lpstr>
      <vt:lpstr>Základ</vt:lpstr>
      <vt:lpstr>Prezentace aplikace PowerPoint</vt:lpstr>
      <vt:lpstr>Prezentace aplikace PowerPoint</vt:lpstr>
      <vt:lpstr>Nácvik vypravování pomocí  PředEpisování větných vzorců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SŠ a VOŠ cestovního ruchu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Ken Elton Kesey</dc:title>
  <dc:creator>pkriz</dc:creator>
  <cp:lastModifiedBy>Admin</cp:lastModifiedBy>
  <cp:revision>59</cp:revision>
  <dcterms:created xsi:type="dcterms:W3CDTF">2013-01-04T10:43:36Z</dcterms:created>
  <dcterms:modified xsi:type="dcterms:W3CDTF">2014-01-21T18:25:03Z</dcterms:modified>
</cp:coreProperties>
</file>