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sldIdLst>
    <p:sldId id="268" r:id="rId2"/>
    <p:sldId id="267" r:id="rId3"/>
    <p:sldId id="256" r:id="rId4"/>
    <p:sldId id="258" r:id="rId5"/>
    <p:sldId id="270" r:id="rId6"/>
    <p:sldId id="271" r:id="rId7"/>
    <p:sldId id="272" r:id="rId8"/>
    <p:sldId id="273" r:id="rId9"/>
    <p:sldId id="274" r:id="rId10"/>
    <p:sldId id="27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1392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3CAC8-820E-4829-B5DD-2129428E5929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63945-02B4-4641-AAAC-3C2F57E570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649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354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856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873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894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63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4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065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98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374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109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222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27490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54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191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428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3491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772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CCBEC03-B519-4B4A-B475-ABD5DFE6A22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A7204-7868-4D60-923D-CDE224DC75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48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435851"/>
              </p:ext>
            </p:extLst>
          </p:nvPr>
        </p:nvGraphicFramePr>
        <p:xfrm>
          <a:off x="947519" y="2564904"/>
          <a:ext cx="7248961" cy="32899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022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</a:t>
            </a:r>
            <a:r>
              <a:rPr lang="cs-CZ" sz="2400" dirty="0" smtClean="0"/>
              <a:t>Johna </a:t>
            </a:r>
            <a:r>
              <a:rPr lang="cs-CZ" sz="2400" dirty="0" err="1" smtClean="0"/>
              <a:t>Reuela</a:t>
            </a:r>
            <a:r>
              <a:rPr lang="cs-CZ" sz="2400" dirty="0" smtClean="0"/>
              <a:t> Ronalda Tolkiena Pán prstenů. </a:t>
            </a:r>
            <a:r>
              <a:rPr lang="cs-CZ" sz="2400" dirty="0" smtClean="0"/>
              <a:t>Orientačně seznamuje s autorovým životem. Inovuje výuku využitím multimediálních pomůcek. Materiál je určen pro výuku ve </a:t>
            </a:r>
            <a:r>
              <a:rPr lang="cs-CZ" sz="2400" dirty="0" smtClean="0"/>
              <a:t>4. </a:t>
            </a:r>
            <a:r>
              <a:rPr lang="cs-CZ" sz="2400" dirty="0" smtClean="0"/>
              <a:t>ročníku střední </a:t>
            </a:r>
            <a:r>
              <a:rPr lang="cs-CZ" sz="2400" dirty="0" smtClean="0"/>
              <a:t>školy – literatura 2. poloviny 20. století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John Ronald </a:t>
            </a:r>
            <a:r>
              <a:rPr lang="cs-CZ" dirty="0" err="1" smtClean="0"/>
              <a:t>Reuel</a:t>
            </a:r>
            <a:r>
              <a:rPr lang="cs-CZ" dirty="0" smtClean="0"/>
              <a:t> Tolkien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Pán prstenů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5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J. R. R. Tolkien</a:t>
            </a:r>
          </a:p>
          <a:p>
            <a:pPr marL="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anglický autor fantasy, profesor anglického jazyka a </a:t>
            </a:r>
            <a:r>
              <a:rPr lang="cs-CZ" sz="2800" dirty="0" smtClean="0"/>
              <a:t>literatury </a:t>
            </a:r>
            <a:r>
              <a:rPr lang="cs-CZ" sz="2800" dirty="0"/>
              <a:t>na univerzitě v Oxfordu</a:t>
            </a:r>
          </a:p>
          <a:p>
            <a:pPr marL="0" indent="0">
              <a:buNone/>
            </a:pPr>
            <a:r>
              <a:rPr lang="cs-CZ" sz="2800" dirty="0"/>
              <a:t>- blízký přítel </a:t>
            </a:r>
            <a:r>
              <a:rPr lang="cs-CZ" sz="2800" dirty="0" err="1"/>
              <a:t>Clivea</a:t>
            </a:r>
            <a:r>
              <a:rPr lang="cs-CZ" sz="2800" dirty="0"/>
              <a:t> </a:t>
            </a:r>
            <a:r>
              <a:rPr lang="cs-CZ" sz="2800" dirty="0" err="1"/>
              <a:t>Staplese</a:t>
            </a:r>
            <a:r>
              <a:rPr lang="cs-CZ" sz="2800" dirty="0"/>
              <a:t> </a:t>
            </a:r>
            <a:r>
              <a:rPr lang="cs-CZ" sz="2800" dirty="0" err="1"/>
              <a:t>Lewise</a:t>
            </a:r>
            <a:r>
              <a:rPr lang="cs-CZ" sz="2800" dirty="0"/>
              <a:t>, autora Letopisů </a:t>
            </a:r>
            <a:r>
              <a:rPr lang="cs-CZ" sz="2800" dirty="0" smtClean="0"/>
              <a:t>	</a:t>
            </a:r>
            <a:r>
              <a:rPr lang="cs-CZ" sz="2800" dirty="0" err="1" smtClean="0"/>
              <a:t>Narnie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Dílo:	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Hobit </a:t>
            </a:r>
            <a:r>
              <a:rPr lang="cs-CZ" sz="2800" dirty="0"/>
              <a:t>aneb Cesta tam a zase zpátky – ukradnutí </a:t>
            </a:r>
            <a:r>
              <a:rPr lang="cs-CZ" sz="2800" dirty="0" smtClean="0"/>
              <a:t>	poháru </a:t>
            </a:r>
            <a:r>
              <a:rPr lang="cs-CZ" sz="2800" dirty="0"/>
              <a:t>drakovi je převzato z </a:t>
            </a:r>
            <a:r>
              <a:rPr lang="cs-CZ" sz="2800" dirty="0" err="1"/>
              <a:t>Beowulfa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Silmarillion</a:t>
            </a:r>
            <a:r>
              <a:rPr lang="cs-CZ" sz="2800" dirty="0" smtClean="0"/>
              <a:t> </a:t>
            </a:r>
            <a:r>
              <a:rPr lang="cs-CZ" sz="2800" dirty="0"/>
              <a:t>– mytologie Středozemě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06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1. Celková charakteristika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nejslavnější dílo žánru fantasy, které líčí </a:t>
            </a:r>
            <a:r>
              <a:rPr lang="cs-CZ" sz="2800" dirty="0" smtClean="0"/>
              <a:t>	neustálý </a:t>
            </a:r>
            <a:r>
              <a:rPr lang="cs-CZ" sz="2800" dirty="0"/>
              <a:t>boj dobra se zlem a vliv moci na </a:t>
            </a:r>
            <a:r>
              <a:rPr lang="cs-CZ" sz="2800" dirty="0" smtClean="0"/>
              <a:t>	jedince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trilogie, jednotlivé části: Společenstvo </a:t>
            </a:r>
            <a:r>
              <a:rPr lang="cs-CZ" sz="2800" dirty="0" smtClean="0"/>
              <a:t>	prstenu</a:t>
            </a:r>
            <a:r>
              <a:rPr lang="cs-CZ" sz="2800" dirty="0"/>
              <a:t>, Dvě věže, Návrat krále</a:t>
            </a:r>
          </a:p>
          <a:p>
            <a:pPr marL="0" indent="0">
              <a:buNone/>
            </a:pPr>
            <a:r>
              <a:rPr lang="cs-CZ" sz="2800" dirty="0"/>
              <a:t>- PP se odehrává v mytické zemi Středozemi, </a:t>
            </a:r>
            <a:r>
              <a:rPr lang="cs-CZ" sz="2800" dirty="0" smtClean="0"/>
              <a:t>	která </a:t>
            </a:r>
            <a:r>
              <a:rPr lang="cs-CZ" sz="2800" dirty="0"/>
              <a:t>předcházela naší době (dle Tolkiena </a:t>
            </a:r>
            <a:r>
              <a:rPr lang="cs-CZ" sz="2800" dirty="0" smtClean="0"/>
              <a:t>	je </a:t>
            </a:r>
            <a:r>
              <a:rPr lang="cs-CZ" sz="2800" dirty="0"/>
              <a:t>nyní sedmý věk</a:t>
            </a:r>
            <a:r>
              <a:rPr lang="cs-CZ" sz="2800" dirty="0" smtClean="0"/>
              <a:t>,</a:t>
            </a:r>
            <a:r>
              <a:rPr lang="cs-CZ" sz="2800" dirty="0"/>
              <a:t>	Středozem byla ve věku </a:t>
            </a:r>
            <a:r>
              <a:rPr lang="cs-CZ" sz="2800" dirty="0" smtClean="0"/>
              <a:t>	třetím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/>
              <a:t>- Tolkien se hodně snažil o věrohodnost </a:t>
            </a:r>
            <a:r>
              <a:rPr lang="cs-CZ" sz="2800" dirty="0" smtClean="0"/>
              <a:t>	(</a:t>
            </a:r>
            <a:r>
              <a:rPr lang="cs-CZ" sz="2800" dirty="0"/>
              <a:t>vymyslel atlas, atlas rostlin i zvířat, </a:t>
            </a:r>
            <a:r>
              <a:rPr lang="cs-CZ" sz="2800" dirty="0" smtClean="0"/>
              <a:t>	rodokmeny </a:t>
            </a:r>
            <a:r>
              <a:rPr lang="cs-CZ" sz="2800" dirty="0"/>
              <a:t>postav, písmo – </a:t>
            </a:r>
            <a:r>
              <a:rPr lang="cs-CZ" sz="2800" dirty="0" smtClean="0"/>
              <a:t>runové</a:t>
            </a:r>
            <a:r>
              <a:rPr lang="cs-CZ" sz="2800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10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2. Rasy a postavy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některé rasy mají předlohu v mýtech a folkloru </a:t>
            </a:r>
            <a:r>
              <a:rPr lang="cs-CZ" sz="2800" dirty="0" smtClean="0"/>
              <a:t>	(</a:t>
            </a:r>
            <a:r>
              <a:rPr lang="cs-CZ" sz="2800" dirty="0"/>
              <a:t>trpaslíci, draci), jiné jsou autorské (hobiti, </a:t>
            </a:r>
            <a:r>
              <a:rPr lang="cs-CZ" sz="2800" dirty="0" err="1"/>
              <a:t>enti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/>
              <a:t>- postavy jsou </a:t>
            </a:r>
            <a:r>
              <a:rPr lang="cs-CZ" sz="2800" dirty="0" smtClean="0"/>
              <a:t>schematické</a:t>
            </a:r>
          </a:p>
          <a:p>
            <a:pPr marL="0" indent="0">
              <a:buNone/>
            </a:pPr>
            <a:r>
              <a:rPr lang="cs-CZ" sz="2800" dirty="0" smtClean="0"/>
              <a:t>Hobiti </a:t>
            </a:r>
            <a:r>
              <a:rPr lang="cs-CZ" sz="2800" dirty="0"/>
              <a:t>– autorské postavy, alegorie dnešních </a:t>
            </a:r>
            <a:r>
              <a:rPr lang="cs-CZ" sz="2800" dirty="0"/>
              <a:t>	</a:t>
            </a:r>
            <a:r>
              <a:rPr lang="cs-CZ" sz="2800" dirty="0" smtClean="0"/>
              <a:t>lidí</a:t>
            </a:r>
            <a:r>
              <a:rPr lang="cs-CZ" sz="2800" dirty="0"/>
              <a:t>, menší, téměř jako lidé vypadající </a:t>
            </a:r>
            <a:r>
              <a:rPr lang="cs-CZ" sz="2800" dirty="0" smtClean="0"/>
              <a:t>	tvorové</a:t>
            </a:r>
            <a:r>
              <a:rPr lang="cs-CZ" sz="2800" dirty="0"/>
              <a:t>. Mají rádi jídlo, 	pití a klid. Žijí v Kraji </a:t>
            </a:r>
            <a:r>
              <a:rPr lang="cs-CZ" sz="2800" dirty="0" smtClean="0"/>
              <a:t>	= </a:t>
            </a:r>
            <a:r>
              <a:rPr lang="cs-CZ" sz="2800" dirty="0"/>
              <a:t>současná Země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Frodo </a:t>
            </a:r>
            <a:r>
              <a:rPr lang="cs-CZ" sz="2800" dirty="0"/>
              <a:t>Pytlík – hlavní hrdina PP</a:t>
            </a:r>
          </a:p>
          <a:p>
            <a:pPr marL="0" indent="0">
              <a:buNone/>
            </a:pPr>
            <a:r>
              <a:rPr lang="cs-CZ" sz="2800" dirty="0" err="1" smtClean="0"/>
              <a:t>Bilbo</a:t>
            </a:r>
            <a:r>
              <a:rPr lang="cs-CZ" sz="2800" dirty="0" smtClean="0"/>
              <a:t> </a:t>
            </a:r>
            <a:r>
              <a:rPr lang="cs-CZ" sz="2800" dirty="0"/>
              <a:t>Pytlík, </a:t>
            </a:r>
            <a:r>
              <a:rPr lang="cs-CZ" sz="2800" dirty="0" err="1"/>
              <a:t>Samvěd</a:t>
            </a:r>
            <a:r>
              <a:rPr lang="cs-CZ" sz="2800" dirty="0"/>
              <a:t> Křepelka, </a:t>
            </a:r>
            <a:r>
              <a:rPr lang="cs-CZ" sz="2800" dirty="0" err="1"/>
              <a:t>Peregrin</a:t>
            </a:r>
            <a:r>
              <a:rPr lang="cs-CZ" sz="2800" dirty="0"/>
              <a:t> Bral, </a:t>
            </a:r>
            <a:r>
              <a:rPr lang="cs-CZ" sz="2800" dirty="0" err="1"/>
              <a:t>Smělmír</a:t>
            </a:r>
            <a:r>
              <a:rPr lang="cs-CZ" sz="2800" dirty="0"/>
              <a:t> </a:t>
            </a:r>
            <a:r>
              <a:rPr lang="cs-CZ" sz="2800" dirty="0" err="1"/>
              <a:t>Brandorád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69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Čarodějové (</a:t>
            </a:r>
            <a:r>
              <a:rPr lang="cs-CZ" sz="2800" dirty="0" err="1"/>
              <a:t>Mithrandirové</a:t>
            </a:r>
            <a:r>
              <a:rPr lang="cs-CZ" sz="2800" dirty="0"/>
              <a:t>) – dlouhověcí, </a:t>
            </a:r>
            <a:r>
              <a:rPr lang="cs-CZ" sz="2800" dirty="0" smtClean="0"/>
              <a:t>	ovládají </a:t>
            </a:r>
            <a:r>
              <a:rPr lang="cs-CZ" sz="2800" dirty="0"/>
              <a:t>kouzla, čáry, magii </a:t>
            </a:r>
          </a:p>
          <a:p>
            <a:pPr marL="0" indent="0">
              <a:buNone/>
            </a:pPr>
            <a:r>
              <a:rPr lang="cs-CZ" sz="2800" dirty="0" err="1" smtClean="0"/>
              <a:t>Gandalf</a:t>
            </a:r>
            <a:r>
              <a:rPr lang="cs-CZ" sz="2800" dirty="0" smtClean="0"/>
              <a:t> </a:t>
            </a:r>
            <a:r>
              <a:rPr lang="cs-CZ" sz="2800" dirty="0"/>
              <a:t>Šedý – postava učitele, </a:t>
            </a:r>
            <a:r>
              <a:rPr lang="cs-CZ" sz="2800" dirty="0" err="1" smtClean="0"/>
              <a:t>předavatele</a:t>
            </a:r>
            <a:r>
              <a:rPr lang="cs-CZ" sz="2800" dirty="0" smtClean="0"/>
              <a:t> moudra</a:t>
            </a:r>
          </a:p>
          <a:p>
            <a:pPr marL="0" indent="0">
              <a:buNone/>
            </a:pPr>
            <a:r>
              <a:rPr lang="cs-CZ" sz="2800" dirty="0" err="1" smtClean="0"/>
              <a:t>Saruman</a:t>
            </a:r>
            <a:r>
              <a:rPr lang="cs-CZ" sz="2800" dirty="0" smtClean="0"/>
              <a:t> </a:t>
            </a:r>
            <a:r>
              <a:rPr lang="cs-CZ" sz="2800" dirty="0"/>
              <a:t>Bílý, </a:t>
            </a:r>
            <a:r>
              <a:rPr lang="cs-CZ" sz="2800" dirty="0" err="1"/>
              <a:t>Radagast</a:t>
            </a:r>
            <a:r>
              <a:rPr lang="cs-CZ" sz="2800" dirty="0"/>
              <a:t> Hnědý, 	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Elfové </a:t>
            </a:r>
            <a:r>
              <a:rPr lang="cs-CZ" sz="2800" dirty="0"/>
              <a:t>– nejkrásnější, nejdokonalejší ze všech </a:t>
            </a:r>
            <a:r>
              <a:rPr lang="cs-CZ" sz="2800" dirty="0" smtClean="0"/>
              <a:t>	ras</a:t>
            </a:r>
            <a:r>
              <a:rPr lang="cs-CZ" sz="2800" dirty="0"/>
              <a:t>. Nepotřebují spát.</a:t>
            </a:r>
          </a:p>
          <a:p>
            <a:pPr marL="0" indent="0">
              <a:buNone/>
            </a:pPr>
            <a:r>
              <a:rPr lang="cs-CZ" sz="2800" dirty="0" err="1" smtClean="0"/>
              <a:t>Legolas</a:t>
            </a:r>
            <a:r>
              <a:rPr lang="cs-CZ" sz="2800" dirty="0"/>
              <a:t>, </a:t>
            </a:r>
            <a:r>
              <a:rPr lang="cs-CZ" sz="2800" dirty="0" err="1"/>
              <a:t>Elrond</a:t>
            </a:r>
            <a:r>
              <a:rPr lang="cs-CZ" sz="2800" dirty="0"/>
              <a:t> </a:t>
            </a:r>
            <a:r>
              <a:rPr lang="cs-CZ" sz="2800" dirty="0" err="1"/>
              <a:t>Půlelf</a:t>
            </a:r>
            <a:r>
              <a:rPr lang="cs-CZ" sz="2800" dirty="0"/>
              <a:t>, </a:t>
            </a:r>
            <a:r>
              <a:rPr lang="cs-CZ" sz="2800" dirty="0" err="1"/>
              <a:t>Arwen</a:t>
            </a:r>
            <a:r>
              <a:rPr lang="cs-CZ" sz="2800" dirty="0"/>
              <a:t> Večernice, </a:t>
            </a:r>
            <a:r>
              <a:rPr lang="cs-CZ" sz="2800" dirty="0" err="1"/>
              <a:t>Galadriel</a:t>
            </a:r>
            <a:r>
              <a:rPr lang="cs-CZ" sz="2800" dirty="0"/>
              <a:t>, </a:t>
            </a:r>
            <a:r>
              <a:rPr lang="cs-CZ" sz="2800" dirty="0" err="1"/>
              <a:t>Celeborn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5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Trpaslíci – žijí pod zemí, neustále dolují poklady. </a:t>
            </a:r>
            <a:r>
              <a:rPr lang="cs-CZ" sz="2800" dirty="0" smtClean="0"/>
              <a:t>	Nemají </a:t>
            </a:r>
            <a:r>
              <a:rPr lang="cs-CZ" sz="2800" dirty="0"/>
              <a:t>se rádi s </a:t>
            </a:r>
            <a:r>
              <a:rPr lang="cs-CZ" sz="2800" dirty="0" smtClean="0"/>
              <a:t>elfy - </a:t>
            </a:r>
            <a:r>
              <a:rPr lang="cs-CZ" sz="2800" dirty="0" err="1" smtClean="0"/>
              <a:t>Gimli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Enti</a:t>
            </a:r>
            <a:r>
              <a:rPr lang="cs-CZ" sz="2800" dirty="0" smtClean="0"/>
              <a:t> </a:t>
            </a:r>
            <a:r>
              <a:rPr lang="cs-CZ" sz="2800" dirty="0"/>
              <a:t>– pastýři stromů, antropomorfizované </a:t>
            </a:r>
            <a:r>
              <a:rPr lang="cs-CZ" sz="2800" dirty="0" smtClean="0"/>
              <a:t>	stromy </a:t>
            </a:r>
            <a:r>
              <a:rPr lang="cs-CZ" sz="2800" dirty="0"/>
              <a:t>– </a:t>
            </a:r>
            <a:r>
              <a:rPr lang="cs-CZ" sz="2800" dirty="0" err="1"/>
              <a:t>Stromovous</a:t>
            </a:r>
            <a:r>
              <a:rPr lang="cs-CZ" sz="2800" dirty="0"/>
              <a:t>, Kadeřábek</a:t>
            </a:r>
          </a:p>
          <a:p>
            <a:pPr marL="0" indent="0">
              <a:buNone/>
            </a:pPr>
            <a:r>
              <a:rPr lang="cs-CZ" sz="2800" dirty="0"/>
              <a:t>Lidé – dva národy – </a:t>
            </a:r>
            <a:r>
              <a:rPr lang="cs-CZ" sz="2800" dirty="0" err="1"/>
              <a:t>Rohirové</a:t>
            </a:r>
            <a:r>
              <a:rPr lang="cs-CZ" sz="2800" dirty="0"/>
              <a:t> (Rohanové – </a:t>
            </a:r>
            <a:r>
              <a:rPr lang="cs-CZ" sz="2800" dirty="0" smtClean="0"/>
              <a:t>	</a:t>
            </a:r>
            <a:r>
              <a:rPr lang="cs-CZ" sz="2800" dirty="0" err="1" smtClean="0"/>
              <a:t>Théoden</a:t>
            </a:r>
            <a:r>
              <a:rPr lang="cs-CZ" sz="2800" dirty="0"/>
              <a:t>, </a:t>
            </a:r>
            <a:r>
              <a:rPr lang="cs-CZ" sz="2800" dirty="0" err="1"/>
              <a:t>Éomer</a:t>
            </a:r>
            <a:r>
              <a:rPr lang="cs-CZ" sz="2800" dirty="0"/>
              <a:t>, </a:t>
            </a:r>
            <a:r>
              <a:rPr lang="cs-CZ" sz="2800" dirty="0" err="1"/>
              <a:t>Éowyn</a:t>
            </a:r>
            <a:r>
              <a:rPr lang="cs-CZ" sz="2800" dirty="0"/>
              <a:t>), </a:t>
            </a:r>
            <a:r>
              <a:rPr lang="cs-CZ" sz="2800" dirty="0" err="1"/>
              <a:t>Gondor</a:t>
            </a:r>
            <a:r>
              <a:rPr lang="cs-CZ" sz="2800" dirty="0"/>
              <a:t> (</a:t>
            </a:r>
            <a:r>
              <a:rPr lang="cs-CZ" sz="2800" dirty="0" err="1"/>
              <a:t>Boromir</a:t>
            </a:r>
            <a:r>
              <a:rPr lang="cs-CZ" sz="2800" dirty="0"/>
              <a:t>, </a:t>
            </a:r>
            <a:r>
              <a:rPr lang="cs-CZ" sz="2800" dirty="0" smtClean="0"/>
              <a:t>	</a:t>
            </a:r>
            <a:r>
              <a:rPr lang="cs-CZ" sz="2800" dirty="0" err="1" smtClean="0"/>
              <a:t>Faramir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Dúnadané</a:t>
            </a:r>
            <a:r>
              <a:rPr lang="cs-CZ" sz="2800" dirty="0" smtClean="0"/>
              <a:t> </a:t>
            </a:r>
            <a:r>
              <a:rPr lang="cs-CZ" sz="2800" dirty="0"/>
              <a:t>= dlouhověcí, </a:t>
            </a:r>
            <a:r>
              <a:rPr lang="cs-CZ" sz="2800" dirty="0" err="1"/>
              <a:t>Aragorn</a:t>
            </a:r>
            <a:r>
              <a:rPr lang="cs-CZ" sz="2800" dirty="0"/>
              <a:t> (Chodec, </a:t>
            </a:r>
            <a:r>
              <a:rPr lang="cs-CZ" sz="2800" dirty="0" smtClean="0"/>
              <a:t>		Hraničář </a:t>
            </a:r>
            <a:r>
              <a:rPr lang="cs-CZ" sz="2800" dirty="0"/>
              <a:t>– druhá hlavní postava)</a:t>
            </a:r>
          </a:p>
          <a:p>
            <a:pPr marL="0" indent="0">
              <a:buNone/>
            </a:pPr>
            <a:r>
              <a:rPr lang="cs-CZ" sz="2800" dirty="0" err="1"/>
              <a:t>Sauron</a:t>
            </a:r>
            <a:r>
              <a:rPr lang="cs-CZ" sz="2800" dirty="0"/>
              <a:t> – planoucí oko bez </a:t>
            </a:r>
            <a:r>
              <a:rPr lang="cs-CZ" sz="2800" dirty="0" smtClean="0"/>
              <a:t>víčka, dříve čaroděj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Skřeti</a:t>
            </a:r>
          </a:p>
          <a:p>
            <a:pPr marL="0" indent="0">
              <a:buNone/>
            </a:pPr>
            <a:r>
              <a:rPr lang="cs-CZ" sz="2800" dirty="0" err="1"/>
              <a:t>Glum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81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3. </a:t>
            </a:r>
            <a:r>
              <a:rPr lang="cs-CZ" sz="2800" b="1" dirty="0" smtClean="0"/>
              <a:t>Kompozice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kompozice chronologická, od druhého dílu </a:t>
            </a:r>
            <a:r>
              <a:rPr lang="cs-CZ" sz="2800" dirty="0" smtClean="0"/>
              <a:t>	trilogie </a:t>
            </a:r>
            <a:r>
              <a:rPr lang="cs-CZ" sz="2800" dirty="0"/>
              <a:t>se příběh rozděluje na dva až tři </a:t>
            </a:r>
            <a:r>
              <a:rPr lang="cs-CZ" sz="2800" dirty="0" smtClean="0"/>
              <a:t>	hlavní </a:t>
            </a:r>
            <a:r>
              <a:rPr lang="cs-CZ" sz="2800" dirty="0"/>
              <a:t>děje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4. Jazyk a styl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jazyk je spisovný, hojně proložený písněmi a </a:t>
            </a:r>
            <a:r>
              <a:rPr lang="cs-CZ" sz="2800" dirty="0" smtClean="0"/>
              <a:t>	básněmi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Tolkien pro PP vymyslel jazyk = </a:t>
            </a:r>
            <a:r>
              <a:rPr lang="cs-CZ" sz="2800" dirty="0" err="1"/>
              <a:t>elfštinu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dílo částečně alegorické (viz hobité = lidé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304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5. Vliv díla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Peter Jackson natočil počátkem 21. století </a:t>
            </a:r>
            <a:r>
              <a:rPr lang="cs-CZ" sz="2800" dirty="0" smtClean="0"/>
              <a:t>	celou </a:t>
            </a:r>
            <a:r>
              <a:rPr lang="cs-CZ" sz="2800" dirty="0"/>
              <a:t>trilogii, celkem získala 17 Oscarů </a:t>
            </a:r>
            <a:r>
              <a:rPr lang="cs-CZ" sz="2800" dirty="0" smtClean="0"/>
              <a:t>	(</a:t>
            </a:r>
            <a:r>
              <a:rPr lang="cs-CZ" sz="2800" dirty="0"/>
              <a:t>samotný Návrat krále získal 11 Oscarů – </a:t>
            </a:r>
            <a:r>
              <a:rPr lang="cs-CZ" sz="2800" dirty="0" smtClean="0"/>
              <a:t>	s</a:t>
            </a:r>
            <a:r>
              <a:rPr lang="cs-CZ" sz="2800" dirty="0"/>
              <a:t> Ben </a:t>
            </a:r>
            <a:r>
              <a:rPr lang="cs-CZ" sz="2800" dirty="0" err="1"/>
              <a:t>Hurem</a:t>
            </a:r>
            <a:r>
              <a:rPr lang="cs-CZ" sz="2800" dirty="0"/>
              <a:t>, </a:t>
            </a:r>
            <a:r>
              <a:rPr lang="cs-CZ" sz="2800" dirty="0" smtClean="0"/>
              <a:t>Titanikem </a:t>
            </a:r>
            <a:r>
              <a:rPr lang="cs-CZ" sz="2800" dirty="0"/>
              <a:t>rekord)</a:t>
            </a:r>
          </a:p>
          <a:p>
            <a:pPr marL="0" indent="0">
              <a:buNone/>
            </a:pPr>
            <a:r>
              <a:rPr lang="cs-CZ" sz="2800" dirty="0"/>
              <a:t>- díky filmu se proslavilo mnoho herců – </a:t>
            </a:r>
            <a:r>
              <a:rPr lang="cs-CZ" sz="2800" dirty="0" smtClean="0"/>
              <a:t>	Orlando </a:t>
            </a:r>
            <a:r>
              <a:rPr lang="cs-CZ" sz="2800" dirty="0" err="1"/>
              <a:t>Bloom</a:t>
            </a:r>
            <a:r>
              <a:rPr lang="cs-CZ" sz="2800" dirty="0"/>
              <a:t>, </a:t>
            </a:r>
            <a:r>
              <a:rPr lang="cs-CZ" sz="2800" dirty="0" err="1"/>
              <a:t>Viggo</a:t>
            </a:r>
            <a:r>
              <a:rPr lang="cs-CZ" sz="2800" dirty="0"/>
              <a:t> </a:t>
            </a:r>
            <a:r>
              <a:rPr lang="cs-CZ" sz="2800" dirty="0" err="1"/>
              <a:t>Mortensen</a:t>
            </a:r>
            <a:r>
              <a:rPr lang="cs-CZ" sz="2800" dirty="0"/>
              <a:t>, </a:t>
            </a:r>
            <a:r>
              <a:rPr lang="cs-CZ" sz="2800" dirty="0" err="1"/>
              <a:t>Elijah</a:t>
            </a:r>
            <a:r>
              <a:rPr lang="cs-CZ" sz="2800" dirty="0"/>
              <a:t> </a:t>
            </a:r>
            <a:r>
              <a:rPr lang="cs-CZ" sz="2800" dirty="0" smtClean="0"/>
              <a:t>	</a:t>
            </a:r>
            <a:r>
              <a:rPr lang="cs-CZ" sz="2800" dirty="0" err="1" smtClean="0"/>
              <a:t>Wood</a:t>
            </a:r>
            <a:r>
              <a:rPr lang="cs-CZ" sz="2800" dirty="0"/>
              <a:t>, Karl Urban</a:t>
            </a:r>
            <a:r>
              <a:rPr lang="cs-CZ" sz="2800" dirty="0" smtClean="0"/>
              <a:t>...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042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Zdroje: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ANDREE, Lukáš. </a:t>
            </a:r>
            <a:r>
              <a:rPr lang="cs-CZ" sz="2800" i="1" dirty="0"/>
              <a:t>Literatura pro 4. ročník středních škol</a:t>
            </a:r>
            <a:r>
              <a:rPr lang="cs-CZ" sz="2800" dirty="0"/>
              <a:t>. Vyd. 1. Brno: </a:t>
            </a:r>
            <a:r>
              <a:rPr lang="cs-CZ" sz="2800" dirty="0" err="1"/>
              <a:t>Didaktis</a:t>
            </a:r>
            <a:r>
              <a:rPr lang="cs-CZ" sz="2800" dirty="0"/>
              <a:t>, c2010, 3 sv. ISBN 978-80-7358-151-0</a:t>
            </a:r>
          </a:p>
          <a:p>
            <a:pPr marL="0" indent="0">
              <a:buNone/>
            </a:pPr>
            <a:endParaRPr lang="cs-CZ" sz="28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dirty="0"/>
              <a:t>ANDREE, Lukáš. </a:t>
            </a:r>
            <a:r>
              <a:rPr lang="cs-CZ" sz="2800" i="1" dirty="0"/>
              <a:t>Odmaturuj! z literatury</a:t>
            </a:r>
            <a:r>
              <a:rPr lang="cs-CZ" sz="2800" dirty="0"/>
              <a:t>. Vyd. 3. </a:t>
            </a:r>
            <a:r>
              <a:rPr lang="cs-CZ" sz="2800" dirty="0" err="1"/>
              <a:t>rozš</a:t>
            </a:r>
            <a:r>
              <a:rPr lang="cs-CZ" sz="2800" dirty="0"/>
              <a:t>., dotisk. Editor Eva Hánová. Brno: </a:t>
            </a:r>
            <a:r>
              <a:rPr lang="cs-CZ" sz="2800" dirty="0" err="1"/>
              <a:t>Didaktis</a:t>
            </a:r>
            <a:r>
              <a:rPr lang="cs-CZ" sz="2800" dirty="0"/>
              <a:t>, c2004, 208 s. Odmaturuj!. ISBN 80-735-8016-0</a:t>
            </a:r>
            <a:endParaRPr lang="cs-CZ" sz="28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23928" y="6222840"/>
            <a:ext cx="18473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48585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318</TotalTime>
  <Words>287</Words>
  <Application>Microsoft Office PowerPoint</Application>
  <PresentationFormat>Předvádění na obrazovce (4:3)</PresentationFormat>
  <Paragraphs>71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 3</vt:lpstr>
      <vt:lpstr>Ion</vt:lpstr>
      <vt:lpstr>Prezentace aplikace PowerPoint</vt:lpstr>
      <vt:lpstr>Prezentace aplikace PowerPoint</vt:lpstr>
      <vt:lpstr>John Ronald Reuel Tolkien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Ernest Hemingway 1899 - 1961</dc:title>
  <dc:creator>Uživatel</dc:creator>
  <cp:lastModifiedBy>Admin</cp:lastModifiedBy>
  <cp:revision>18</cp:revision>
  <dcterms:created xsi:type="dcterms:W3CDTF">2013-01-06T09:46:25Z</dcterms:created>
  <dcterms:modified xsi:type="dcterms:W3CDTF">2013-09-27T19:53:49Z</dcterms:modified>
</cp:coreProperties>
</file>