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62" r:id="rId2"/>
    <p:sldId id="263" r:id="rId3"/>
    <p:sldId id="256" r:id="rId4"/>
    <p:sldId id="257" r:id="rId5"/>
    <p:sldId id="260" r:id="rId6"/>
    <p:sldId id="268" r:id="rId7"/>
    <p:sldId id="269" r:id="rId8"/>
    <p:sldId id="270" r:id="rId9"/>
    <p:sldId id="271" r:id="rId10"/>
    <p:sldId id="272" r:id="rId11"/>
    <p:sldId id="273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1386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707DC21-2306-4FCF-8D60-56192A474AB9}" type="datetimeFigureOut">
              <a:rPr lang="cs-CZ" smtClean="0"/>
              <a:t>23.2.2014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A36BA5A-3762-4328-9154-81C64EFD9F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33522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420804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B5C70-7A99-48F0-8047-D3DDC2E270EA}" type="datetimeFigureOut">
              <a:rPr lang="cs-CZ" smtClean="0"/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CEF2D4-BDAF-4525-959F-E36BB2E541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B5C70-7A99-48F0-8047-D3DDC2E270EA}" type="datetimeFigureOut">
              <a:rPr lang="cs-CZ" smtClean="0"/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CEF2D4-BDAF-4525-959F-E36BB2E541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B5C70-7A99-48F0-8047-D3DDC2E270EA}" type="datetimeFigureOut">
              <a:rPr lang="cs-CZ" smtClean="0"/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CEF2D4-BDAF-4525-959F-E36BB2E541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B5C70-7A99-48F0-8047-D3DDC2E270EA}" type="datetimeFigureOut">
              <a:rPr lang="cs-CZ" smtClean="0"/>
              <a:t>23.2.2014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CEF2D4-BDAF-4525-959F-E36BB2E541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B5C70-7A99-48F0-8047-D3DDC2E270EA}" type="datetimeFigureOut">
              <a:rPr lang="cs-CZ" smtClean="0"/>
              <a:t>23.2.2014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CEF2D4-BDAF-4525-959F-E36BB2E541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B5C70-7A99-48F0-8047-D3DDC2E270EA}" type="datetimeFigureOut">
              <a:rPr lang="cs-CZ" smtClean="0"/>
              <a:t>23.2.2014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CEF2D4-BDAF-4525-959F-E36BB2E541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B5C70-7A99-48F0-8047-D3DDC2E270EA}" type="datetimeFigureOut">
              <a:rPr lang="cs-CZ" smtClean="0"/>
              <a:t>23.2.2014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CEF2D4-BDAF-4525-959F-E36BB2E541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B5C70-7A99-48F0-8047-D3DDC2E270EA}" type="datetimeFigureOut">
              <a:rPr lang="cs-CZ" smtClean="0"/>
              <a:t>23.2.2014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CEF2D4-BDAF-4525-959F-E36BB2E541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B5C70-7A99-48F0-8047-D3DDC2E270EA}" type="datetimeFigureOut">
              <a:rPr lang="cs-CZ" smtClean="0"/>
              <a:t>23.2.2014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CEF2D4-BDAF-4525-959F-E36BB2E541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B5C70-7A99-48F0-8047-D3DDC2E270EA}" type="datetimeFigureOut">
              <a:rPr lang="cs-CZ" smtClean="0"/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CEF2D4-BDAF-4525-959F-E36BB2E541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B5C70-7A99-48F0-8047-D3DDC2E270EA}" type="datetimeFigureOut">
              <a:rPr lang="cs-CZ" smtClean="0"/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CEF2D4-BDAF-4525-959F-E36BB2E541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EB5C70-7A99-48F0-8047-D3DDC2E270EA}" type="datetimeFigureOut">
              <a:rPr lang="cs-CZ" smtClean="0"/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6CEF2D4-BDAF-4525-959F-E36BB2E5413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584" y="6356350"/>
            <a:ext cx="7632848" cy="365125"/>
          </a:xfrm>
        </p:spPr>
        <p:txBody>
          <a:bodyPr/>
          <a:lstStyle/>
          <a:p>
            <a:r>
              <a:rPr lang="cs-CZ" sz="1400" dirty="0" smtClean="0"/>
              <a:t>Střední škola  a Vyšší odborná škola cestovního ruchu, Senovážné náměstí 12, České Budějovice 370  01</a:t>
            </a:r>
            <a:endParaRPr lang="cs-CZ" sz="1400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72506280"/>
              </p:ext>
            </p:extLst>
          </p:nvPr>
        </p:nvGraphicFramePr>
        <p:xfrm>
          <a:off x="947519" y="2564904"/>
          <a:ext cx="7248961" cy="316382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CZ.1.07/1.5.00/34.0423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Petr Kříž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Tematický 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Zahraniční</a:t>
                      </a:r>
                      <a:r>
                        <a:rPr lang="cs-CZ" baseline="0" dirty="0" smtClean="0"/>
                        <a:t> literatura 20. století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1.</a:t>
                      </a:r>
                      <a:r>
                        <a:rPr lang="cs-CZ" baseline="0" dirty="0" smtClean="0"/>
                        <a:t> 2. 2014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216964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95536" y="404665"/>
            <a:ext cx="8229600" cy="6192688"/>
          </a:xfrm>
          <a:prstGeom prst="rect">
            <a:avLst/>
          </a:prstGeom>
        </p:spPr>
        <p:txBody>
          <a:bodyPr/>
          <a:lstStyle/>
          <a:p>
            <a:r>
              <a:rPr lang="cs-CZ" dirty="0" smtClean="0"/>
              <a:t>Anotace:</a:t>
            </a:r>
          </a:p>
          <a:p>
            <a:pPr marL="0" indent="0">
              <a:buNone/>
            </a:pPr>
            <a:r>
              <a:rPr lang="cs-CZ" sz="2400" dirty="0" smtClean="0"/>
              <a:t>Tato prezentace přibližuje dílo Umberta </a:t>
            </a:r>
            <a:r>
              <a:rPr lang="cs-CZ" sz="2400" dirty="0" err="1" smtClean="0"/>
              <a:t>Eca</a:t>
            </a:r>
            <a:r>
              <a:rPr lang="cs-CZ" sz="2400" dirty="0" smtClean="0"/>
              <a:t> Jméno růže. Orientačně seznamuje s další autorovou tvorbou. Inovuje výuku využitím multimediálních pomůcek. Materiál je určen pro výuku ve 4. ročníku střední školy – světová literatura 2. poloviny 20. století.</a:t>
            </a:r>
            <a:endParaRPr lang="cs-CZ" sz="2400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Metodické pokyny:</a:t>
            </a:r>
          </a:p>
          <a:p>
            <a:pPr marL="0" indent="0">
              <a:buNone/>
            </a:pPr>
            <a:r>
              <a:rPr lang="cs-CZ" sz="2400" dirty="0" smtClean="0"/>
              <a:t>Materiál použije učitel při výkladu látky. Doba prezentace odpovídá zhruba 40 – 45 minutám. Prezentaci může učitel doplňovat svými otázkami.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321698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Umberto </a:t>
            </a:r>
            <a:r>
              <a:rPr lang="cs-CZ" dirty="0" err="1" smtClean="0"/>
              <a:t>Eco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Jméno růže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467544" y="6309320"/>
            <a:ext cx="8280920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i="1" dirty="0" smtClean="0"/>
              <a:t>1. </a:t>
            </a:r>
            <a:r>
              <a:rPr lang="it-IT" sz="1000" dirty="0"/>
              <a:t>UNIVERSITÀ REGGIO CALABRIA. </a:t>
            </a:r>
            <a:r>
              <a:rPr lang="it-IT" sz="1000" i="1" dirty="0"/>
              <a:t>wikipedia</a:t>
            </a:r>
            <a:r>
              <a:rPr lang="it-IT" sz="1000" dirty="0"/>
              <a:t> [online]. [cit. 22.1.2014]. Dostupný na WWW: http://commons.wikimedia.org/wiki/File:Umberto_Eco_04.jpg </a:t>
            </a:r>
            <a:endParaRPr lang="cs-CZ" sz="1000" dirty="0"/>
          </a:p>
        </p:txBody>
      </p:sp>
      <p:pic>
        <p:nvPicPr>
          <p:cNvPr id="1026" name="Picture 2" descr="File:Umberto Eco 04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58367" y="260648"/>
            <a:ext cx="4467225" cy="5705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>
            <a:normAutofit/>
          </a:bodyPr>
          <a:lstStyle/>
          <a:p>
            <a:endParaRPr lang="cs-CZ" sz="2400" dirty="0" smtClean="0"/>
          </a:p>
          <a:p>
            <a:endParaRPr lang="cs-CZ" sz="2400" dirty="0"/>
          </a:p>
          <a:p>
            <a:r>
              <a:rPr lang="cs-CZ" sz="2400" dirty="0" smtClean="0"/>
              <a:t>italský </a:t>
            </a:r>
            <a:r>
              <a:rPr lang="cs-CZ" sz="2400" dirty="0"/>
              <a:t>autor, sémiotik (nauka o znaku), literární teoretik, estetik a filosof</a:t>
            </a:r>
          </a:p>
          <a:p>
            <a:r>
              <a:rPr lang="cs-CZ" sz="2400" dirty="0" smtClean="0"/>
              <a:t>v</a:t>
            </a:r>
            <a:r>
              <a:rPr lang="cs-CZ" sz="2400" dirty="0"/>
              <a:t> současnosti přednáší na univerzitách a věnuje se literatuře</a:t>
            </a:r>
          </a:p>
          <a:p>
            <a:r>
              <a:rPr lang="cs-CZ" sz="2400" dirty="0" smtClean="0"/>
              <a:t>další </a:t>
            </a:r>
            <a:r>
              <a:rPr lang="cs-CZ" sz="2400" dirty="0"/>
              <a:t>dílo:	Jak napsat diplomovou práci</a:t>
            </a:r>
          </a:p>
          <a:p>
            <a:pPr marL="0" indent="0">
              <a:buNone/>
            </a:pPr>
            <a:r>
              <a:rPr lang="cs-CZ" sz="2400" dirty="0"/>
              <a:t>		Šest procházek literárními lesy</a:t>
            </a:r>
          </a:p>
          <a:p>
            <a:pPr marL="0" indent="0">
              <a:buNone/>
            </a:pPr>
            <a:r>
              <a:rPr lang="cs-CZ" sz="2400" dirty="0"/>
              <a:t>		Dějiny </a:t>
            </a:r>
            <a:r>
              <a:rPr lang="cs-CZ" sz="2400" dirty="0" smtClean="0"/>
              <a:t>krásy 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Dějiny </a:t>
            </a:r>
            <a:r>
              <a:rPr lang="cs-CZ" sz="2400" dirty="0"/>
              <a:t>ošklivosti</a:t>
            </a:r>
          </a:p>
          <a:p>
            <a:pPr marL="0" indent="0">
              <a:buNone/>
            </a:pPr>
            <a:r>
              <a:rPr lang="cs-CZ" sz="2400" dirty="0"/>
              <a:t>		</a:t>
            </a:r>
            <a:r>
              <a:rPr lang="cs-CZ" sz="2400" dirty="0" err="1" smtClean="0"/>
              <a:t>Baudolino</a:t>
            </a:r>
            <a:endParaRPr lang="cs-CZ" sz="2400" dirty="0"/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</a:t>
            </a:r>
            <a:r>
              <a:rPr lang="cs-CZ" sz="2400" dirty="0" err="1" smtClean="0"/>
              <a:t>Foucaultovo</a:t>
            </a:r>
            <a:r>
              <a:rPr lang="cs-CZ" sz="2400" dirty="0" smtClean="0"/>
              <a:t> </a:t>
            </a:r>
            <a:r>
              <a:rPr lang="cs-CZ" sz="2400" dirty="0"/>
              <a:t>kyvadlo</a:t>
            </a:r>
          </a:p>
          <a:p>
            <a:endParaRPr lang="cs-CZ" sz="2400" dirty="0" smtClean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3882360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120680"/>
          </a:xfrm>
        </p:spPr>
        <p:txBody>
          <a:bodyPr>
            <a:noAutofit/>
          </a:bodyPr>
          <a:lstStyle/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1</a:t>
            </a:r>
            <a:r>
              <a:rPr lang="cs-CZ" sz="2400" dirty="0"/>
              <a:t>. Celková charakteristika</a:t>
            </a:r>
          </a:p>
          <a:p>
            <a:pPr marL="0" indent="0">
              <a:buNone/>
            </a:pPr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 smtClean="0"/>
              <a:t>postmoderní </a:t>
            </a:r>
            <a:r>
              <a:rPr lang="cs-CZ" sz="2400" dirty="0"/>
              <a:t>román (postmoderna = literární směr </a:t>
            </a:r>
            <a:r>
              <a:rPr lang="cs-CZ" sz="2400" dirty="0" smtClean="0"/>
              <a:t>současnosti, </a:t>
            </a:r>
            <a:r>
              <a:rPr lang="cs-CZ" sz="2400" dirty="0"/>
              <a:t>hlavní princip – dílo je interpretovatelné </a:t>
            </a:r>
            <a:r>
              <a:rPr lang="cs-CZ" sz="2400" dirty="0" smtClean="0"/>
              <a:t>různými </a:t>
            </a:r>
            <a:r>
              <a:rPr lang="cs-CZ" sz="2400" dirty="0"/>
              <a:t>způsoby – </a:t>
            </a:r>
            <a:r>
              <a:rPr lang="cs-CZ" sz="2400" dirty="0" smtClean="0"/>
              <a:t>Jméno růže lze chápat jako </a:t>
            </a:r>
            <a:r>
              <a:rPr lang="cs-CZ" sz="2400" dirty="0"/>
              <a:t>historický román, </a:t>
            </a:r>
            <a:r>
              <a:rPr lang="cs-CZ" sz="2400" dirty="0" smtClean="0"/>
              <a:t>detektivku, </a:t>
            </a:r>
            <a:r>
              <a:rPr lang="cs-CZ" sz="2400" dirty="0"/>
              <a:t>filosofické nebo teologické dílo</a:t>
            </a:r>
            <a:r>
              <a:rPr lang="cs-CZ" sz="2400" dirty="0" smtClean="0"/>
              <a:t>)</a:t>
            </a:r>
          </a:p>
          <a:p>
            <a:pPr marL="0" indent="0">
              <a:buNone/>
            </a:pPr>
            <a:endParaRPr lang="cs-CZ" sz="2400" dirty="0"/>
          </a:p>
          <a:p>
            <a:pPr>
              <a:buFontTx/>
              <a:buChar char="-"/>
            </a:pPr>
            <a:r>
              <a:rPr lang="cs-CZ" sz="2400" dirty="0" smtClean="0"/>
              <a:t>dílo </a:t>
            </a:r>
            <a:r>
              <a:rPr lang="cs-CZ" sz="2400" dirty="0"/>
              <a:t>se snaží navodit atmosféru </a:t>
            </a:r>
            <a:r>
              <a:rPr lang="cs-CZ" sz="2400" dirty="0" smtClean="0"/>
              <a:t>středověku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/>
              <a:t>- odehrává se během jednoho týdne v roce 1327 v severní Itálii</a:t>
            </a:r>
          </a:p>
        </p:txBody>
      </p:sp>
    </p:spTree>
    <p:extLst>
      <p:ext uri="{BB962C8B-B14F-4D97-AF65-F5344CB8AC3E}">
        <p14:creationId xmlns:p14="http://schemas.microsoft.com/office/powerpoint/2010/main" val="22978118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12068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 smtClean="0"/>
              <a:t>2</a:t>
            </a:r>
            <a:r>
              <a:rPr lang="cs-CZ" sz="2400" b="1" dirty="0"/>
              <a:t>. </a:t>
            </a:r>
            <a:r>
              <a:rPr lang="cs-CZ" sz="2400" b="1" dirty="0" smtClean="0"/>
              <a:t>Postavy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err="1"/>
              <a:t>Adso</a:t>
            </a:r>
            <a:r>
              <a:rPr lang="cs-CZ" sz="2400" dirty="0"/>
              <a:t> – vypravěč příběhu, mladý </a:t>
            </a:r>
            <a:r>
              <a:rPr lang="cs-CZ" sz="2400" dirty="0" smtClean="0"/>
              <a:t>benediktýn</a:t>
            </a:r>
            <a:r>
              <a:rPr lang="cs-CZ" sz="2400" dirty="0"/>
              <a:t>, žák Viléma, naivní, důvěřivý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Vilém </a:t>
            </a:r>
            <a:r>
              <a:rPr lang="cs-CZ" sz="2400" dirty="0"/>
              <a:t>z </a:t>
            </a:r>
            <a:r>
              <a:rPr lang="cs-CZ" sz="2400" dirty="0" err="1"/>
              <a:t>Baskervillu</a:t>
            </a:r>
            <a:r>
              <a:rPr lang="cs-CZ" sz="2400" dirty="0"/>
              <a:t> – široce vzdělaný františkánský mnich, bývalý inkvizitor, učitel </a:t>
            </a:r>
            <a:r>
              <a:rPr lang="cs-CZ" sz="2400" dirty="0" err="1"/>
              <a:t>Adsona</a:t>
            </a:r>
            <a:r>
              <a:rPr lang="cs-CZ" sz="2400" dirty="0"/>
              <a:t>, s </a:t>
            </a:r>
            <a:r>
              <a:rPr lang="cs-CZ" sz="2400" dirty="0" err="1"/>
              <a:t>Adsonem</a:t>
            </a:r>
            <a:r>
              <a:rPr lang="cs-CZ" sz="2400" dirty="0"/>
              <a:t> </a:t>
            </a:r>
            <a:r>
              <a:rPr lang="cs-CZ" sz="2400" dirty="0" smtClean="0"/>
              <a:t>v</a:t>
            </a:r>
            <a:r>
              <a:rPr lang="cs-CZ" sz="2400" dirty="0"/>
              <a:t> opatství vyšetřují vraždy mnichů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mniši </a:t>
            </a:r>
            <a:r>
              <a:rPr lang="cs-CZ" sz="2400" dirty="0"/>
              <a:t>z kláštera – opat </a:t>
            </a:r>
            <a:r>
              <a:rPr lang="cs-CZ" sz="2400" dirty="0" err="1"/>
              <a:t>Abbo</a:t>
            </a:r>
            <a:r>
              <a:rPr lang="cs-CZ" sz="2400" dirty="0"/>
              <a:t>, knihovník </a:t>
            </a:r>
            <a:r>
              <a:rPr lang="cs-CZ" sz="2400" dirty="0" err="1"/>
              <a:t>Malachiáš</a:t>
            </a:r>
            <a:r>
              <a:rPr lang="cs-CZ" sz="2400" dirty="0"/>
              <a:t>, </a:t>
            </a:r>
            <a:r>
              <a:rPr lang="cs-CZ" sz="2400" dirty="0" err="1"/>
              <a:t>herbarista</a:t>
            </a:r>
            <a:r>
              <a:rPr lang="cs-CZ" sz="2400" dirty="0"/>
              <a:t> Severin, pomocný knihovník </a:t>
            </a:r>
            <a:r>
              <a:rPr lang="cs-CZ" sz="2400" dirty="0" err="1"/>
              <a:t>Berengar</a:t>
            </a:r>
            <a:r>
              <a:rPr lang="cs-CZ" sz="2400" dirty="0"/>
              <a:t>, slepý 	</a:t>
            </a:r>
            <a:r>
              <a:rPr lang="cs-CZ" sz="2400" dirty="0" err="1"/>
              <a:t>Jorge</a:t>
            </a:r>
            <a:r>
              <a:rPr lang="cs-CZ" sz="2400" dirty="0"/>
              <a:t> z </a:t>
            </a:r>
            <a:r>
              <a:rPr lang="cs-CZ" sz="2400" dirty="0" err="1"/>
              <a:t>Burghosu</a:t>
            </a:r>
            <a:r>
              <a:rPr lang="cs-CZ" sz="2400" dirty="0"/>
              <a:t>, cellerarius </a:t>
            </a:r>
            <a:r>
              <a:rPr lang="cs-CZ" sz="2400" dirty="0" err="1"/>
              <a:t>Remigius</a:t>
            </a:r>
            <a:r>
              <a:rPr lang="cs-CZ" sz="2400" dirty="0"/>
              <a:t>, Salvator atd.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Bernardo </a:t>
            </a:r>
            <a:r>
              <a:rPr lang="cs-CZ" sz="2400" dirty="0" err="1"/>
              <a:t>Gui</a:t>
            </a:r>
            <a:r>
              <a:rPr lang="cs-CZ" sz="2400" dirty="0"/>
              <a:t> – Vilémův protivník, papežský vyslanec a inkvizitor</a:t>
            </a:r>
          </a:p>
        </p:txBody>
      </p:sp>
    </p:spTree>
    <p:extLst>
      <p:ext uri="{BB962C8B-B14F-4D97-AF65-F5344CB8AC3E}">
        <p14:creationId xmlns:p14="http://schemas.microsoft.com/office/powerpoint/2010/main" val="975906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12068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/>
              <a:t>3. Děj a </a:t>
            </a:r>
            <a:r>
              <a:rPr lang="cs-CZ" sz="2400" b="1" dirty="0" smtClean="0"/>
              <a:t>kompozice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/>
              <a:t>- </a:t>
            </a:r>
            <a:r>
              <a:rPr lang="cs-CZ" sz="2400" dirty="0" err="1"/>
              <a:t>Eco</a:t>
            </a:r>
            <a:r>
              <a:rPr lang="cs-CZ" sz="2400" dirty="0"/>
              <a:t> román koncipuje jako „nalezený rukopis“, tedy pravdivý text samotného vypravěče</a:t>
            </a:r>
          </a:p>
          <a:p>
            <a:pPr marL="0" indent="0">
              <a:buNone/>
            </a:pPr>
            <a:r>
              <a:rPr lang="cs-CZ" sz="2400" dirty="0"/>
              <a:t>- děj vychází ze tří Aristotelových jednot – místa, času, děje</a:t>
            </a:r>
          </a:p>
          <a:p>
            <a:pPr marL="0" indent="0">
              <a:buNone/>
            </a:pPr>
            <a:r>
              <a:rPr lang="cs-CZ" sz="2400" dirty="0"/>
              <a:t>- kompozice chronologická</a:t>
            </a:r>
          </a:p>
          <a:p>
            <a:pPr marL="0" indent="0">
              <a:buNone/>
            </a:pPr>
            <a:r>
              <a:rPr lang="cs-CZ" sz="2400" dirty="0"/>
              <a:t>- Příběh se odehrává v severní Itálii roku 1327. Vilém s </a:t>
            </a:r>
            <a:r>
              <a:rPr lang="cs-CZ" sz="2400" dirty="0" err="1"/>
              <a:t>Adsonem</a:t>
            </a:r>
            <a:r>
              <a:rPr lang="cs-CZ" sz="2400" dirty="0"/>
              <a:t> přicházejí do kláštera, kde se má odehrát </a:t>
            </a:r>
            <a:r>
              <a:rPr lang="cs-CZ" sz="2400" dirty="0" smtClean="0"/>
              <a:t>učená </a:t>
            </a:r>
            <a:r>
              <a:rPr lang="cs-CZ" sz="2400" dirty="0"/>
              <a:t>rozprava (= disputace) dvou názorových proudů v církvi (zda Ježíš byl chudý nebo ne). Ihned </a:t>
            </a:r>
            <a:r>
              <a:rPr lang="cs-CZ" sz="2400" dirty="0" smtClean="0"/>
              <a:t>po </a:t>
            </a:r>
            <a:r>
              <a:rPr lang="cs-CZ" sz="2400" dirty="0"/>
              <a:t>příjezdu zjistí, že v klášteře došlo k vraždě mnicha. Vilém se snaží zjistit, kdo je vrahem.</a:t>
            </a:r>
          </a:p>
        </p:txBody>
      </p:sp>
    </p:spTree>
    <p:extLst>
      <p:ext uri="{BB962C8B-B14F-4D97-AF65-F5344CB8AC3E}">
        <p14:creationId xmlns:p14="http://schemas.microsoft.com/office/powerpoint/2010/main" val="42745232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12068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/>
              <a:t>3. Děj a </a:t>
            </a:r>
            <a:r>
              <a:rPr lang="cs-CZ" sz="2400" b="1" dirty="0" smtClean="0"/>
              <a:t>kompozice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dirty="0" smtClean="0"/>
              <a:t>- </a:t>
            </a:r>
            <a:r>
              <a:rPr lang="cs-CZ" sz="2400" dirty="0"/>
              <a:t>Všechny stopy vedou do klášterní knihovny, kam mniši nemají přístup. Vilém nachází tajný vstup a </a:t>
            </a:r>
            <a:r>
              <a:rPr lang="cs-CZ" sz="2400" dirty="0" smtClean="0"/>
              <a:t>zjišťuje</a:t>
            </a:r>
            <a:r>
              <a:rPr lang="cs-CZ" sz="2400" dirty="0"/>
              <a:t>, že knihovna je obrovským labyrintem. Také přijdou na to, že v knihovně </a:t>
            </a:r>
            <a:r>
              <a:rPr lang="cs-CZ" sz="2400" dirty="0" smtClean="0"/>
              <a:t>pravděpodobně bude </a:t>
            </a:r>
            <a:r>
              <a:rPr lang="cs-CZ" sz="2400" dirty="0"/>
              <a:t>schována druhá část Aristotelovy Poetiky, pojednávající o komedii. </a:t>
            </a:r>
          </a:p>
          <a:p>
            <a:pPr marL="0" indent="0">
              <a:buNone/>
            </a:pPr>
            <a:r>
              <a:rPr lang="cs-CZ" sz="2400" dirty="0" smtClean="0"/>
              <a:t>- </a:t>
            </a:r>
            <a:r>
              <a:rPr lang="cs-CZ" sz="2400" dirty="0"/>
              <a:t>Po řadě příhod Vilém náhodou </a:t>
            </a:r>
            <a:r>
              <a:rPr lang="cs-CZ" sz="2400" dirty="0" smtClean="0"/>
              <a:t>vše </a:t>
            </a:r>
            <a:r>
              <a:rPr lang="cs-CZ" sz="2400" dirty="0"/>
              <a:t>rozluští a objeví vraha. Tím je slepý </a:t>
            </a:r>
            <a:r>
              <a:rPr lang="cs-CZ" sz="2400" dirty="0" err="1" smtClean="0"/>
              <a:t>Jorge</a:t>
            </a:r>
            <a:r>
              <a:rPr lang="cs-CZ" sz="2400" dirty="0" smtClean="0"/>
              <a:t> </a:t>
            </a:r>
            <a:r>
              <a:rPr lang="cs-CZ" sz="2400" dirty="0"/>
              <a:t>z </a:t>
            </a:r>
            <a:r>
              <a:rPr lang="cs-CZ" sz="2400" dirty="0" err="1"/>
              <a:t>Burghosu</a:t>
            </a:r>
            <a:r>
              <a:rPr lang="cs-CZ" sz="2400" dirty="0"/>
              <a:t>, který nenávidí smích (Kristus se nesmál, smích je věcí ďábla)a proto střeží </a:t>
            </a:r>
            <a:r>
              <a:rPr lang="cs-CZ" sz="2400" dirty="0" smtClean="0"/>
              <a:t>Aristotelovu </a:t>
            </a:r>
            <a:r>
              <a:rPr lang="cs-CZ" sz="2400" dirty="0"/>
              <a:t>Poetiku. Vznikne požár, při kterém celá knihovna vyhoří. </a:t>
            </a:r>
          </a:p>
          <a:p>
            <a:pPr marL="0" indent="0">
              <a:buNone/>
            </a:pPr>
            <a:r>
              <a:rPr lang="cs-CZ" sz="2400" dirty="0"/>
              <a:t>- Vilém z </a:t>
            </a:r>
            <a:r>
              <a:rPr lang="cs-CZ" sz="2400" dirty="0" err="1"/>
              <a:t>Adsonem</a:t>
            </a:r>
            <a:r>
              <a:rPr lang="cs-CZ" sz="2400" dirty="0"/>
              <a:t> odcházejí, až po mnoha letech se na toto místo znovu vrátí </a:t>
            </a:r>
            <a:r>
              <a:rPr lang="cs-CZ" sz="2400" dirty="0" err="1"/>
              <a:t>Adso</a:t>
            </a:r>
            <a:r>
              <a:rPr lang="cs-CZ" sz="2400" dirty="0"/>
              <a:t>, nyní najde už jen </a:t>
            </a:r>
            <a:r>
              <a:rPr lang="cs-CZ" sz="2400" dirty="0" smtClean="0"/>
              <a:t>trosky </a:t>
            </a:r>
            <a:r>
              <a:rPr lang="cs-CZ" sz="2400" dirty="0"/>
              <a:t>opuštěného opatství</a:t>
            </a:r>
            <a:r>
              <a:rPr lang="cs-CZ" sz="2400" dirty="0" smtClean="0"/>
              <a:t>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2246632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435280" cy="6120680"/>
          </a:xfrm>
        </p:spPr>
        <p:txBody>
          <a:bodyPr>
            <a:noAutofit/>
          </a:bodyPr>
          <a:lstStyle/>
          <a:p>
            <a:pPr marL="0" indent="0">
              <a:buNone/>
            </a:pPr>
            <a:endParaRPr lang="cs-CZ" sz="2400" b="1" smtClean="0"/>
          </a:p>
          <a:p>
            <a:pPr marL="0" indent="0">
              <a:buNone/>
            </a:pPr>
            <a:r>
              <a:rPr lang="cs-CZ" sz="2400" b="1" smtClean="0"/>
              <a:t>4</a:t>
            </a:r>
            <a:r>
              <a:rPr lang="cs-CZ" sz="2400" b="1" dirty="0"/>
              <a:t>. Jazyk díla</a:t>
            </a:r>
            <a:endParaRPr lang="cs-CZ" sz="2400" dirty="0"/>
          </a:p>
          <a:p>
            <a:pPr marL="0" indent="0">
              <a:buNone/>
            </a:pPr>
            <a:r>
              <a:rPr lang="cs-CZ" sz="2400" dirty="0"/>
              <a:t>- spisovná </a:t>
            </a:r>
            <a:r>
              <a:rPr lang="cs-CZ" sz="2400" dirty="0" err="1"/>
              <a:t>ich</a:t>
            </a:r>
            <a:r>
              <a:rPr lang="cs-CZ" sz="2400" dirty="0"/>
              <a:t>-forma</a:t>
            </a:r>
          </a:p>
          <a:p>
            <a:pPr marL="0" indent="0">
              <a:buNone/>
            </a:pPr>
            <a:r>
              <a:rPr lang="cs-CZ" sz="2400" dirty="0"/>
              <a:t>- jazyková výstavba se snaží evokovat historické období</a:t>
            </a:r>
          </a:p>
          <a:p>
            <a:pPr marL="0" indent="0">
              <a:buNone/>
            </a:pPr>
            <a:r>
              <a:rPr lang="cs-CZ" sz="2400" dirty="0"/>
              <a:t>- velké množství latinských pasáží, citací z Bible a jiných děl</a:t>
            </a:r>
          </a:p>
          <a:p>
            <a:pPr marL="0" indent="0">
              <a:buNone/>
            </a:pPr>
            <a:r>
              <a:rPr lang="cs-CZ" sz="2400" b="1" dirty="0"/>
              <a:t/>
            </a:r>
            <a:br>
              <a:rPr lang="cs-CZ" sz="2400" b="1" dirty="0"/>
            </a:br>
            <a:r>
              <a:rPr lang="cs-CZ" sz="2400" b="1" dirty="0"/>
              <a:t>5. Vliv díla</a:t>
            </a:r>
            <a:endParaRPr lang="cs-CZ" sz="2400" dirty="0"/>
          </a:p>
          <a:p>
            <a:pPr marL="0" indent="0">
              <a:buNone/>
            </a:pPr>
            <a:r>
              <a:rPr lang="cs-CZ" sz="2400" dirty="0"/>
              <a:t>- v roce 1986 natočil Jean-Jacques </a:t>
            </a:r>
            <a:r>
              <a:rPr lang="cs-CZ" sz="2400" dirty="0" err="1"/>
              <a:t>Annaud</a:t>
            </a:r>
            <a:r>
              <a:rPr lang="cs-CZ" sz="2400" dirty="0"/>
              <a:t> stejnojmenný film se Seanem </a:t>
            </a:r>
            <a:r>
              <a:rPr lang="cs-CZ" sz="2400" dirty="0" err="1"/>
              <a:t>Connerym</a:t>
            </a:r>
            <a:r>
              <a:rPr lang="cs-CZ" sz="2400" dirty="0"/>
              <a:t>, Christianem </a:t>
            </a:r>
            <a:r>
              <a:rPr lang="cs-CZ" sz="2400" dirty="0" err="1"/>
              <a:t>Slaterem</a:t>
            </a:r>
            <a:r>
              <a:rPr lang="cs-CZ" sz="2400" dirty="0"/>
              <a:t>, </a:t>
            </a:r>
            <a:r>
              <a:rPr lang="cs-CZ" sz="2400" dirty="0" smtClean="0"/>
              <a:t>F</a:t>
            </a:r>
            <a:r>
              <a:rPr lang="cs-CZ" sz="2400" dirty="0"/>
              <a:t>. </a:t>
            </a:r>
            <a:r>
              <a:rPr lang="cs-CZ" sz="2400" dirty="0" smtClean="0"/>
              <a:t>Murray Abrahamem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399601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435280" cy="612068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 smtClean="0"/>
              <a:t>Zdroje: </a:t>
            </a:r>
          </a:p>
          <a:p>
            <a:pPr marL="0" indent="0">
              <a:buNone/>
            </a:pPr>
            <a:r>
              <a:rPr lang="cs-CZ" sz="2400" b="1" dirty="0"/>
              <a:t> </a:t>
            </a:r>
            <a:endParaRPr lang="cs-CZ" sz="2400" dirty="0"/>
          </a:p>
          <a:p>
            <a:pPr marL="0" indent="0">
              <a:buNone/>
            </a:pPr>
            <a:r>
              <a:rPr lang="cs-CZ" sz="2400" dirty="0"/>
              <a:t>ANDREE, Lukáš. </a:t>
            </a:r>
            <a:r>
              <a:rPr lang="cs-CZ" sz="2400" i="1" dirty="0"/>
              <a:t>Literatura pro 4. ročník středních škol</a:t>
            </a:r>
            <a:r>
              <a:rPr lang="cs-CZ" sz="2400" dirty="0"/>
              <a:t>. Vyd. 1. Brno: </a:t>
            </a:r>
            <a:r>
              <a:rPr lang="cs-CZ" sz="2400" dirty="0" err="1"/>
              <a:t>Didaktis</a:t>
            </a:r>
            <a:r>
              <a:rPr lang="cs-CZ" sz="2400" dirty="0"/>
              <a:t>, c2010, 3 sv. ISBN 978-80-7358-151-0</a:t>
            </a:r>
          </a:p>
          <a:p>
            <a:pPr marL="0" indent="0">
              <a:buNone/>
            </a:pPr>
            <a:endParaRPr lang="cs-CZ" sz="2400" b="1" dirty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cs-CZ" sz="2400" dirty="0"/>
              <a:t>ANDREE, Lukáš. </a:t>
            </a:r>
            <a:r>
              <a:rPr lang="cs-CZ" sz="2400" i="1" dirty="0"/>
              <a:t>Odmaturuj! z literatury</a:t>
            </a:r>
            <a:r>
              <a:rPr lang="cs-CZ" sz="2400" dirty="0"/>
              <a:t>. Vyd. 3. </a:t>
            </a:r>
            <a:r>
              <a:rPr lang="cs-CZ" sz="2400" dirty="0" err="1"/>
              <a:t>rozš</a:t>
            </a:r>
            <a:r>
              <a:rPr lang="cs-CZ" sz="2400" dirty="0"/>
              <a:t>., dotisk. Editor Eva Hánová. Brno: </a:t>
            </a:r>
            <a:r>
              <a:rPr lang="cs-CZ" sz="2400" dirty="0" err="1"/>
              <a:t>Didaktis</a:t>
            </a:r>
            <a:r>
              <a:rPr lang="cs-CZ" sz="2400" dirty="0"/>
              <a:t>, c2004, 208 s. Odmaturuj!. ISBN 80-735-8016-0</a:t>
            </a:r>
            <a:endParaRPr lang="cs-CZ" sz="2400" b="1" dirty="0">
              <a:solidFill>
                <a:srgbClr val="00B050"/>
              </a:solidFill>
            </a:endParaRP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AL</a:t>
            </a:r>
            <a:r>
              <a:rPr lang="cs-CZ" sz="2400" dirty="0"/>
              <a:t>], [Otakar </a:t>
            </a:r>
            <a:r>
              <a:rPr lang="cs-CZ" sz="2400" dirty="0" err="1"/>
              <a:t>Slanař</a:t>
            </a:r>
            <a:r>
              <a:rPr lang="cs-CZ" sz="2400" dirty="0"/>
              <a:t> ... et]. </a:t>
            </a:r>
            <a:r>
              <a:rPr lang="cs-CZ" sz="2400" i="1" dirty="0"/>
              <a:t>Obsahy a rozbory děl: k Literatuře - přehledu SŠ učiva</a:t>
            </a:r>
            <a:r>
              <a:rPr lang="cs-CZ" sz="2400" dirty="0"/>
              <a:t>. 1. vyd. Třebíč: Petra </a:t>
            </a:r>
            <a:r>
              <a:rPr lang="cs-CZ" sz="2400" dirty="0" err="1"/>
              <a:t>Velanová</a:t>
            </a:r>
            <a:r>
              <a:rPr lang="cs-CZ" sz="2400" dirty="0"/>
              <a:t>, 2006. ISBN 80-902-5717-8.</a:t>
            </a:r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5781050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116</TotalTime>
  <Words>447</Words>
  <Application>Microsoft Office PowerPoint</Application>
  <PresentationFormat>Předvádění na obrazovce (4:3)</PresentationFormat>
  <Paragraphs>77</Paragraphs>
  <Slides>11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5" baseType="lpstr">
      <vt:lpstr>Arial</vt:lpstr>
      <vt:lpstr>Calibri</vt:lpstr>
      <vt:lpstr>Times New Roman</vt:lpstr>
      <vt:lpstr>Motiv sady Office</vt:lpstr>
      <vt:lpstr>Prezentace aplikace PowerPoint</vt:lpstr>
      <vt:lpstr>Prezentace aplikace PowerPoint</vt:lpstr>
      <vt:lpstr>Umberto Eco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SŠ a VOŠ cestovního ruchu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John Irving</dc:title>
  <dc:creator>pkriz</dc:creator>
  <cp:lastModifiedBy>Admin</cp:lastModifiedBy>
  <cp:revision>16</cp:revision>
  <dcterms:created xsi:type="dcterms:W3CDTF">2013-01-14T13:09:36Z</dcterms:created>
  <dcterms:modified xsi:type="dcterms:W3CDTF">2014-02-23T13:49:25Z</dcterms:modified>
</cp:coreProperties>
</file>