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notesMasterIdLst>
    <p:notesMasterId r:id="rId11"/>
  </p:notesMasterIdLst>
  <p:sldIdLst>
    <p:sldId id="268" r:id="rId2"/>
    <p:sldId id="269" r:id="rId3"/>
    <p:sldId id="256" r:id="rId4"/>
    <p:sldId id="257" r:id="rId5"/>
    <p:sldId id="259" r:id="rId6"/>
    <p:sldId id="260" r:id="rId7"/>
    <p:sldId id="264" r:id="rId8"/>
    <p:sldId id="270" r:id="rId9"/>
    <p:sldId id="267" r:id="rId1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5" autoAdjust="0"/>
    <p:restoredTop sz="94660"/>
  </p:normalViewPr>
  <p:slideViewPr>
    <p:cSldViewPr>
      <p:cViewPr varScale="1">
        <p:scale>
          <a:sx n="70" d="100"/>
          <a:sy n="70" d="100"/>
        </p:scale>
        <p:origin x="132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25E2C9D-D1BA-4341-97DE-43149DBABEAE}" type="datetimeFigureOut">
              <a:rPr lang="cs-CZ" smtClean="0"/>
              <a:pPr/>
              <a:t>5.2.2014</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6AD5C24-A2C4-419E-B518-62EC9A4D4D0E}" type="slidenum">
              <a:rPr lang="cs-CZ" smtClean="0"/>
              <a:pPr/>
              <a:t>‹#›</a:t>
            </a:fld>
            <a:endParaRPr lang="cs-CZ"/>
          </a:p>
        </p:txBody>
      </p:sp>
    </p:spTree>
    <p:extLst>
      <p:ext uri="{BB962C8B-B14F-4D97-AF65-F5344CB8AC3E}">
        <p14:creationId xmlns:p14="http://schemas.microsoft.com/office/powerpoint/2010/main" val="42624714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1032DC54-DDA7-4A20-8A1B-9237F47FEBC3}" type="slidenum">
              <a:rPr lang="cs-CZ" smtClean="0"/>
              <a:pPr/>
              <a:t>1</a:t>
            </a:fld>
            <a:endParaRPr lang="cs-CZ"/>
          </a:p>
        </p:txBody>
      </p:sp>
    </p:spTree>
    <p:extLst>
      <p:ext uri="{BB962C8B-B14F-4D97-AF65-F5344CB8AC3E}">
        <p14:creationId xmlns:p14="http://schemas.microsoft.com/office/powerpoint/2010/main" val="5891449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1" name="Rectangle 10"/>
          <p:cNvSpPr/>
          <p:nvPr/>
        </p:nvSpPr>
        <p:spPr>
          <a:xfrm>
            <a:off x="0" y="3866920"/>
            <a:ext cx="9144000" cy="299108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0" y="0"/>
            <a:ext cx="9144000" cy="386692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473795" y="5052545"/>
            <a:ext cx="5637010" cy="882119"/>
          </a:xfrm>
        </p:spPr>
        <p:txBody>
          <a:bodyPr>
            <a:normAutofit/>
          </a:bodyPr>
          <a:lstStyle>
            <a:lvl1pPr marL="0" indent="0" algn="l">
              <a:buNone/>
              <a:defRPr sz="22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D8490D7E-4EE6-412A-A00C-410616F01E71}" type="datetimeFigureOut">
              <a:rPr lang="cs-CZ" smtClean="0"/>
              <a:pPr/>
              <a:t>5.2.2014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9236F0E0-8BDF-45A5-936D-8A053FC0AB42}" type="slidenum">
              <a:rPr lang="cs-CZ" smtClean="0"/>
              <a:pPr/>
              <a:t>‹#›</a:t>
            </a:fld>
            <a:endParaRPr lang="cs-CZ"/>
          </a:p>
        </p:txBody>
      </p:sp>
      <p:sp>
        <p:nvSpPr>
          <p:cNvPr id="2" name="Title 1"/>
          <p:cNvSpPr>
            <a:spLocks noGrp="1"/>
          </p:cNvSpPr>
          <p:nvPr>
            <p:ph type="ctrTitle"/>
          </p:nvPr>
        </p:nvSpPr>
        <p:spPr>
          <a:xfrm>
            <a:off x="817581" y="3132290"/>
            <a:ext cx="7175351" cy="1793167"/>
          </a:xfrm>
          <a:effectLst/>
        </p:spPr>
        <p:txBody>
          <a:bodyPr>
            <a:noAutofit/>
          </a:bodyPr>
          <a:lstStyle>
            <a:lvl1pPr marL="640080" indent="-457200" algn="l">
              <a:defRPr sz="5400"/>
            </a:lvl1p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D8490D7E-4EE6-412A-A00C-410616F01E71}" type="datetimeFigureOut">
              <a:rPr lang="cs-CZ" smtClean="0"/>
              <a:pPr/>
              <a:t>5.2.2014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9236F0E0-8BDF-45A5-936D-8A053FC0AB42}" type="slidenum">
              <a:rPr lang="cs-CZ" smtClean="0"/>
              <a:pPr/>
              <a:t>‹#›</a:t>
            </a:fld>
            <a:endParaRPr lang="cs-CZ"/>
          </a:p>
        </p:txBody>
      </p:sp>
      <p:sp>
        <p:nvSpPr>
          <p:cNvPr id="8" name="Title 7"/>
          <p:cNvSpPr>
            <a:spLocks noGrp="1"/>
          </p:cNvSpPr>
          <p:nvPr>
            <p:ph type="title"/>
          </p:nvPr>
        </p:nvSpPr>
        <p:spPr/>
        <p:txBody>
          <a:bodyPr/>
          <a:lstStyle/>
          <a:p>
            <a:r>
              <a:rPr lang="cs-CZ" smtClean="0"/>
              <a:t>Kliknutím lze upravit styl.</a:t>
            </a:r>
            <a:endParaRPr lang="en-US"/>
          </a:p>
        </p:txBody>
      </p:sp>
      <p:sp>
        <p:nvSpPr>
          <p:cNvPr id="10" name="Content Placeholder 9"/>
          <p:cNvSpPr>
            <a:spLocks noGrp="1"/>
          </p:cNvSpPr>
          <p:nvPr>
            <p:ph sz="quarter" idx="13"/>
          </p:nvPr>
        </p:nvSpPr>
        <p:spPr>
          <a:xfrm>
            <a:off x="1143000" y="731520"/>
            <a:ext cx="6400800"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7" name="Rectangle 6"/>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033195" y="2172648"/>
            <a:ext cx="5966666" cy="2423346"/>
          </a:xfrm>
          <a:effectLst/>
        </p:spPr>
        <p:txBody>
          <a:bodyPr anchor="b"/>
          <a:lstStyle>
            <a:lvl1pPr algn="r">
              <a:defRPr sz="4600" b="1" cap="none" baseline="0"/>
            </a:lvl1pPr>
          </a:lstStyle>
          <a:p>
            <a:r>
              <a:rPr lang="cs-CZ" smtClean="0"/>
              <a:t>Kliknutím lze upravit styl.</a:t>
            </a:r>
            <a:endParaRPr lang="en-US" dirty="0"/>
          </a:p>
        </p:txBody>
      </p:sp>
      <p:sp>
        <p:nvSpPr>
          <p:cNvPr id="3" name="Text Placeholder 2"/>
          <p:cNvSpPr>
            <a:spLocks noGrp="1"/>
          </p:cNvSpPr>
          <p:nvPr>
            <p:ph type="body" idx="1"/>
          </p:nvPr>
        </p:nvSpPr>
        <p:spPr>
          <a:xfrm>
            <a:off x="2022438" y="4607511"/>
            <a:ext cx="5970494" cy="835460"/>
          </a:xfrm>
        </p:spPr>
        <p:txBody>
          <a:bodyPr anchor="t"/>
          <a:lstStyle>
            <a:lvl1pPr marL="0" indent="0" algn="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D8490D7E-4EE6-412A-A00C-410616F01E71}" type="datetimeFigureOut">
              <a:rPr lang="cs-CZ" smtClean="0"/>
              <a:pPr/>
              <a:t>5.2.2014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9236F0E0-8BDF-45A5-936D-8A053FC0AB42}"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D8490D7E-4EE6-412A-A00C-410616F01E71}" type="datetimeFigureOut">
              <a:rPr lang="cs-CZ" smtClean="0"/>
              <a:pPr/>
              <a:t>5.2.2014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9236F0E0-8BDF-45A5-936D-8A053FC0AB42}" type="slidenum">
              <a:rPr lang="cs-CZ" smtClean="0"/>
              <a:pPr/>
              <a:t>‹#›</a:t>
            </a:fld>
            <a:endParaRPr lang="cs-CZ"/>
          </a:p>
        </p:txBody>
      </p:sp>
      <p:sp>
        <p:nvSpPr>
          <p:cNvPr id="8" name="Title 7"/>
          <p:cNvSpPr>
            <a:spLocks noGrp="1"/>
          </p:cNvSpPr>
          <p:nvPr>
            <p:ph type="title"/>
          </p:nvPr>
        </p:nvSpPr>
        <p:spPr/>
        <p:txBody>
          <a:bodyPr/>
          <a:lstStyle/>
          <a:p>
            <a:r>
              <a:rPr lang="cs-CZ" smtClean="0"/>
              <a:t>Kliknutím lze upravit styl.</a:t>
            </a:r>
            <a:endParaRPr lang="en-US"/>
          </a:p>
        </p:txBody>
      </p:sp>
      <p:sp>
        <p:nvSpPr>
          <p:cNvPr id="9" name="Content Placeholder 8"/>
          <p:cNvSpPr>
            <a:spLocks noGrp="1"/>
          </p:cNvSpPr>
          <p:nvPr>
            <p:ph sz="quarter" idx="13"/>
          </p:nvPr>
        </p:nvSpPr>
        <p:spPr>
          <a:xfrm>
            <a:off x="1142999" y="731519"/>
            <a:ext cx="3346704"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Content Placeholder 10"/>
          <p:cNvSpPr>
            <a:spLocks noGrp="1"/>
          </p:cNvSpPr>
          <p:nvPr>
            <p:ph sz="quarter" idx="14"/>
          </p:nvPr>
        </p:nvSpPr>
        <p:spPr>
          <a:xfrm>
            <a:off x="4645152" y="731520"/>
            <a:ext cx="3346704"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43000"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1156447" y="1400327"/>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647302"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ctr" defTabSz="914400" rtl="0" eaLnBrk="1" latinLnBrk="0" hangingPunct="1">
              <a:spcBef>
                <a:spcPct val="20000"/>
              </a:spcBef>
              <a:spcAft>
                <a:spcPts val="300"/>
              </a:spcAft>
              <a:buClr>
                <a:schemeClr val="accent6">
                  <a:lumMod val="75000"/>
                </a:schemeClr>
              </a:buClr>
              <a:buSzPct val="130000"/>
              <a:buFont typeface="Georgia" pitchFamily="18" charset="0"/>
              <a:buNone/>
            </a:pPr>
            <a:r>
              <a:rPr lang="cs-CZ" smtClean="0"/>
              <a:t>Kliknutím lze upravit styly předlohy textu.</a:t>
            </a:r>
          </a:p>
        </p:txBody>
      </p:sp>
      <p:sp>
        <p:nvSpPr>
          <p:cNvPr id="6" name="Content Placeholder 5"/>
          <p:cNvSpPr>
            <a:spLocks noGrp="1"/>
          </p:cNvSpPr>
          <p:nvPr>
            <p:ph sz="quarter" idx="4"/>
          </p:nvPr>
        </p:nvSpPr>
        <p:spPr>
          <a:xfrm>
            <a:off x="4645025" y="1399032"/>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D8490D7E-4EE6-412A-A00C-410616F01E71}" type="datetimeFigureOut">
              <a:rPr lang="cs-CZ" smtClean="0"/>
              <a:pPr/>
              <a:t>5.2.2014</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9236F0E0-8BDF-45A5-936D-8A053FC0AB42}" type="slidenum">
              <a:rPr lang="cs-CZ" smtClean="0"/>
              <a:pPr/>
              <a:t>‹#›</a:t>
            </a:fld>
            <a:endParaRPr lang="cs-CZ"/>
          </a:p>
        </p:txBody>
      </p:sp>
      <p:sp>
        <p:nvSpPr>
          <p:cNvPr id="10" name="Title 9"/>
          <p:cNvSpPr>
            <a:spLocks noGrp="1"/>
          </p:cNvSpPr>
          <p:nvPr>
            <p:ph type="title"/>
          </p:nvPr>
        </p:nvSpPr>
        <p:spPr/>
        <p:txBody>
          <a:body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Date Placeholder 2"/>
          <p:cNvSpPr>
            <a:spLocks noGrp="1"/>
          </p:cNvSpPr>
          <p:nvPr>
            <p:ph type="dt" sz="half" idx="10"/>
          </p:nvPr>
        </p:nvSpPr>
        <p:spPr/>
        <p:txBody>
          <a:bodyPr/>
          <a:lstStyle/>
          <a:p>
            <a:fld id="{D8490D7E-4EE6-412A-A00C-410616F01E71}" type="datetimeFigureOut">
              <a:rPr lang="cs-CZ" smtClean="0"/>
              <a:pPr/>
              <a:t>5.2.2014</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9236F0E0-8BDF-45A5-936D-8A053FC0AB42}"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8490D7E-4EE6-412A-A00C-410616F01E71}" type="datetimeFigureOut">
              <a:rPr lang="cs-CZ" smtClean="0"/>
              <a:pPr/>
              <a:t>5.2.2014</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9236F0E0-8BDF-45A5-936D-8A053FC0AB42}"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839095" y="2209800"/>
            <a:ext cx="3636085" cy="1258493"/>
          </a:xfrm>
          <a:effectLst/>
        </p:spPr>
        <p:txBody>
          <a:bodyPr anchor="b">
            <a:noAutofit/>
          </a:bodyPr>
          <a:lstStyle>
            <a:lvl1pPr marL="228600" indent="-228600" algn="l">
              <a:defRPr sz="2800" b="1">
                <a:effectLst/>
              </a:defRPr>
            </a:lvl1pPr>
          </a:lstStyle>
          <a:p>
            <a:r>
              <a:rPr lang="cs-CZ" smtClean="0"/>
              <a:t>Kliknutím lze upravit styl.</a:t>
            </a:r>
            <a:endParaRPr lang="en-US" dirty="0"/>
          </a:p>
        </p:txBody>
      </p:sp>
      <p:sp>
        <p:nvSpPr>
          <p:cNvPr id="3" name="Content Placeholder 2"/>
          <p:cNvSpPr>
            <a:spLocks noGrp="1"/>
          </p:cNvSpPr>
          <p:nvPr>
            <p:ph idx="1"/>
          </p:nvPr>
        </p:nvSpPr>
        <p:spPr>
          <a:xfrm>
            <a:off x="4593515" y="731520"/>
            <a:ext cx="4017085" cy="4894730"/>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1075765" y="3497802"/>
            <a:ext cx="3388660" cy="213951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D8490D7E-4EE6-412A-A00C-410616F01E71}" type="datetimeFigureOut">
              <a:rPr lang="cs-CZ" smtClean="0"/>
              <a:pPr/>
              <a:t>5.2.2014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9236F0E0-8BDF-45A5-936D-8A053FC0AB42}"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8" name="Rectangle 7"/>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4475175" y="1143000"/>
            <a:ext cx="4114800" cy="3127806"/>
          </a:xfrm>
          <a:prstGeom prst="roundRect">
            <a:avLst>
              <a:gd name="adj" fmla="val 4230"/>
            </a:avLst>
          </a:prstGeom>
          <a:solidFill>
            <a:schemeClr val="bg2">
              <a:lumMod val="90000"/>
            </a:schemeClr>
          </a:solidFill>
          <a:effectLst>
            <a:reflection blurRad="4350" stA="23000" endA="300" endPos="28000" dir="5400000" sy="-100000" algn="bl" rotWithShape="0"/>
          </a:effectLst>
          <a:scene3d>
            <a:camera prst="perspectiveContrastingLeftFacing" fov="1800000">
              <a:rot lat="300000" lon="2100000" rev="0"/>
            </a:camera>
            <a:lightRig rig="balanced" dir="t"/>
          </a:scene3d>
          <a:sp3d>
            <a:bevelT w="50800" h="50800"/>
          </a:sp3d>
        </p:spPr>
        <p:txBody>
          <a:bodyPr>
            <a:normAutofit/>
            <a:flatTx/>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877887" y="1010486"/>
            <a:ext cx="3694114" cy="2163020"/>
          </a:xfrm>
        </p:spPr>
        <p:txBody>
          <a:bodyPr anchor="b"/>
          <a:lstStyle>
            <a:lvl1pPr marL="182880" indent="-182880">
              <a:buFont typeface="Georgia" pitchFamily="18" charset="0"/>
              <a:buChar char="*"/>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D8490D7E-4EE6-412A-A00C-410616F01E71}" type="datetimeFigureOut">
              <a:rPr lang="cs-CZ" smtClean="0"/>
              <a:pPr/>
              <a:t>5.2.2014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9236F0E0-8BDF-45A5-936D-8A053FC0AB42}" type="slidenum">
              <a:rPr lang="cs-CZ" smtClean="0"/>
              <a:pPr/>
              <a:t>‹#›</a:t>
            </a:fld>
            <a:endParaRPr lang="cs-CZ"/>
          </a:p>
        </p:txBody>
      </p:sp>
      <p:sp>
        <p:nvSpPr>
          <p:cNvPr id="2" name="Title 1"/>
          <p:cNvSpPr>
            <a:spLocks noGrp="1"/>
          </p:cNvSpPr>
          <p:nvPr>
            <p:ph type="title"/>
          </p:nvPr>
        </p:nvSpPr>
        <p:spPr>
          <a:xfrm>
            <a:off x="727268" y="4464421"/>
            <a:ext cx="6383538" cy="1143000"/>
          </a:xfrm>
        </p:spPr>
        <p:txBody>
          <a:bodyPr anchor="b">
            <a:noAutofit/>
          </a:bodyPr>
          <a:lstStyle>
            <a:lvl1pPr algn="l">
              <a:defRPr sz="4600" b="1"/>
            </a:lvl1p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a:xfrm>
            <a:off x="1905000" y="731519"/>
            <a:ext cx="6400800" cy="3474720"/>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D8490D7E-4EE6-412A-A00C-410616F01E71}" type="datetimeFigureOut">
              <a:rPr lang="cs-CZ" smtClean="0"/>
              <a:pPr/>
              <a:t>5.2.2014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9236F0E0-8BDF-45A5-936D-8A053FC0AB42}"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53758" y="376517"/>
            <a:ext cx="2057400" cy="5238339"/>
          </a:xfrm>
          <a:effectLst/>
        </p:spPr>
        <p:txBody>
          <a:bodyPr vert="eaVert"/>
          <a:lstStyle>
            <a:lvl1pPr algn="l">
              <a:defRPr/>
            </a:lvl1pPr>
          </a:lstStyle>
          <a:p>
            <a:r>
              <a:rPr lang="cs-CZ" smtClean="0"/>
              <a:t>Kliknutím lze upravit styl.</a:t>
            </a:r>
            <a:endParaRPr lang="en-US"/>
          </a:p>
        </p:txBody>
      </p:sp>
      <p:sp>
        <p:nvSpPr>
          <p:cNvPr id="3" name="Vertical Text Placeholder 2"/>
          <p:cNvSpPr>
            <a:spLocks noGrp="1"/>
          </p:cNvSpPr>
          <p:nvPr>
            <p:ph type="body" orient="vert" idx="1"/>
          </p:nvPr>
        </p:nvSpPr>
        <p:spPr>
          <a:xfrm>
            <a:off x="3324113" y="731519"/>
            <a:ext cx="4829287" cy="4894729"/>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D8490D7E-4EE6-412A-A00C-410616F01E71}" type="datetimeFigureOut">
              <a:rPr lang="cs-CZ" smtClean="0"/>
              <a:pPr/>
              <a:t>5.2.2014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9236F0E0-8BDF-45A5-936D-8A053FC0AB42}" type="slidenum">
              <a:rPr lang="cs-CZ" smtClean="0"/>
              <a:pPr/>
              <a:t>‹#›</a:t>
            </a:fld>
            <a:endParaRPr lang="cs-CZ"/>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5105400"/>
            <a:ext cx="9144000" cy="17526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51054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3768304"/>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793289" y="4372168"/>
            <a:ext cx="6512511" cy="1143000"/>
          </a:xfrm>
          <a:prstGeom prst="rect">
            <a:avLst/>
          </a:prstGeom>
          <a:effectLst/>
        </p:spPr>
        <p:txBody>
          <a:bodyPr vert="horz" lIns="91440" tIns="45720" rIns="91440" bIns="45720" rtlCol="0" anchor="t" anchorCtr="0">
            <a:noAutofit/>
          </a:bodyPr>
          <a:lstStyle/>
          <a:p>
            <a:r>
              <a:rPr lang="cs-CZ" smtClean="0"/>
              <a:t>Kliknutím lze upravit styl.</a:t>
            </a:r>
            <a:endParaRPr lang="en-US" dirty="0"/>
          </a:p>
        </p:txBody>
      </p:sp>
      <p:sp>
        <p:nvSpPr>
          <p:cNvPr id="3" name="Text Placeholder 2"/>
          <p:cNvSpPr>
            <a:spLocks noGrp="1"/>
          </p:cNvSpPr>
          <p:nvPr>
            <p:ph type="body" idx="1"/>
          </p:nvPr>
        </p:nvSpPr>
        <p:spPr>
          <a:xfrm>
            <a:off x="1143000" y="732260"/>
            <a:ext cx="6400800" cy="3474720"/>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6172200" y="6172200"/>
            <a:ext cx="2514600" cy="365125"/>
          </a:xfrm>
          <a:prstGeom prst="rect">
            <a:avLst/>
          </a:prstGeom>
        </p:spPr>
        <p:txBody>
          <a:bodyPr vert="horz" lIns="91440" tIns="45720" rIns="91440" bIns="45720" rtlCol="0" anchor="ctr"/>
          <a:lstStyle>
            <a:lvl1pPr algn="r">
              <a:defRPr sz="1100" b="1">
                <a:solidFill>
                  <a:schemeClr val="tx1">
                    <a:lumMod val="50000"/>
                    <a:lumOff val="50000"/>
                  </a:schemeClr>
                </a:solidFill>
              </a:defRPr>
            </a:lvl1pPr>
          </a:lstStyle>
          <a:p>
            <a:fld id="{D8490D7E-4EE6-412A-A00C-410616F01E71}" type="datetimeFigureOut">
              <a:rPr lang="cs-CZ" smtClean="0"/>
              <a:pPr/>
              <a:t>5.2.2014</a:t>
            </a:fld>
            <a:endParaRPr lang="cs-CZ"/>
          </a:p>
        </p:txBody>
      </p:sp>
      <p:sp>
        <p:nvSpPr>
          <p:cNvPr id="5" name="Footer Placeholder 4"/>
          <p:cNvSpPr>
            <a:spLocks noGrp="1"/>
          </p:cNvSpPr>
          <p:nvPr>
            <p:ph type="ftr" sz="quarter" idx="3"/>
          </p:nvPr>
        </p:nvSpPr>
        <p:spPr>
          <a:xfrm>
            <a:off x="457199" y="6172200"/>
            <a:ext cx="3352801" cy="365125"/>
          </a:xfrm>
          <a:prstGeom prst="rect">
            <a:avLst/>
          </a:prstGeom>
        </p:spPr>
        <p:txBody>
          <a:bodyPr vert="horz" lIns="91440" tIns="45720" rIns="91440" bIns="45720" rtlCol="0" anchor="ctr"/>
          <a:lstStyle>
            <a:lvl1pPr algn="l">
              <a:defRPr sz="1100" b="1">
                <a:solidFill>
                  <a:schemeClr val="tx1">
                    <a:lumMod val="50000"/>
                    <a:lumOff val="50000"/>
                  </a:schemeClr>
                </a:solidFill>
              </a:defRPr>
            </a:lvl1pPr>
          </a:lstStyle>
          <a:p>
            <a:endParaRPr lang="cs-CZ"/>
          </a:p>
        </p:txBody>
      </p:sp>
      <p:sp>
        <p:nvSpPr>
          <p:cNvPr id="6" name="Slide Number Placeholder 5"/>
          <p:cNvSpPr>
            <a:spLocks noGrp="1"/>
          </p:cNvSpPr>
          <p:nvPr>
            <p:ph type="sldNum" sz="quarter" idx="4"/>
          </p:nvPr>
        </p:nvSpPr>
        <p:spPr>
          <a:xfrm>
            <a:off x="3810000" y="6172200"/>
            <a:ext cx="1828800" cy="365125"/>
          </a:xfrm>
          <a:prstGeom prst="rect">
            <a:avLst/>
          </a:prstGeom>
        </p:spPr>
        <p:txBody>
          <a:bodyPr vert="horz" lIns="91440" tIns="45720" rIns="91440" bIns="45720" rtlCol="0" anchor="ctr"/>
          <a:lstStyle>
            <a:lvl1pPr algn="ctr">
              <a:defRPr sz="1200" b="1">
                <a:solidFill>
                  <a:schemeClr val="tx1">
                    <a:lumMod val="50000"/>
                    <a:lumOff val="50000"/>
                  </a:schemeClr>
                </a:solidFill>
              </a:defRPr>
            </a:lvl1pPr>
          </a:lstStyle>
          <a:p>
            <a:fld id="{9236F0E0-8BDF-45A5-936D-8A053FC0AB42}"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iming>
    <p:tnLst>
      <p:par>
        <p:cTn id="1" dur="indefinite" restart="never" nodeType="tmRoot"/>
      </p:par>
    </p:tnLst>
  </p:timing>
  <p:txStyles>
    <p:title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200" kern="1200">
          <a:solidFill>
            <a:schemeClr val="tx1">
              <a:lumMod val="75000"/>
              <a:lumOff val="25000"/>
            </a:schemeClr>
          </a:solidFill>
          <a:latin typeface="+mn-lt"/>
          <a:ea typeface="+mn-ea"/>
          <a:cs typeface="+mn-cs"/>
        </a:defRPr>
      </a:lvl1pPr>
      <a:lvl2pPr marL="54864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2pPr>
      <a:lvl3pPr marL="822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800" kern="1200">
          <a:solidFill>
            <a:schemeClr val="tx1">
              <a:lumMod val="75000"/>
              <a:lumOff val="25000"/>
            </a:schemeClr>
          </a:solidFill>
          <a:latin typeface="+mn-lt"/>
          <a:ea typeface="+mn-ea"/>
          <a:cs typeface="+mn-cs"/>
        </a:defRPr>
      </a:lvl3pPr>
      <a:lvl4pPr marL="109728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600" kern="1200">
          <a:solidFill>
            <a:schemeClr val="tx1">
              <a:lumMod val="75000"/>
              <a:lumOff val="25000"/>
            </a:schemeClr>
          </a:solidFill>
          <a:latin typeface="+mn-lt"/>
          <a:ea typeface="+mn-ea"/>
          <a:cs typeface="+mn-cs"/>
        </a:defRPr>
      </a:lvl4pPr>
      <a:lvl5pPr marL="138988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5pPr>
      <a:lvl6pPr marL="166420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6pPr>
      <a:lvl7pPr marL="1965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7pPr>
      <a:lvl8pPr marL="22860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8pPr>
      <a:lvl9pPr marL="2587752"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mi21.vsb.cz/sites/mi21.vsb.cz/files/img/OPVK_hor_zakladni_logolink_CB_cz.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136702"/>
            <a:ext cx="9144000" cy="1967307"/>
          </a:xfrm>
          <a:prstGeom prst="rect">
            <a:avLst/>
          </a:prstGeom>
          <a:noFill/>
          <a:extLst>
            <a:ext uri="{909E8E84-426E-40DD-AFC4-6F175D3DCCD1}">
              <a14:hiddenFill xmlns:a14="http://schemas.microsoft.com/office/drawing/2010/main">
                <a:solidFill>
                  <a:srgbClr val="FFFFFF"/>
                </a:solidFill>
              </a14:hiddenFill>
            </a:ext>
          </a:extLst>
        </p:spPr>
      </p:pic>
      <p:sp>
        <p:nvSpPr>
          <p:cNvPr id="5" name="Zástupný symbol pro zápatí 4"/>
          <p:cNvSpPr>
            <a:spLocks noGrp="1"/>
          </p:cNvSpPr>
          <p:nvPr>
            <p:ph type="ftr" sz="quarter" idx="11"/>
          </p:nvPr>
        </p:nvSpPr>
        <p:spPr>
          <a:xfrm>
            <a:off x="827584" y="6356350"/>
            <a:ext cx="7632848" cy="365125"/>
          </a:xfrm>
        </p:spPr>
        <p:txBody>
          <a:bodyPr/>
          <a:lstStyle/>
          <a:p>
            <a:r>
              <a:rPr lang="cs-CZ" sz="1400" dirty="0" smtClean="0"/>
              <a:t>Střední škola  a Vyšší odborná škola cestovního ruchu, Senovážné náměstí 12, České Budějovice 370  01</a:t>
            </a:r>
            <a:endParaRPr lang="cs-CZ" sz="1400" dirty="0"/>
          </a:p>
        </p:txBody>
      </p:sp>
      <p:graphicFrame>
        <p:nvGraphicFramePr>
          <p:cNvPr id="7" name="Tabulka 6"/>
          <p:cNvGraphicFramePr>
            <a:graphicFrameLocks noGrp="1"/>
          </p:cNvGraphicFramePr>
          <p:nvPr>
            <p:extLst>
              <p:ext uri="{D42A27DB-BD31-4B8C-83A1-F6EECF244321}">
                <p14:modId xmlns:p14="http://schemas.microsoft.com/office/powerpoint/2010/main" val="3081600120"/>
              </p:ext>
            </p:extLst>
          </p:nvPr>
        </p:nvGraphicFramePr>
        <p:xfrm>
          <a:off x="947519" y="2564904"/>
          <a:ext cx="7248961" cy="3438144"/>
        </p:xfrm>
        <a:graphic>
          <a:graphicData uri="http://schemas.openxmlformats.org/drawingml/2006/table">
            <a:tbl>
              <a:tblPr firstRow="1" bandRow="1">
                <a:tableStyleId>{5940675A-B579-460E-94D1-54222C63F5DA}</a:tableStyleId>
              </a:tblPr>
              <a:tblGrid>
                <a:gridCol w="2028381"/>
                <a:gridCol w="5220580"/>
              </a:tblGrid>
              <a:tr h="370840">
                <a:tc>
                  <a:txBody>
                    <a:bodyPr/>
                    <a:lstStyle/>
                    <a:p>
                      <a:pPr>
                        <a:lnSpc>
                          <a:spcPct val="115000"/>
                        </a:lnSpc>
                        <a:spcAft>
                          <a:spcPts val="0"/>
                        </a:spcAft>
                      </a:pPr>
                      <a:r>
                        <a:rPr lang="cs-CZ" sz="2400" cap="small" dirty="0">
                          <a:effectLst/>
                          <a:latin typeface="Calibri"/>
                          <a:ea typeface="Calibri"/>
                          <a:cs typeface="Times New Roman"/>
                        </a:rPr>
                        <a:t>Číslo projektu</a:t>
                      </a:r>
                      <a:endParaRPr lang="cs-CZ" sz="2400" dirty="0">
                        <a:effectLst/>
                        <a:latin typeface="Calibri"/>
                        <a:ea typeface="Calibri"/>
                        <a:cs typeface="Times New Roman"/>
                      </a:endParaRPr>
                    </a:p>
                  </a:txBody>
                  <a:tcPr marL="68580" marR="68580" marT="0" marB="0" anchor="ctr"/>
                </a:tc>
                <a:tc>
                  <a:txBody>
                    <a:bodyPr/>
                    <a:lstStyle/>
                    <a:p>
                      <a:r>
                        <a:rPr lang="cs-CZ" sz="1800" kern="1200" dirty="0" smtClean="0">
                          <a:solidFill>
                            <a:schemeClr val="tx1"/>
                          </a:solidFill>
                          <a:effectLst/>
                          <a:latin typeface="+mn-lt"/>
                          <a:ea typeface="+mn-ea"/>
                          <a:cs typeface="+mn-cs"/>
                        </a:rPr>
                        <a:t>CZ.1.07/1.5.00/34.0423</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Číslo materiálu</a:t>
                      </a:r>
                      <a:endParaRPr lang="cs-CZ" sz="2400" dirty="0">
                        <a:effectLst/>
                        <a:latin typeface="Calibri"/>
                        <a:ea typeface="Calibri"/>
                        <a:cs typeface="Times New Roman"/>
                      </a:endParaRPr>
                    </a:p>
                  </a:txBody>
                  <a:tcPr marL="68580" marR="68580" marT="0" marB="0" anchor="ctr"/>
                </a:tc>
                <a:tc>
                  <a:txBody>
                    <a:bodyPr/>
                    <a:lstStyle/>
                    <a:p>
                      <a:r>
                        <a:rPr lang="cs-CZ" dirty="0" smtClean="0"/>
                        <a:t>18.</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název školy</a:t>
                      </a:r>
                      <a:endParaRPr lang="cs-CZ" sz="2400" dirty="0">
                        <a:effectLst/>
                        <a:latin typeface="Calibri"/>
                        <a:ea typeface="Calibri"/>
                        <a:cs typeface="Times New Roman"/>
                      </a:endParaRPr>
                    </a:p>
                  </a:txBody>
                  <a:tcPr marL="68580" marR="68580" marT="0" marB="0" anchor="ctr"/>
                </a:tc>
                <a:tc>
                  <a:txBody>
                    <a:bodyPr/>
                    <a:lstStyle/>
                    <a:p>
                      <a:r>
                        <a:rPr lang="cs-CZ" sz="1800" kern="1200" dirty="0" smtClean="0">
                          <a:solidFill>
                            <a:schemeClr val="tx1"/>
                          </a:solidFill>
                          <a:effectLst/>
                          <a:latin typeface="+mn-lt"/>
                          <a:ea typeface="+mn-ea"/>
                          <a:cs typeface="+mn-cs"/>
                        </a:rPr>
                        <a:t>Střední škola a Vyšší odborná škola cestovního ruchu, Senovážné náměstí 12, České Budějovice 370 01</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Autor</a:t>
                      </a:r>
                      <a:endParaRPr lang="cs-CZ" sz="2400" dirty="0">
                        <a:effectLst/>
                        <a:latin typeface="Calibri"/>
                        <a:ea typeface="Calibri"/>
                        <a:cs typeface="Times New Roman"/>
                      </a:endParaRPr>
                    </a:p>
                  </a:txBody>
                  <a:tcPr marL="68580" marR="68580" marT="0" marB="0" anchor="ctr"/>
                </a:tc>
                <a:tc>
                  <a:txBody>
                    <a:bodyPr/>
                    <a:lstStyle/>
                    <a:p>
                      <a:r>
                        <a:rPr lang="cs-CZ" dirty="0" smtClean="0"/>
                        <a:t>Mgr. Petr Kříž</a:t>
                      </a:r>
                      <a:endParaRPr lang="cs-CZ" dirty="0"/>
                    </a:p>
                  </a:txBody>
                  <a:tcPr anchor="ctr"/>
                </a:tc>
              </a:tr>
              <a:tr h="370840">
                <a:tc>
                  <a:txBody>
                    <a:bodyPr/>
                    <a:lstStyle/>
                    <a:p>
                      <a:pPr>
                        <a:lnSpc>
                          <a:spcPct val="115000"/>
                        </a:lnSpc>
                        <a:spcAft>
                          <a:spcPts val="0"/>
                        </a:spcAft>
                      </a:pPr>
                      <a:r>
                        <a:rPr lang="cs-CZ" sz="2400" cap="small" dirty="0" smtClean="0">
                          <a:effectLst/>
                          <a:latin typeface="Calibri"/>
                          <a:ea typeface="Calibri"/>
                          <a:cs typeface="Times New Roman"/>
                        </a:rPr>
                        <a:t>Tematický </a:t>
                      </a:r>
                      <a:r>
                        <a:rPr lang="cs-CZ" sz="2400" cap="small" dirty="0">
                          <a:effectLst/>
                          <a:latin typeface="Calibri"/>
                          <a:ea typeface="Calibri"/>
                          <a:cs typeface="Times New Roman"/>
                        </a:rPr>
                        <a:t>celek</a:t>
                      </a:r>
                      <a:endParaRPr lang="cs-CZ" sz="2400" dirty="0">
                        <a:effectLst/>
                        <a:latin typeface="Calibri"/>
                        <a:ea typeface="Calibri"/>
                        <a:cs typeface="Times New Roman"/>
                      </a:endParaRPr>
                    </a:p>
                  </a:txBody>
                  <a:tcPr marL="68580" marR="68580" marT="0" marB="0" anchor="ctr"/>
                </a:tc>
                <a:tc>
                  <a:txBody>
                    <a:bodyPr/>
                    <a:lstStyle/>
                    <a:p>
                      <a:r>
                        <a:rPr lang="cs-CZ" dirty="0" smtClean="0"/>
                        <a:t>Zahraniční</a:t>
                      </a:r>
                      <a:r>
                        <a:rPr lang="cs-CZ" baseline="0" dirty="0" smtClean="0"/>
                        <a:t> literatura 20. století</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Ročník</a:t>
                      </a:r>
                      <a:endParaRPr lang="cs-CZ" sz="2400" dirty="0">
                        <a:effectLst/>
                        <a:latin typeface="Calibri"/>
                        <a:ea typeface="Calibri"/>
                        <a:cs typeface="Times New Roman"/>
                      </a:endParaRPr>
                    </a:p>
                  </a:txBody>
                  <a:tcPr marL="68580" marR="68580" marT="0" marB="0" anchor="ctr"/>
                </a:tc>
                <a:tc>
                  <a:txBody>
                    <a:bodyPr/>
                    <a:lstStyle/>
                    <a:p>
                      <a:r>
                        <a:rPr lang="cs-CZ" dirty="0" smtClean="0"/>
                        <a:t>4.</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Datum tvorby</a:t>
                      </a:r>
                      <a:endParaRPr lang="cs-CZ" sz="2400" dirty="0">
                        <a:effectLst/>
                        <a:latin typeface="Calibri"/>
                        <a:ea typeface="Calibri"/>
                        <a:cs typeface="Times New Roman"/>
                      </a:endParaRPr>
                    </a:p>
                  </a:txBody>
                  <a:tcPr marL="68580" marR="68580" marT="0" marB="0" anchor="ctr"/>
                </a:tc>
                <a:tc>
                  <a:txBody>
                    <a:bodyPr/>
                    <a:lstStyle/>
                    <a:p>
                      <a:r>
                        <a:rPr lang="cs-CZ" dirty="0" smtClean="0"/>
                        <a:t>13.</a:t>
                      </a:r>
                      <a:r>
                        <a:rPr lang="cs-CZ" baseline="0" dirty="0" smtClean="0"/>
                        <a:t> </a:t>
                      </a:r>
                      <a:r>
                        <a:rPr lang="cs-CZ" baseline="0" dirty="0" smtClean="0"/>
                        <a:t>10. </a:t>
                      </a:r>
                      <a:r>
                        <a:rPr lang="cs-CZ" baseline="0" dirty="0" smtClean="0"/>
                        <a:t>2013</a:t>
                      </a:r>
                      <a:endParaRPr lang="cs-CZ" dirty="0"/>
                    </a:p>
                  </a:txBody>
                  <a:tcPr anchor="ctr"/>
                </a:tc>
              </a:tr>
            </a:tbl>
          </a:graphicData>
        </a:graphic>
      </p:graphicFrame>
    </p:spTree>
    <p:extLst>
      <p:ext uri="{BB962C8B-B14F-4D97-AF65-F5344CB8AC3E}">
        <p14:creationId xmlns:p14="http://schemas.microsoft.com/office/powerpoint/2010/main" val="291647209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4294967295"/>
          </p:nvPr>
        </p:nvSpPr>
        <p:spPr>
          <a:xfrm>
            <a:off x="395536" y="404665"/>
            <a:ext cx="8229600" cy="6192688"/>
          </a:xfrm>
          <a:prstGeom prst="rect">
            <a:avLst/>
          </a:prstGeom>
        </p:spPr>
        <p:txBody>
          <a:bodyPr/>
          <a:lstStyle/>
          <a:p>
            <a:r>
              <a:rPr lang="cs-CZ" dirty="0" smtClean="0"/>
              <a:t>Anotace:</a:t>
            </a:r>
          </a:p>
          <a:p>
            <a:pPr marL="0" indent="0">
              <a:buNone/>
            </a:pPr>
            <a:r>
              <a:rPr lang="cs-CZ" sz="2400" dirty="0" smtClean="0"/>
              <a:t>Tato prezentace přibližuje dílo </a:t>
            </a:r>
            <a:r>
              <a:rPr lang="cs-CZ" sz="2400" dirty="0" smtClean="0"/>
              <a:t>George </a:t>
            </a:r>
            <a:r>
              <a:rPr lang="cs-CZ" sz="2400" dirty="0" err="1" smtClean="0"/>
              <a:t>Orwella</a:t>
            </a:r>
            <a:r>
              <a:rPr lang="cs-CZ" sz="2400" dirty="0" smtClean="0"/>
              <a:t>. </a:t>
            </a:r>
            <a:r>
              <a:rPr lang="cs-CZ" sz="2400" dirty="0" smtClean="0"/>
              <a:t>Orientačně seznamuje s autorovým životem. Inovuje výuku využitím multimediálních pomůcek. Materiál je určen pro výuku ve 4. ročníku střední školy – světová literatura 2. poloviny 20. století.</a:t>
            </a:r>
            <a:endParaRPr lang="cs-CZ" sz="2400" dirty="0"/>
          </a:p>
          <a:p>
            <a:pPr marL="0" indent="0">
              <a:buNone/>
            </a:pPr>
            <a:endParaRPr lang="cs-CZ" dirty="0" smtClean="0"/>
          </a:p>
          <a:p>
            <a:pPr marL="0" indent="0">
              <a:buNone/>
            </a:pPr>
            <a:endParaRPr lang="cs-CZ" dirty="0" smtClean="0"/>
          </a:p>
          <a:p>
            <a:r>
              <a:rPr lang="cs-CZ" dirty="0" smtClean="0"/>
              <a:t>Metodické pokyny:</a:t>
            </a:r>
          </a:p>
          <a:p>
            <a:pPr marL="0" indent="0">
              <a:buNone/>
            </a:pPr>
            <a:r>
              <a:rPr lang="cs-CZ" sz="2400" dirty="0" smtClean="0"/>
              <a:t>Materiál použije učitel při výkladu látky. Doba prezentace odpovídá zhruba </a:t>
            </a:r>
            <a:r>
              <a:rPr lang="cs-CZ" sz="2400" dirty="0" smtClean="0"/>
              <a:t>30 minutám</a:t>
            </a:r>
            <a:r>
              <a:rPr lang="cs-CZ" sz="2400" dirty="0" smtClean="0"/>
              <a:t>. Prezentaci může učitel doplňovat svými otázkami.</a:t>
            </a:r>
            <a:endParaRPr lang="cs-CZ" sz="2400" dirty="0"/>
          </a:p>
        </p:txBody>
      </p:sp>
    </p:spTree>
    <p:extLst>
      <p:ext uri="{BB962C8B-B14F-4D97-AF65-F5344CB8AC3E}">
        <p14:creationId xmlns:p14="http://schemas.microsoft.com/office/powerpoint/2010/main" val="2795449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type="subTitle" idx="1"/>
          </p:nvPr>
        </p:nvSpPr>
        <p:spPr>
          <a:xfrm>
            <a:off x="395536" y="1628800"/>
            <a:ext cx="8458200" cy="914400"/>
          </a:xfrm>
        </p:spPr>
        <p:txBody>
          <a:bodyPr>
            <a:noAutofit/>
          </a:bodyPr>
          <a:lstStyle/>
          <a:p>
            <a:pPr algn="ctr"/>
            <a:endParaRPr lang="cs-CZ" sz="6000" dirty="0" smtClean="0"/>
          </a:p>
          <a:p>
            <a:pPr algn="ctr"/>
            <a:r>
              <a:rPr lang="cs-CZ" sz="6000" dirty="0" smtClean="0"/>
              <a:t>George </a:t>
            </a:r>
            <a:r>
              <a:rPr lang="cs-CZ" sz="6000" dirty="0" err="1" smtClean="0"/>
              <a:t>Orwell</a:t>
            </a:r>
            <a:endParaRPr lang="cs-CZ" sz="6000" dirty="0"/>
          </a:p>
        </p:txBody>
      </p:sp>
    </p:spTree>
    <p:extLst>
      <p:ext uri="{BB962C8B-B14F-4D97-AF65-F5344CB8AC3E}">
        <p14:creationId xmlns:p14="http://schemas.microsoft.com/office/powerpoint/2010/main" val="9125463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délník 4"/>
          <p:cNvSpPr/>
          <p:nvPr/>
        </p:nvSpPr>
        <p:spPr>
          <a:xfrm>
            <a:off x="1691680" y="6427113"/>
            <a:ext cx="5904656" cy="430887"/>
          </a:xfrm>
          <a:prstGeom prst="rect">
            <a:avLst/>
          </a:prstGeom>
        </p:spPr>
        <p:txBody>
          <a:bodyPr wrap="square">
            <a:spAutoFit/>
          </a:bodyPr>
          <a:lstStyle/>
          <a:p>
            <a:pPr marL="45720" indent="0">
              <a:buNone/>
            </a:pPr>
            <a:r>
              <a:rPr lang="en-US" sz="1100" dirty="0"/>
              <a:t>BRANCH OF THE NATIONAL UNION OF JOURNALIST. </a:t>
            </a:r>
            <a:r>
              <a:rPr lang="en-US" sz="1100" i="1" dirty="0"/>
              <a:t>Wikipedia</a:t>
            </a:r>
            <a:r>
              <a:rPr lang="en-US" sz="1100" dirty="0"/>
              <a:t> [online]. [cit. </a:t>
            </a:r>
            <a:r>
              <a:rPr lang="cs-CZ" sz="1100" dirty="0" smtClean="0"/>
              <a:t>13. 10. 2013</a:t>
            </a:r>
            <a:r>
              <a:rPr lang="en-US" sz="1100" dirty="0" smtClean="0"/>
              <a:t>]. </a:t>
            </a:r>
            <a:r>
              <a:rPr lang="en-US" sz="1100" dirty="0" err="1"/>
              <a:t>Dostupný</a:t>
            </a:r>
            <a:r>
              <a:rPr lang="en-US" sz="1100" dirty="0"/>
              <a:t> </a:t>
            </a:r>
            <a:r>
              <a:rPr lang="en-US" sz="1100" dirty="0" err="1"/>
              <a:t>na</a:t>
            </a:r>
            <a:r>
              <a:rPr lang="en-US" sz="1100" dirty="0"/>
              <a:t> WWW: http://en.wikipedia.org/wiki/File:George_Orwell_press_photo.jpg </a:t>
            </a:r>
            <a:endParaRPr lang="cs-CZ" sz="1100" dirty="0"/>
          </a:p>
        </p:txBody>
      </p:sp>
      <p:pic>
        <p:nvPicPr>
          <p:cNvPr id="1026" name="Picture 2" descr="http://upload.wikimedia.org/wikipedia/commons/7/7e/George_Orwell_press_photo.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27784" y="260648"/>
            <a:ext cx="4032448" cy="56030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5135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3"/>
          </p:nvPr>
        </p:nvSpPr>
        <p:spPr>
          <a:xfrm>
            <a:off x="304800" y="476672"/>
            <a:ext cx="8686800" cy="6048672"/>
          </a:xfrm>
        </p:spPr>
        <p:txBody>
          <a:bodyPr>
            <a:normAutofit lnSpcReduction="10000"/>
          </a:bodyPr>
          <a:lstStyle/>
          <a:p>
            <a:pPr marL="45720" indent="0">
              <a:buNone/>
            </a:pPr>
            <a:r>
              <a:rPr lang="cs-CZ" sz="3200" b="1" dirty="0"/>
              <a:t>George </a:t>
            </a:r>
            <a:r>
              <a:rPr lang="cs-CZ" sz="3200" b="1" dirty="0" err="1"/>
              <a:t>Orwell</a:t>
            </a:r>
            <a:endParaRPr lang="cs-CZ" sz="3200" dirty="0"/>
          </a:p>
          <a:p>
            <a:r>
              <a:rPr lang="cs-CZ" sz="3200" dirty="0"/>
              <a:t> </a:t>
            </a:r>
            <a:r>
              <a:rPr lang="cs-CZ" sz="3200" dirty="0" smtClean="0"/>
              <a:t>vlastním jménem </a:t>
            </a:r>
            <a:r>
              <a:rPr lang="cs-CZ" sz="3200" dirty="0" err="1"/>
              <a:t>Eric</a:t>
            </a:r>
            <a:r>
              <a:rPr lang="cs-CZ" sz="3200" dirty="0"/>
              <a:t> Arthur </a:t>
            </a:r>
            <a:r>
              <a:rPr lang="cs-CZ" sz="3200" dirty="0" smtClean="0"/>
              <a:t>Blair</a:t>
            </a:r>
          </a:p>
          <a:p>
            <a:r>
              <a:rPr lang="cs-CZ" sz="3200" dirty="0" smtClean="0"/>
              <a:t> </a:t>
            </a:r>
            <a:r>
              <a:rPr lang="cs-CZ" sz="3200" dirty="0"/>
              <a:t>britský autor antiutopických </a:t>
            </a:r>
            <a:r>
              <a:rPr lang="cs-CZ" sz="3200" dirty="0" smtClean="0"/>
              <a:t>románů</a:t>
            </a:r>
          </a:p>
          <a:p>
            <a:r>
              <a:rPr lang="cs-CZ" sz="3200" dirty="0" smtClean="0"/>
              <a:t> narodil </a:t>
            </a:r>
            <a:r>
              <a:rPr lang="cs-CZ" sz="3200" dirty="0"/>
              <a:t>se v Indii, ale od jednoho roku žil v Anglii, </a:t>
            </a:r>
            <a:r>
              <a:rPr lang="cs-CZ" sz="3200" dirty="0" smtClean="0"/>
              <a:t>pseudonym </a:t>
            </a:r>
            <a:r>
              <a:rPr lang="cs-CZ" sz="3200" dirty="0" err="1"/>
              <a:t>Orwell</a:t>
            </a:r>
            <a:r>
              <a:rPr lang="cs-CZ" sz="3200" dirty="0"/>
              <a:t> </a:t>
            </a:r>
            <a:r>
              <a:rPr lang="cs-CZ" sz="3200" dirty="0" smtClean="0"/>
              <a:t>si </a:t>
            </a:r>
            <a:r>
              <a:rPr lang="cs-CZ" sz="3200" dirty="0"/>
              <a:t>dal podle </a:t>
            </a:r>
            <a:r>
              <a:rPr lang="cs-CZ" sz="3200" dirty="0" smtClean="0"/>
              <a:t>říčky</a:t>
            </a:r>
          </a:p>
          <a:p>
            <a:r>
              <a:rPr lang="cs-CZ" sz="3200" dirty="0" smtClean="0"/>
              <a:t> zúčastnil </a:t>
            </a:r>
            <a:r>
              <a:rPr lang="cs-CZ" sz="3200" dirty="0"/>
              <a:t>se španělské občanské války, byl těžce zraněn 	odstřelovačem do </a:t>
            </a:r>
            <a:r>
              <a:rPr lang="cs-CZ" sz="3200" dirty="0" smtClean="0"/>
              <a:t>krku</a:t>
            </a:r>
          </a:p>
          <a:p>
            <a:r>
              <a:rPr lang="cs-CZ" sz="3200" dirty="0" smtClean="0"/>
              <a:t> kvůli </a:t>
            </a:r>
            <a:r>
              <a:rPr lang="cs-CZ" sz="3200" dirty="0"/>
              <a:t>TBC se nezúčastnil 2. sv. války, pracoval pro BBC.</a:t>
            </a:r>
          </a:p>
          <a:p>
            <a:r>
              <a:rPr lang="cs-CZ" sz="3200" dirty="0"/>
              <a:t> </a:t>
            </a:r>
            <a:r>
              <a:rPr lang="cs-CZ" sz="3200" dirty="0" smtClean="0"/>
              <a:t>v</a:t>
            </a:r>
            <a:r>
              <a:rPr lang="cs-CZ" sz="3200" dirty="0"/>
              <a:t> komunistickém Československu jeho knihy nesměly vycházet</a:t>
            </a:r>
          </a:p>
          <a:p>
            <a:endParaRPr lang="cs-CZ" dirty="0"/>
          </a:p>
        </p:txBody>
      </p:sp>
    </p:spTree>
    <p:extLst>
      <p:ext uri="{BB962C8B-B14F-4D97-AF65-F5344CB8AC3E}">
        <p14:creationId xmlns:p14="http://schemas.microsoft.com/office/powerpoint/2010/main" val="6663356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3"/>
          </p:nvPr>
        </p:nvSpPr>
        <p:spPr>
          <a:xfrm>
            <a:off x="304800" y="476672"/>
            <a:ext cx="8686800" cy="6048672"/>
          </a:xfrm>
        </p:spPr>
        <p:txBody>
          <a:bodyPr/>
          <a:lstStyle/>
          <a:p>
            <a:pPr marL="45720" indent="0">
              <a:buNone/>
            </a:pPr>
            <a:endParaRPr lang="cs-CZ" sz="2800" b="1" dirty="0"/>
          </a:p>
          <a:p>
            <a:endParaRPr lang="cs-CZ" sz="2800" b="1" dirty="0" smtClean="0"/>
          </a:p>
          <a:p>
            <a:r>
              <a:rPr lang="cs-CZ" sz="2800" b="1" dirty="0" smtClean="0"/>
              <a:t>1984 </a:t>
            </a:r>
          </a:p>
          <a:p>
            <a:pPr marL="45720" indent="0">
              <a:buNone/>
            </a:pPr>
            <a:r>
              <a:rPr lang="cs-CZ" sz="2800" dirty="0" smtClean="0"/>
              <a:t>Dílo </a:t>
            </a:r>
            <a:r>
              <a:rPr lang="cs-CZ" sz="2800" dirty="0"/>
              <a:t>popisuje svět, ve kterém vládne absolutní totalita a lidé přestávají myslet. Totalita je přiživována uměle udržovanou válkou. Vše mimo kolektivní myšlení je zločinem, např. myšlení proti Straně, individualita, láska, sexuální touha. Na dodržování všech pravidel dohlíží Velký bratr (fiktivní postava vládce</a:t>
            </a:r>
            <a:r>
              <a:rPr lang="cs-CZ" sz="2800" dirty="0" smtClean="0"/>
              <a:t>).</a:t>
            </a:r>
            <a:endParaRPr lang="cs-CZ" sz="2800" dirty="0"/>
          </a:p>
          <a:p>
            <a:endParaRPr lang="cs-CZ" dirty="0"/>
          </a:p>
        </p:txBody>
      </p:sp>
    </p:spTree>
    <p:extLst>
      <p:ext uri="{BB962C8B-B14F-4D97-AF65-F5344CB8AC3E}">
        <p14:creationId xmlns:p14="http://schemas.microsoft.com/office/powerpoint/2010/main" val="2960720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3"/>
          </p:nvPr>
        </p:nvSpPr>
        <p:spPr>
          <a:xfrm>
            <a:off x="304800" y="476672"/>
            <a:ext cx="8686800" cy="6048672"/>
          </a:xfrm>
        </p:spPr>
        <p:txBody>
          <a:bodyPr>
            <a:normAutofit/>
          </a:bodyPr>
          <a:lstStyle/>
          <a:p>
            <a:endParaRPr lang="cs-CZ" sz="2400" b="1" dirty="0" smtClean="0"/>
          </a:p>
          <a:p>
            <a:endParaRPr lang="cs-CZ" sz="2400" b="1" dirty="0"/>
          </a:p>
          <a:p>
            <a:endParaRPr lang="cs-CZ" sz="2800" b="1" dirty="0" smtClean="0"/>
          </a:p>
          <a:p>
            <a:r>
              <a:rPr lang="cs-CZ" sz="2800" b="1" dirty="0" smtClean="0"/>
              <a:t>Farma </a:t>
            </a:r>
            <a:r>
              <a:rPr lang="cs-CZ" sz="2800" b="1" dirty="0"/>
              <a:t>zvířat </a:t>
            </a:r>
            <a:endParaRPr lang="cs-CZ" sz="2800" b="1" dirty="0" smtClean="0"/>
          </a:p>
          <a:p>
            <a:pPr marL="45720" indent="0">
              <a:buNone/>
            </a:pPr>
            <a:r>
              <a:rPr lang="cs-CZ" sz="2800" dirty="0" smtClean="0"/>
              <a:t>= </a:t>
            </a:r>
            <a:r>
              <a:rPr lang="cs-CZ" sz="2800" dirty="0"/>
              <a:t>zvířecí alegorie (= bajka), ve které moc na farmou přebírají místo lidí zvířata. Jejich vláda se postupně </a:t>
            </a:r>
            <a:r>
              <a:rPr lang="cs-CZ" sz="2800" dirty="0" smtClean="0"/>
              <a:t>mění </a:t>
            </a:r>
            <a:r>
              <a:rPr lang="cs-CZ" sz="2800" dirty="0"/>
              <a:t>v tyranii. V závěru hrají prasata s lidmi karty a zvířata zjišťují, že nejdou odlišit od lidí. Dílo je možným podobenstvím </a:t>
            </a:r>
            <a:r>
              <a:rPr lang="cs-CZ" sz="2800" dirty="0" smtClean="0"/>
              <a:t>o </a:t>
            </a:r>
            <a:r>
              <a:rPr lang="cs-CZ" sz="2800" dirty="0"/>
              <a:t>degeneraci stalinského SSSR</a:t>
            </a:r>
          </a:p>
          <a:p>
            <a:pPr marL="45720" indent="0">
              <a:buNone/>
            </a:pPr>
            <a:endParaRPr lang="cs-CZ" sz="2400" dirty="0"/>
          </a:p>
          <a:p>
            <a:pPr marL="45720" indent="0">
              <a:buNone/>
            </a:pPr>
            <a:endParaRPr lang="cs-CZ" sz="2400" dirty="0"/>
          </a:p>
          <a:p>
            <a:pPr marL="45720" indent="0">
              <a:buNone/>
            </a:pPr>
            <a:endParaRPr lang="cs-CZ" sz="3200" dirty="0" smtClean="0"/>
          </a:p>
          <a:p>
            <a:endParaRPr lang="cs-CZ" dirty="0"/>
          </a:p>
        </p:txBody>
      </p:sp>
    </p:spTree>
    <p:extLst>
      <p:ext uri="{BB962C8B-B14F-4D97-AF65-F5344CB8AC3E}">
        <p14:creationId xmlns:p14="http://schemas.microsoft.com/office/powerpoint/2010/main" val="3148507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3"/>
          </p:nvPr>
        </p:nvSpPr>
        <p:spPr>
          <a:xfrm>
            <a:off x="304800" y="476672"/>
            <a:ext cx="8686800" cy="6048672"/>
          </a:xfrm>
        </p:spPr>
        <p:txBody>
          <a:bodyPr>
            <a:normAutofit fontScale="85000" lnSpcReduction="20000"/>
          </a:bodyPr>
          <a:lstStyle/>
          <a:p>
            <a:pPr marL="45720" indent="0">
              <a:buNone/>
            </a:pPr>
            <a:r>
              <a:rPr lang="cs-CZ" sz="3300" b="1" dirty="0" smtClean="0"/>
              <a:t>Zvířata ve Farmě zvířat</a:t>
            </a:r>
          </a:p>
          <a:p>
            <a:pPr marL="45720" indent="0">
              <a:buNone/>
            </a:pPr>
            <a:r>
              <a:rPr lang="cs-CZ" sz="2800" dirty="0"/>
              <a:t>Každé zvíře představuje někoho v lidské společnosti:</a:t>
            </a:r>
          </a:p>
          <a:p>
            <a:r>
              <a:rPr lang="cs-CZ" sz="2800" dirty="0"/>
              <a:t>prasata = jedno Lenin, druhé Stalin, třetí </a:t>
            </a:r>
            <a:r>
              <a:rPr lang="cs-CZ" sz="2800" dirty="0" err="1"/>
              <a:t>Trockij</a:t>
            </a:r>
            <a:r>
              <a:rPr lang="cs-CZ" sz="2800" dirty="0"/>
              <a:t>, čtvrté propagandista a manipulátor, jako nejchytřejší </a:t>
            </a:r>
            <a:r>
              <a:rPr lang="cs-CZ" sz="2800" dirty="0" smtClean="0"/>
              <a:t>zvířata </a:t>
            </a:r>
            <a:r>
              <a:rPr lang="cs-CZ" sz="2800" dirty="0"/>
              <a:t>vládci na farmě</a:t>
            </a:r>
          </a:p>
          <a:p>
            <a:r>
              <a:rPr lang="cs-CZ" sz="2800" dirty="0"/>
              <a:t>ovce = tupý dav, bez přemýšlení opakují naučené fráze, nemají názor, svým sborovým, hlasitým </a:t>
            </a:r>
            <a:r>
              <a:rPr lang="cs-CZ" sz="2800" dirty="0" smtClean="0"/>
              <a:t>opakováním </a:t>
            </a:r>
            <a:r>
              <a:rPr lang="cs-CZ" sz="2800" dirty="0"/>
              <a:t>frází přehluší jakýkoli hlas odporu</a:t>
            </a:r>
          </a:p>
          <a:p>
            <a:r>
              <a:rPr lang="cs-CZ" sz="2800" dirty="0"/>
              <a:t>koně = představují pracující </a:t>
            </a:r>
            <a:r>
              <a:rPr lang="cs-CZ" sz="2800" dirty="0" smtClean="0"/>
              <a:t>sílu</a:t>
            </a:r>
            <a:endParaRPr lang="cs-CZ" sz="2800" dirty="0"/>
          </a:p>
          <a:p>
            <a:r>
              <a:rPr lang="cs-CZ" sz="2800" dirty="0"/>
              <a:t>psi = tajná policie vytvořená prasaty</a:t>
            </a:r>
          </a:p>
          <a:p>
            <a:r>
              <a:rPr lang="cs-CZ" sz="2800" dirty="0"/>
              <a:t>osel Benjamin = pasivní intelektuál, který zná pravdu a tuší důsledky, ale nevidí žádné východisko. Svou 	aktivitu považuje za zbytečnou, protože ovce přehluší jakýkoli vzdor a psi zničí kohokoli</a:t>
            </a:r>
          </a:p>
          <a:p>
            <a:r>
              <a:rPr lang="cs-CZ" sz="2800" dirty="0"/>
              <a:t>krkavec = víra, která postupně v totalitním světě mizí, ale stále pořád je</a:t>
            </a:r>
          </a:p>
          <a:p>
            <a:r>
              <a:rPr lang="cs-CZ" sz="2800" dirty="0"/>
              <a:t>lidé = kapitalisté, vykořisťovatelé</a:t>
            </a:r>
          </a:p>
          <a:p>
            <a:pPr marL="45720" indent="0">
              <a:buNone/>
            </a:pPr>
            <a:endParaRPr lang="cs-CZ" sz="2800" dirty="0"/>
          </a:p>
          <a:p>
            <a:pPr marL="45720" indent="0">
              <a:buNone/>
            </a:pPr>
            <a:endParaRPr lang="cs-CZ" sz="2400" dirty="0"/>
          </a:p>
          <a:p>
            <a:pPr marL="45720" indent="0">
              <a:buNone/>
            </a:pPr>
            <a:endParaRPr lang="cs-CZ" sz="2400" dirty="0"/>
          </a:p>
          <a:p>
            <a:pPr marL="45720" indent="0">
              <a:buNone/>
            </a:pPr>
            <a:endParaRPr lang="cs-CZ" sz="3200" dirty="0" smtClean="0"/>
          </a:p>
          <a:p>
            <a:endParaRPr lang="cs-CZ" dirty="0"/>
          </a:p>
        </p:txBody>
      </p:sp>
    </p:spTree>
    <p:extLst>
      <p:ext uri="{BB962C8B-B14F-4D97-AF65-F5344CB8AC3E}">
        <p14:creationId xmlns:p14="http://schemas.microsoft.com/office/powerpoint/2010/main" val="26982073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3"/>
          </p:nvPr>
        </p:nvSpPr>
        <p:spPr>
          <a:xfrm>
            <a:off x="304800" y="476672"/>
            <a:ext cx="8686800" cy="6048672"/>
          </a:xfrm>
        </p:spPr>
        <p:txBody>
          <a:bodyPr>
            <a:normAutofit/>
          </a:bodyPr>
          <a:lstStyle/>
          <a:p>
            <a:pPr marL="45720" indent="0">
              <a:buNone/>
            </a:pPr>
            <a:r>
              <a:rPr lang="cs-CZ" sz="2400" dirty="0" smtClean="0"/>
              <a:t>Zdroje:</a:t>
            </a:r>
          </a:p>
          <a:p>
            <a:pPr marL="45720" indent="0">
              <a:buNone/>
            </a:pPr>
            <a:endParaRPr lang="cs-CZ" sz="2400" dirty="0" smtClean="0"/>
          </a:p>
          <a:p>
            <a:pPr marL="45720" indent="0">
              <a:buNone/>
            </a:pPr>
            <a:r>
              <a:rPr lang="cs-CZ" sz="2400" dirty="0" smtClean="0"/>
              <a:t>AL]., [autorsky zpracovali Lukáš </a:t>
            </a:r>
            <a:r>
              <a:rPr lang="cs-CZ" sz="2400" dirty="0" err="1" smtClean="0"/>
              <a:t>Andree</a:t>
            </a:r>
            <a:r>
              <a:rPr lang="cs-CZ" sz="2400" dirty="0" smtClean="0"/>
              <a:t> ... </a:t>
            </a:r>
            <a:r>
              <a:rPr lang="cs-CZ" sz="2400" dirty="0" err="1" smtClean="0"/>
              <a:t>et</a:t>
            </a:r>
            <a:r>
              <a:rPr lang="cs-CZ" sz="2400" dirty="0" smtClean="0"/>
              <a:t>]. </a:t>
            </a:r>
            <a:r>
              <a:rPr lang="cs-CZ" sz="2400" i="1" dirty="0" smtClean="0"/>
              <a:t>Literatura pro 4. ročník středních škol</a:t>
            </a:r>
            <a:r>
              <a:rPr lang="cs-CZ" sz="2400" dirty="0" smtClean="0"/>
              <a:t>. </a:t>
            </a:r>
            <a:r>
              <a:rPr lang="cs-CZ" sz="2400" dirty="0" err="1" smtClean="0"/>
              <a:t>Vyd</a:t>
            </a:r>
            <a:r>
              <a:rPr lang="cs-CZ" sz="2400" dirty="0" smtClean="0"/>
              <a:t>. 1. Brno: </a:t>
            </a:r>
            <a:r>
              <a:rPr lang="cs-CZ" sz="2400" dirty="0" err="1" smtClean="0"/>
              <a:t>Didaktis</a:t>
            </a:r>
            <a:r>
              <a:rPr lang="cs-CZ" sz="2400" dirty="0" smtClean="0"/>
              <a:t>, 2010. ISBN 978-807-3581-497.  </a:t>
            </a:r>
          </a:p>
          <a:p>
            <a:pPr marL="45720" indent="0">
              <a:buNone/>
            </a:pPr>
            <a:endParaRPr lang="cs-CZ" sz="2400" dirty="0" smtClean="0"/>
          </a:p>
          <a:p>
            <a:pPr marL="45720" indent="0">
              <a:buNone/>
            </a:pPr>
            <a:r>
              <a:rPr lang="cs-CZ" sz="2400" dirty="0" smtClean="0"/>
              <a:t>AL], [Otakar </a:t>
            </a:r>
            <a:r>
              <a:rPr lang="cs-CZ" sz="2400" dirty="0" err="1" smtClean="0"/>
              <a:t>Slanař</a:t>
            </a:r>
            <a:r>
              <a:rPr lang="cs-CZ" sz="2400" dirty="0" smtClean="0"/>
              <a:t> ... </a:t>
            </a:r>
            <a:r>
              <a:rPr lang="cs-CZ" sz="2400" dirty="0" err="1" smtClean="0"/>
              <a:t>et</a:t>
            </a:r>
            <a:r>
              <a:rPr lang="cs-CZ" sz="2400" dirty="0" smtClean="0"/>
              <a:t>]. </a:t>
            </a:r>
            <a:r>
              <a:rPr lang="cs-CZ" sz="2400" i="1" dirty="0" smtClean="0"/>
              <a:t>Obsahy a rozbory děl: k Literatuře - přehledu SŠ učiva</a:t>
            </a:r>
            <a:r>
              <a:rPr lang="cs-CZ" sz="2400" dirty="0" smtClean="0"/>
              <a:t>. 1. </a:t>
            </a:r>
            <a:r>
              <a:rPr lang="cs-CZ" sz="2400" dirty="0" err="1" smtClean="0"/>
              <a:t>vyd</a:t>
            </a:r>
            <a:r>
              <a:rPr lang="cs-CZ" sz="2400" dirty="0" smtClean="0"/>
              <a:t>. Třebíč: Petra </a:t>
            </a:r>
            <a:r>
              <a:rPr lang="cs-CZ" sz="2400" dirty="0" err="1" smtClean="0"/>
              <a:t>Velanová</a:t>
            </a:r>
            <a:r>
              <a:rPr lang="cs-CZ" sz="2400" dirty="0" smtClean="0"/>
              <a:t>, 2006. ISBN 80-902-5717-8. </a:t>
            </a:r>
          </a:p>
          <a:p>
            <a:pPr marL="45720" indent="0">
              <a:buNone/>
            </a:pPr>
            <a:endParaRPr lang="cs-CZ" sz="2400" dirty="0" smtClean="0"/>
          </a:p>
          <a:p>
            <a:pPr marL="45720" indent="0">
              <a:buNone/>
            </a:pPr>
            <a:endParaRPr lang="cs-CZ" sz="3200" dirty="0" smtClean="0"/>
          </a:p>
          <a:p>
            <a:pPr marL="45720" indent="0">
              <a:buNone/>
            </a:pPr>
            <a:endParaRPr lang="cs-CZ" sz="2400" dirty="0"/>
          </a:p>
          <a:p>
            <a:pPr marL="45720" indent="0">
              <a:buNone/>
            </a:pPr>
            <a:endParaRPr lang="cs-CZ" sz="2400" dirty="0"/>
          </a:p>
          <a:p>
            <a:pPr marL="45720" indent="0">
              <a:buNone/>
            </a:pPr>
            <a:endParaRPr lang="cs-CZ" sz="3200" dirty="0" smtClean="0"/>
          </a:p>
          <a:p>
            <a:endParaRPr lang="cs-CZ" dirty="0"/>
          </a:p>
        </p:txBody>
      </p:sp>
    </p:spTree>
    <p:extLst>
      <p:ext uri="{BB962C8B-B14F-4D97-AF65-F5344CB8AC3E}">
        <p14:creationId xmlns:p14="http://schemas.microsoft.com/office/powerpoint/2010/main" val="492311047"/>
      </p:ext>
    </p:extLst>
  </p:cSld>
  <p:clrMapOvr>
    <a:masterClrMapping/>
  </p:clrMapOvr>
</p:sld>
</file>

<file path=ppt/theme/theme1.xml><?xml version="1.0" encoding="utf-8"?>
<a:theme xmlns:a="http://schemas.openxmlformats.org/drawingml/2006/main" name="Aerodynamika">
  <a:themeElements>
    <a:clrScheme name="Aerodynamika">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Aerodynamika">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erodynamika">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Slipstream</Template>
  <TotalTime>78</TotalTime>
  <Words>333</Words>
  <Application>Microsoft Office PowerPoint</Application>
  <PresentationFormat>Předvádění na obrazovce (4:3)</PresentationFormat>
  <Paragraphs>64</Paragraphs>
  <Slides>9</Slides>
  <Notes>1</Notes>
  <HiddenSlides>0</HiddenSlides>
  <MMClips>0</MMClips>
  <ScaleCrop>false</ScaleCrop>
  <HeadingPairs>
    <vt:vector size="6" baseType="variant">
      <vt:variant>
        <vt:lpstr>Použitá písma</vt:lpstr>
      </vt:variant>
      <vt:variant>
        <vt:i4>5</vt:i4>
      </vt:variant>
      <vt:variant>
        <vt:lpstr>Motiv</vt:lpstr>
      </vt:variant>
      <vt:variant>
        <vt:i4>1</vt:i4>
      </vt:variant>
      <vt:variant>
        <vt:lpstr>Nadpisy snímků</vt:lpstr>
      </vt:variant>
      <vt:variant>
        <vt:i4>9</vt:i4>
      </vt:variant>
    </vt:vector>
  </HeadingPairs>
  <TitlesOfParts>
    <vt:vector size="15" baseType="lpstr">
      <vt:lpstr>Arial</vt:lpstr>
      <vt:lpstr>Calibri</vt:lpstr>
      <vt:lpstr>Georgia</vt:lpstr>
      <vt:lpstr>Times New Roman</vt:lpstr>
      <vt:lpstr>Trebuchet MS</vt:lpstr>
      <vt:lpstr>Aerodynamika</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Company>SŠ a VOŠ cestovního ruchu, České Budějovice</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Sophiina volba</dc:title>
  <dc:creator>Uživatel</dc:creator>
  <cp:lastModifiedBy>Admin</cp:lastModifiedBy>
  <cp:revision>15</cp:revision>
  <dcterms:created xsi:type="dcterms:W3CDTF">2013-01-14T11:49:08Z</dcterms:created>
  <dcterms:modified xsi:type="dcterms:W3CDTF">2014-02-05T20:05:05Z</dcterms:modified>
</cp:coreProperties>
</file>