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7" r:id="rId2"/>
    <p:sldId id="258" r:id="rId3"/>
    <p:sldId id="259" r:id="rId4"/>
    <p:sldId id="260" r:id="rId5"/>
    <p:sldId id="266" r:id="rId6"/>
    <p:sldId id="268" r:id="rId7"/>
    <p:sldId id="269" r:id="rId8"/>
    <p:sldId id="270" r:id="rId9"/>
    <p:sldId id="271" r:id="rId10"/>
    <p:sldId id="272" r:id="rId11"/>
    <p:sldId id="273" r:id="rId12"/>
    <p:sldId id="265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2004" y="-7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B02334E-1872-478E-B60C-58070DD15A83}" type="datetimeFigureOut">
              <a:rPr lang="cs-CZ" smtClean="0"/>
              <a:pPr/>
              <a:t>11.11.2013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032DC54-DDA7-4A20-8A1B-9237F47FEBC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081140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2DC54-DDA7-4A20-8A1B-9237F47FEBC3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8914496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2DC54-DDA7-4A20-8A1B-9237F47FEBC3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4912764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2DC54-DDA7-4A20-8A1B-9237F47FEBC3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4912764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2DC54-DDA7-4A20-8A1B-9237F47FEBC3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4912764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2DC54-DDA7-4A20-8A1B-9237F47FEBC3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4912764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2DC54-DDA7-4A20-8A1B-9237F47FEBC3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4912764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2DC54-DDA7-4A20-8A1B-9237F47FEBC3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4912764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2DC54-DDA7-4A20-8A1B-9237F47FEBC3}" type="slidenum">
              <a:rPr lang="cs-CZ" smtClean="0"/>
              <a:pPr/>
              <a:t>10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4912764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2DC54-DDA7-4A20-8A1B-9237F47FEBC3}" type="slidenum">
              <a:rPr lang="cs-CZ" smtClean="0"/>
              <a:pPr/>
              <a:t>11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4912764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2DC54-DDA7-4A20-8A1B-9237F47FEBC3}" type="slidenum">
              <a:rPr lang="cs-CZ" smtClean="0"/>
              <a:pPr/>
              <a:t>12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491276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pPr/>
              <a:t>11.11.2013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9607583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pPr/>
              <a:t>11.11.2013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526920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pPr/>
              <a:t>11.11.2013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0903935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pPr/>
              <a:t>11.11.2013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1881386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pPr/>
              <a:t>11.11.2013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6296998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pPr/>
              <a:t>11.11.2013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749489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pPr/>
              <a:t>11.11.2013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9209823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pPr/>
              <a:t>11.11.2013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682166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pPr/>
              <a:t>11.11.2013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045246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pPr/>
              <a:t>11.11.2013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9317284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pPr/>
              <a:t>11.11.2013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622795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19BB93-345A-4E9C-A89B-38BBF77BCBBD}" type="datetimeFigureOut">
              <a:rPr lang="cs-CZ" smtClean="0"/>
              <a:pPr/>
              <a:t>11.11.2013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CE28582-1C5C-4D5B-9AEA-DD763F1110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913959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36702"/>
            <a:ext cx="9144000" cy="196730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27584" y="6356350"/>
            <a:ext cx="7632848" cy="365125"/>
          </a:xfrm>
        </p:spPr>
        <p:txBody>
          <a:bodyPr/>
          <a:lstStyle/>
          <a:p>
            <a:r>
              <a:rPr lang="cs-CZ" sz="1400" dirty="0" smtClean="0"/>
              <a:t>Střední škola  a Vyšší odborná škola cestovního ruchu, Senovážné náměstí 12, České Budějovice 370  01</a:t>
            </a:r>
            <a:endParaRPr lang="cs-CZ" sz="1400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187101886"/>
              </p:ext>
            </p:extLst>
          </p:nvPr>
        </p:nvGraphicFramePr>
        <p:xfrm>
          <a:off x="1007604" y="2924944"/>
          <a:ext cx="7248961" cy="316382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28381"/>
                <a:gridCol w="5220580"/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CZ.1.07/1.5.00/34.0423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 a Vyšší odborná škola cestovního ruchu, Senovážné náměstí 12, České Budějovice 370 01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 Petr Kříž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Tematický </a:t>
                      </a: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celek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Česká</a:t>
                      </a:r>
                      <a:r>
                        <a:rPr lang="cs-CZ" baseline="0" dirty="0" smtClean="0"/>
                        <a:t> literatura 2. poloviny 20. století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4.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20. </a:t>
                      </a:r>
                      <a:r>
                        <a:rPr lang="cs-CZ" dirty="0" smtClean="0"/>
                        <a:t>10. </a:t>
                      </a:r>
                      <a:r>
                        <a:rPr lang="cs-CZ" dirty="0" smtClean="0"/>
                        <a:t>2013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4204531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5"/>
            <a:ext cx="8229600" cy="6192688"/>
          </a:xfrm>
        </p:spPr>
        <p:txBody>
          <a:bodyPr/>
          <a:lstStyle/>
          <a:p>
            <a:r>
              <a:rPr lang="cs-CZ" dirty="0" smtClean="0"/>
              <a:t>Anotace:</a:t>
            </a:r>
          </a:p>
          <a:p>
            <a:pPr marL="0" indent="0">
              <a:buNone/>
            </a:pPr>
            <a:r>
              <a:rPr lang="cs-CZ" sz="2400" dirty="0"/>
              <a:t>Tato prezentace přibližuje </a:t>
            </a:r>
            <a:r>
              <a:rPr lang="cs-CZ" sz="2400" dirty="0" smtClean="0"/>
              <a:t>českou literaturu mezi léty 1948 </a:t>
            </a:r>
            <a:r>
              <a:rPr lang="cs-CZ" sz="2400" dirty="0" smtClean="0"/>
              <a:t>– 1960 – literaturu oficiální. Inovuje </a:t>
            </a:r>
            <a:r>
              <a:rPr lang="cs-CZ" sz="2400" dirty="0"/>
              <a:t>výuku využitím </a:t>
            </a:r>
            <a:r>
              <a:rPr lang="cs-CZ" sz="2400" dirty="0" err="1" smtClean="0"/>
              <a:t>ultimediálních</a:t>
            </a:r>
            <a:r>
              <a:rPr lang="cs-CZ" sz="2400" dirty="0" smtClean="0"/>
              <a:t> </a:t>
            </a:r>
            <a:r>
              <a:rPr lang="cs-CZ" sz="2400" dirty="0"/>
              <a:t>pomůcek</a:t>
            </a:r>
            <a:r>
              <a:rPr lang="cs-CZ" sz="2400" dirty="0" smtClean="0"/>
              <a:t>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Metodické </a:t>
            </a:r>
            <a:r>
              <a:rPr lang="cs-CZ" dirty="0"/>
              <a:t>pokyny</a:t>
            </a:r>
            <a:r>
              <a:rPr lang="cs-CZ" dirty="0" smtClean="0"/>
              <a:t>:</a:t>
            </a:r>
          </a:p>
          <a:p>
            <a:pPr marL="0" indent="0">
              <a:buNone/>
            </a:pPr>
            <a:r>
              <a:rPr lang="cs-CZ" sz="2400" dirty="0"/>
              <a:t>Materiál použije učitel při výkladu látky</a:t>
            </a:r>
            <a:r>
              <a:rPr lang="cs-CZ" sz="2400" dirty="0" smtClean="0"/>
              <a:t>.</a:t>
            </a:r>
            <a:endParaRPr lang="cs-CZ" sz="2400" dirty="0"/>
          </a:p>
        </p:txBody>
      </p:sp>
    </p:spTree>
    <p:extLst>
      <p:ext uri="{BB962C8B-B14F-4D97-AF65-F5344CB8AC3E}">
        <p14:creationId xmlns="" xmlns:p14="http://schemas.microsoft.com/office/powerpoint/2010/main" val="23724913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5"/>
            <a:ext cx="8229600" cy="6192688"/>
          </a:xfrm>
        </p:spPr>
        <p:txBody>
          <a:bodyPr/>
          <a:lstStyle/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 algn="ctr">
              <a:buNone/>
            </a:pPr>
            <a:endParaRPr lang="cs-CZ" sz="3600" dirty="0" smtClean="0"/>
          </a:p>
          <a:p>
            <a:pPr marL="0" indent="0" algn="ctr">
              <a:buNone/>
            </a:pPr>
            <a:r>
              <a:rPr lang="cs-CZ" sz="3600" dirty="0" smtClean="0"/>
              <a:t>Literatura </a:t>
            </a:r>
            <a:r>
              <a:rPr lang="cs-CZ" sz="3600" dirty="0"/>
              <a:t>v letech </a:t>
            </a:r>
            <a:r>
              <a:rPr lang="cs-CZ" sz="3600" dirty="0" smtClean="0"/>
              <a:t>1948 </a:t>
            </a:r>
            <a:r>
              <a:rPr lang="cs-CZ" sz="3600" dirty="0"/>
              <a:t>– </a:t>
            </a:r>
            <a:r>
              <a:rPr lang="cs-CZ" sz="3600" dirty="0" smtClean="0"/>
              <a:t>1960</a:t>
            </a:r>
          </a:p>
          <a:p>
            <a:pPr marL="0" indent="0" algn="ctr">
              <a:buNone/>
            </a:pPr>
            <a:r>
              <a:rPr lang="cs-CZ" sz="3600" dirty="0" smtClean="0"/>
              <a:t>oficiální literatura</a:t>
            </a:r>
            <a:endParaRPr lang="cs-CZ" sz="3600" dirty="0"/>
          </a:p>
        </p:txBody>
      </p:sp>
    </p:spTree>
    <p:extLst>
      <p:ext uri="{BB962C8B-B14F-4D97-AF65-F5344CB8AC3E}">
        <p14:creationId xmlns="" xmlns:p14="http://schemas.microsoft.com/office/powerpoint/2010/main" val="38253688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5"/>
            <a:ext cx="8229600" cy="619268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b="1" dirty="0" smtClean="0"/>
              <a:t>Oficiální </a:t>
            </a:r>
            <a:r>
              <a:rPr lang="cs-CZ" sz="2400" b="1" dirty="0" smtClean="0"/>
              <a:t>literatura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- </a:t>
            </a:r>
            <a:r>
              <a:rPr lang="cs-CZ" sz="2400" dirty="0" smtClean="0"/>
              <a:t>nad prózou a dramatem převládá poezie</a:t>
            </a: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- typické žánry </a:t>
            </a:r>
            <a:r>
              <a:rPr lang="cs-CZ" sz="2400" dirty="0" smtClean="0"/>
              <a:t>– </a:t>
            </a:r>
            <a:r>
              <a:rPr lang="cs-CZ" sz="2400" dirty="0" smtClean="0"/>
              <a:t>budovatelský román, agitační poezie, historický </a:t>
            </a:r>
            <a:r>
              <a:rPr lang="cs-CZ" sz="2400" dirty="0" smtClean="0"/>
              <a:t>román, výrobní drama</a:t>
            </a: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- oficiální autoři: Marie Majerová, Marie </a:t>
            </a:r>
            <a:r>
              <a:rPr lang="cs-CZ" sz="2400" dirty="0" err="1" smtClean="0"/>
              <a:t>Pujmanová</a:t>
            </a:r>
            <a:r>
              <a:rPr lang="cs-CZ" sz="2400" dirty="0" smtClean="0"/>
              <a:t>, Václav Řezáč, Vítězslav Nezval, Vilém </a:t>
            </a:r>
            <a:r>
              <a:rPr lang="cs-CZ" sz="2400" dirty="0" smtClean="0"/>
              <a:t>Závada, Jan Drda </a:t>
            </a:r>
            <a:r>
              <a:rPr lang="cs-CZ" sz="2400" dirty="0" smtClean="0"/>
              <a:t>a další</a:t>
            </a:r>
          </a:p>
          <a:p>
            <a:pPr>
              <a:buNone/>
            </a:pPr>
            <a:r>
              <a:rPr lang="cs-CZ" sz="2400" dirty="0" smtClean="0"/>
              <a:t>- autoři často zastávali oficiální funkce (Drda, Majerová), ale jejich díla nedosahovala vysokých kvalit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 algn="ctr">
              <a:buNone/>
            </a:pPr>
            <a:endParaRPr lang="cs-CZ" sz="3600" dirty="0" smtClean="0"/>
          </a:p>
        </p:txBody>
      </p:sp>
    </p:spTree>
    <p:extLst>
      <p:ext uri="{BB962C8B-B14F-4D97-AF65-F5344CB8AC3E}">
        <p14:creationId xmlns="" xmlns:p14="http://schemas.microsoft.com/office/powerpoint/2010/main" val="11088256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5"/>
            <a:ext cx="8229600" cy="619268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b="1" dirty="0" smtClean="0"/>
              <a:t>A. oficiální próza</a:t>
            </a:r>
            <a:endParaRPr lang="cs-CZ" sz="2400" dirty="0" smtClean="0"/>
          </a:p>
          <a:p>
            <a:pPr>
              <a:buNone/>
            </a:pPr>
            <a:r>
              <a:rPr lang="cs-CZ" sz="2400" b="1" dirty="0" smtClean="0"/>
              <a:t>Marie </a:t>
            </a:r>
            <a:r>
              <a:rPr lang="cs-CZ" sz="2400" b="1" dirty="0" err="1" smtClean="0"/>
              <a:t>Pujmanová</a:t>
            </a: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- v meziválečné době autorka psychologických děl (</a:t>
            </a:r>
            <a:r>
              <a:rPr lang="cs-CZ" sz="2400" dirty="0" smtClean="0"/>
              <a:t>Předtucha,Pacientka </a:t>
            </a:r>
            <a:r>
              <a:rPr lang="cs-CZ" sz="2400" dirty="0" smtClean="0"/>
              <a:t>doktora </a:t>
            </a:r>
            <a:r>
              <a:rPr lang="cs-CZ" sz="2400" dirty="0" err="1" smtClean="0"/>
              <a:t>Hegla</a:t>
            </a:r>
            <a:r>
              <a:rPr lang="cs-CZ" sz="2400" dirty="0" smtClean="0"/>
              <a:t>, Lidé na křižovatce) </a:t>
            </a:r>
          </a:p>
          <a:p>
            <a:pPr>
              <a:buNone/>
            </a:pPr>
            <a:r>
              <a:rPr lang="cs-CZ" sz="2400" dirty="0" smtClean="0"/>
              <a:t>- v poúnorové době se stala jednou z hlavních propagátorek politických procesů, žádala maximální </a:t>
            </a:r>
            <a:r>
              <a:rPr lang="cs-CZ" sz="2400" dirty="0" smtClean="0"/>
              <a:t>tresty (věta </a:t>
            </a:r>
            <a:r>
              <a:rPr lang="cs-CZ" sz="2400" dirty="0" smtClean="0"/>
              <a:t>„Psovi psí smrt“)</a:t>
            </a:r>
          </a:p>
          <a:p>
            <a:pPr>
              <a:buNone/>
            </a:pPr>
            <a:r>
              <a:rPr lang="cs-CZ" sz="2400" dirty="0" smtClean="0"/>
              <a:t>- psala silně angažovanou prózu (</a:t>
            </a:r>
            <a:r>
              <a:rPr lang="cs-CZ" sz="2400" dirty="0" err="1" smtClean="0"/>
              <a:t>Stavbačka</a:t>
            </a:r>
            <a:r>
              <a:rPr lang="cs-CZ" sz="2400" dirty="0" smtClean="0"/>
              <a:t>, Svítání – typické budovatelské romány) i poezii (</a:t>
            </a:r>
            <a:r>
              <a:rPr lang="cs-CZ" sz="2400" dirty="0" smtClean="0"/>
              <a:t>Čínský úsměv</a:t>
            </a:r>
            <a:r>
              <a:rPr lang="cs-CZ" sz="2400" dirty="0" smtClean="0"/>
              <a:t>, Praha</a:t>
            </a:r>
            <a:r>
              <a:rPr lang="cs-CZ" sz="2400" dirty="0" smtClean="0"/>
              <a:t>)</a:t>
            </a:r>
            <a:endParaRPr lang="cs-CZ" sz="2400" dirty="0" smtClean="0"/>
          </a:p>
          <a:p>
            <a:pPr>
              <a:buNone/>
            </a:pPr>
            <a:r>
              <a:rPr lang="cs-CZ" sz="2400" b="1" dirty="0" smtClean="0"/>
              <a:t>Václav Řezáč </a:t>
            </a: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- v meziválečné době stejně jako </a:t>
            </a:r>
            <a:r>
              <a:rPr lang="cs-CZ" sz="2400" dirty="0" err="1" smtClean="0"/>
              <a:t>Pujmanová</a:t>
            </a:r>
            <a:r>
              <a:rPr lang="cs-CZ" sz="2400" dirty="0" smtClean="0"/>
              <a:t> autor psychologické prózy (Černé světlo, Svědek)</a:t>
            </a:r>
          </a:p>
          <a:p>
            <a:pPr>
              <a:buNone/>
            </a:pPr>
            <a:r>
              <a:rPr lang="cs-CZ" sz="2400" dirty="0" smtClean="0"/>
              <a:t>- po válce se přiklonil k socialistickému realismu – </a:t>
            </a:r>
            <a:r>
              <a:rPr lang="cs-CZ" sz="2400" dirty="0" smtClean="0"/>
              <a:t> např. román </a:t>
            </a:r>
            <a:r>
              <a:rPr lang="cs-CZ" sz="2400" dirty="0" smtClean="0"/>
              <a:t>Nástup – tendenční román o osidlování českého </a:t>
            </a:r>
            <a:r>
              <a:rPr lang="cs-CZ" sz="2400" dirty="0" smtClean="0"/>
              <a:t>pohraničí </a:t>
            </a:r>
            <a:r>
              <a:rPr lang="cs-CZ" sz="2400" dirty="0" smtClean="0"/>
              <a:t>a národnostní střet Čechů s Němci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 algn="ctr">
              <a:buNone/>
            </a:pPr>
            <a:endParaRPr lang="cs-CZ" sz="3600" dirty="0" smtClean="0"/>
          </a:p>
        </p:txBody>
      </p:sp>
    </p:spTree>
    <p:extLst>
      <p:ext uri="{BB962C8B-B14F-4D97-AF65-F5344CB8AC3E}">
        <p14:creationId xmlns="" xmlns:p14="http://schemas.microsoft.com/office/powerpoint/2010/main" val="11088256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5"/>
            <a:ext cx="8229600" cy="619268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b="1" dirty="0" smtClean="0"/>
              <a:t>Jan Otčenášek</a:t>
            </a:r>
            <a:endParaRPr lang="cs-CZ" sz="2400" dirty="0" smtClean="0"/>
          </a:p>
          <a:p>
            <a:pPr>
              <a:buFontTx/>
              <a:buChar char="-"/>
            </a:pPr>
            <a:r>
              <a:rPr lang="cs-CZ" sz="2400" dirty="0" smtClean="0"/>
              <a:t>prozaik </a:t>
            </a:r>
            <a:r>
              <a:rPr lang="cs-CZ" sz="2400" dirty="0" smtClean="0"/>
              <a:t>a scénárista, částečně </a:t>
            </a:r>
            <a:r>
              <a:rPr lang="cs-CZ" sz="2400" dirty="0" smtClean="0"/>
              <a:t>porušoval </a:t>
            </a:r>
            <a:r>
              <a:rPr lang="cs-CZ" sz="2400" dirty="0" smtClean="0"/>
              <a:t>dobový </a:t>
            </a:r>
            <a:r>
              <a:rPr lang="cs-CZ" sz="2400" dirty="0" smtClean="0"/>
              <a:t>schematismus</a:t>
            </a:r>
          </a:p>
          <a:p>
            <a:pPr>
              <a:buFontTx/>
              <a:buChar char="-"/>
            </a:pPr>
            <a:r>
              <a:rPr lang="cs-CZ" sz="2400" dirty="0" smtClean="0"/>
              <a:t>Občan </a:t>
            </a:r>
            <a:r>
              <a:rPr lang="cs-CZ" sz="2400" dirty="0" err="1" smtClean="0"/>
              <a:t>Brych</a:t>
            </a:r>
            <a:r>
              <a:rPr lang="cs-CZ" sz="2400" dirty="0" smtClean="0"/>
              <a:t> – prvky SR, ale určité odlišnosti (vypravěčem je vnitřní hlas postav, děj je nahlížen 	</a:t>
            </a:r>
            <a:r>
              <a:rPr lang="cs-CZ" sz="2400" dirty="0" smtClean="0"/>
              <a:t>z</a:t>
            </a:r>
            <a:r>
              <a:rPr lang="cs-CZ" sz="2400" dirty="0" smtClean="0"/>
              <a:t> více stran), román ukazuje intelektuála, který váhá, zda přijmout poúnorové politické </a:t>
            </a:r>
            <a:r>
              <a:rPr lang="cs-CZ" sz="2400" dirty="0" smtClean="0"/>
              <a:t>uspořádání</a:t>
            </a:r>
            <a:endParaRPr lang="cs-CZ" sz="2400" dirty="0" smtClean="0"/>
          </a:p>
          <a:p>
            <a:pPr>
              <a:buFontTx/>
              <a:buChar char="-"/>
            </a:pPr>
            <a:r>
              <a:rPr lang="cs-CZ" sz="2400" dirty="0" smtClean="0"/>
              <a:t>Romeo</a:t>
            </a:r>
            <a:r>
              <a:rPr lang="cs-CZ" sz="2400" dirty="0" smtClean="0"/>
              <a:t>, Julie a tma – vztah mladé dvojice v době </a:t>
            </a:r>
            <a:r>
              <a:rPr lang="cs-CZ" sz="2400" dirty="0" smtClean="0"/>
              <a:t>okupace </a:t>
            </a:r>
            <a:endParaRPr lang="cs-CZ" sz="2400" dirty="0" smtClean="0"/>
          </a:p>
          <a:p>
            <a:pPr>
              <a:buFontTx/>
              <a:buChar char="-"/>
            </a:pPr>
            <a:r>
              <a:rPr lang="cs-CZ" sz="2400" dirty="0" smtClean="0"/>
              <a:t>Když </a:t>
            </a:r>
            <a:r>
              <a:rPr lang="cs-CZ" sz="2400" dirty="0" smtClean="0"/>
              <a:t>v ráji </a:t>
            </a:r>
            <a:r>
              <a:rPr lang="cs-CZ" sz="2400" dirty="0" smtClean="0"/>
              <a:t>pršelo</a:t>
            </a:r>
          </a:p>
          <a:p>
            <a:pPr>
              <a:buNone/>
            </a:pPr>
            <a:endParaRPr lang="cs-CZ" sz="2400" b="1" dirty="0" smtClean="0"/>
          </a:p>
          <a:p>
            <a:pPr>
              <a:buNone/>
            </a:pPr>
            <a:r>
              <a:rPr lang="cs-CZ" sz="2400" b="1" dirty="0" smtClean="0"/>
              <a:t>Antonín </a:t>
            </a:r>
            <a:r>
              <a:rPr lang="cs-CZ" sz="2400" b="1" dirty="0" smtClean="0"/>
              <a:t>Zápotocký</a:t>
            </a:r>
            <a:endParaRPr lang="cs-CZ" sz="2400" dirty="0" smtClean="0"/>
          </a:p>
          <a:p>
            <a:pPr>
              <a:buNone/>
            </a:pPr>
            <a:r>
              <a:rPr lang="cs-CZ" sz="2400" b="1" dirty="0" smtClean="0"/>
              <a:t>- </a:t>
            </a:r>
            <a:r>
              <a:rPr lang="cs-CZ" sz="2400" dirty="0" smtClean="0"/>
              <a:t>československý prezident</a:t>
            </a:r>
          </a:p>
          <a:p>
            <a:pPr>
              <a:buNone/>
            </a:pPr>
            <a:r>
              <a:rPr lang="cs-CZ" sz="2400" dirty="0" smtClean="0"/>
              <a:t>- dělnické romány Vstanou noví bojovníci, Rudá záře </a:t>
            </a:r>
            <a:r>
              <a:rPr lang="cs-CZ" sz="2400" dirty="0" smtClean="0"/>
              <a:t>nad Kladnem</a:t>
            </a:r>
            <a:endParaRPr lang="cs-CZ" sz="2400" dirty="0" smtClean="0"/>
          </a:p>
          <a:p>
            <a:pPr>
              <a:buFontTx/>
              <a:buChar char="-"/>
            </a:pPr>
            <a:endParaRPr lang="cs-CZ" sz="2400" dirty="0" smtClean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 algn="ctr">
              <a:buNone/>
            </a:pPr>
            <a:endParaRPr lang="cs-CZ" sz="3600" dirty="0" smtClean="0"/>
          </a:p>
        </p:txBody>
      </p:sp>
    </p:spTree>
    <p:extLst>
      <p:ext uri="{BB962C8B-B14F-4D97-AF65-F5344CB8AC3E}">
        <p14:creationId xmlns="" xmlns:p14="http://schemas.microsoft.com/office/powerpoint/2010/main" val="110882568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5"/>
            <a:ext cx="8229600" cy="619268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b="1" dirty="0" smtClean="0"/>
              <a:t>B. oficiální poezie</a:t>
            </a:r>
            <a:endParaRPr lang="cs-CZ" sz="2400" dirty="0" smtClean="0"/>
          </a:p>
          <a:p>
            <a:pPr>
              <a:buNone/>
            </a:pPr>
            <a:r>
              <a:rPr lang="cs-CZ" sz="2400" b="1" dirty="0" smtClean="0"/>
              <a:t>Vítězslav Nezval</a:t>
            </a: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- Pražský orloj, Stalin, Zpěv míru</a:t>
            </a:r>
          </a:p>
          <a:p>
            <a:pPr>
              <a:buNone/>
            </a:pPr>
            <a:r>
              <a:rPr lang="cs-CZ" sz="2400" dirty="0" smtClean="0"/>
              <a:t> </a:t>
            </a:r>
          </a:p>
          <a:p>
            <a:pPr>
              <a:buNone/>
            </a:pPr>
            <a:r>
              <a:rPr lang="cs-CZ" sz="2400" b="1" dirty="0" smtClean="0"/>
              <a:t>Vilém Závada</a:t>
            </a: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- básník, jeho tvorba jako u Halase silně pesimistická (</a:t>
            </a:r>
            <a:r>
              <a:rPr lang="cs-CZ" sz="2400" dirty="0" smtClean="0"/>
              <a:t>Panychida)</a:t>
            </a: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- v 50. letech se přiklonil k socialistickému realismu (</a:t>
            </a:r>
            <a:r>
              <a:rPr lang="cs-CZ" sz="2400" dirty="0" smtClean="0"/>
              <a:t>Město světla</a:t>
            </a:r>
            <a:r>
              <a:rPr lang="cs-CZ" sz="2400" dirty="0" smtClean="0"/>
              <a:t>)</a:t>
            </a:r>
          </a:p>
          <a:p>
            <a:pPr>
              <a:buNone/>
            </a:pPr>
            <a:r>
              <a:rPr lang="cs-CZ" sz="2400" dirty="0" smtClean="0"/>
              <a:t>- později se od SR odklonil – Na prahu – bilance člověka před smrtí, strach, úzkost, </a:t>
            </a:r>
            <a:r>
              <a:rPr lang="cs-CZ" sz="2400" dirty="0" smtClean="0"/>
              <a:t>beznaděj</a:t>
            </a:r>
            <a:r>
              <a:rPr lang="cs-CZ" sz="2400" dirty="0" smtClean="0"/>
              <a:t>				 Živote, díky – smírné srovnání s životem a smrtí</a:t>
            </a:r>
          </a:p>
          <a:p>
            <a:pPr>
              <a:buFontTx/>
              <a:buChar char="-"/>
            </a:pPr>
            <a:endParaRPr lang="cs-CZ" sz="2400" dirty="0" smtClean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 algn="ctr">
              <a:buNone/>
            </a:pPr>
            <a:endParaRPr lang="cs-CZ" sz="3600" dirty="0" smtClean="0"/>
          </a:p>
        </p:txBody>
      </p:sp>
    </p:spTree>
    <p:extLst>
      <p:ext uri="{BB962C8B-B14F-4D97-AF65-F5344CB8AC3E}">
        <p14:creationId xmlns="" xmlns:p14="http://schemas.microsoft.com/office/powerpoint/2010/main" val="110882568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5"/>
            <a:ext cx="8229600" cy="619268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b="1" dirty="0" smtClean="0"/>
              <a:t>Skupina kolem časopisu </a:t>
            </a:r>
            <a:r>
              <a:rPr lang="cs-CZ" sz="2400" b="1" dirty="0" smtClean="0"/>
              <a:t>Květen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- skupina mladých básníků, kteří vstoupili do poezie ve 2. </a:t>
            </a:r>
            <a:r>
              <a:rPr lang="cs-CZ" sz="2400" dirty="0" err="1" smtClean="0"/>
              <a:t>pol</a:t>
            </a:r>
            <a:r>
              <a:rPr lang="cs-CZ" sz="2400" dirty="0" smtClean="0"/>
              <a:t>. 50. let</a:t>
            </a:r>
          </a:p>
          <a:p>
            <a:pPr>
              <a:buNone/>
            </a:pPr>
            <a:r>
              <a:rPr lang="cs-CZ" sz="2400" dirty="0" smtClean="0"/>
              <a:t>- seskupili se kolem časopisu Květen (1955 – 1959)</a:t>
            </a:r>
          </a:p>
          <a:p>
            <a:pPr>
              <a:buNone/>
            </a:pPr>
            <a:r>
              <a:rPr lang="cs-CZ" sz="2400" dirty="0" smtClean="0"/>
              <a:t>- svůj </a:t>
            </a:r>
            <a:r>
              <a:rPr lang="cs-CZ" sz="2400" dirty="0" smtClean="0"/>
              <a:t>program nazvali </a:t>
            </a:r>
            <a:r>
              <a:rPr lang="cs-CZ" sz="2400" b="1" dirty="0" smtClean="0"/>
              <a:t>poezie všedního dne</a:t>
            </a:r>
            <a:endParaRPr lang="cs-CZ" sz="2400" dirty="0" smtClean="0"/>
          </a:p>
          <a:p>
            <a:pPr>
              <a:buNone/>
            </a:pPr>
            <a:r>
              <a:rPr lang="cs-CZ" sz="2400" b="1" dirty="0" smtClean="0"/>
              <a:t>- </a:t>
            </a:r>
            <a:r>
              <a:rPr lang="cs-CZ" sz="2400" dirty="0" smtClean="0"/>
              <a:t>poezie </a:t>
            </a:r>
            <a:r>
              <a:rPr lang="cs-CZ" sz="2400" dirty="0" smtClean="0"/>
              <a:t>každodenního života, všední, o obyčejných věcech</a:t>
            </a:r>
          </a:p>
          <a:p>
            <a:pPr>
              <a:buNone/>
            </a:pPr>
            <a:r>
              <a:rPr lang="cs-CZ" sz="2400" b="1" dirty="0" smtClean="0"/>
              <a:t>- </a:t>
            </a:r>
            <a:r>
              <a:rPr lang="cs-CZ" sz="2400" dirty="0" smtClean="0"/>
              <a:t>snažili se přijít s něčím jiným, než se SR (snažili se jej </a:t>
            </a:r>
            <a:r>
              <a:rPr lang="cs-CZ" sz="2400" dirty="0" smtClean="0"/>
              <a:t>porušovat), </a:t>
            </a:r>
            <a:r>
              <a:rPr lang="cs-CZ" sz="2400" dirty="0" smtClean="0"/>
              <a:t>ale museli psát s </a:t>
            </a:r>
            <a:r>
              <a:rPr lang="cs-CZ" sz="2400" dirty="0" smtClean="0"/>
              <a:t>povinnou dávkou </a:t>
            </a:r>
            <a:r>
              <a:rPr lang="cs-CZ" sz="2400" dirty="0" smtClean="0"/>
              <a:t>naděje a optimismu</a:t>
            </a:r>
          </a:p>
          <a:p>
            <a:pPr>
              <a:buNone/>
            </a:pPr>
            <a:r>
              <a:rPr lang="cs-CZ" sz="2400" b="1" dirty="0" smtClean="0"/>
              <a:t>- </a:t>
            </a:r>
            <a:r>
              <a:rPr lang="cs-CZ" sz="2400" dirty="0" smtClean="0"/>
              <a:t>časopis Květen byl v roce 1959 </a:t>
            </a:r>
            <a:r>
              <a:rPr lang="cs-CZ" sz="2400" dirty="0" smtClean="0"/>
              <a:t>zrušen</a:t>
            </a: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- členové: Miroslav Florian, Miroslav Holub, Karel </a:t>
            </a:r>
            <a:r>
              <a:rPr lang="cs-CZ" sz="2400" dirty="0" err="1" smtClean="0"/>
              <a:t>Šiktanc</a:t>
            </a:r>
            <a:r>
              <a:rPr lang="cs-CZ" sz="2400" dirty="0" smtClean="0"/>
              <a:t>, Jiří Šotola, Josef </a:t>
            </a:r>
            <a:r>
              <a:rPr lang="cs-CZ" sz="2400" dirty="0" err="1" smtClean="0"/>
              <a:t>Brukner</a:t>
            </a:r>
            <a:endParaRPr lang="cs-CZ" sz="2400" dirty="0" smtClean="0"/>
          </a:p>
          <a:p>
            <a:pPr>
              <a:buFontTx/>
              <a:buChar char="-"/>
            </a:pPr>
            <a:endParaRPr lang="cs-CZ" sz="2400" dirty="0" smtClean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 algn="ctr">
              <a:buNone/>
            </a:pPr>
            <a:endParaRPr lang="cs-CZ" sz="3600" dirty="0" smtClean="0"/>
          </a:p>
        </p:txBody>
      </p:sp>
    </p:spTree>
    <p:extLst>
      <p:ext uri="{BB962C8B-B14F-4D97-AF65-F5344CB8AC3E}">
        <p14:creationId xmlns="" xmlns:p14="http://schemas.microsoft.com/office/powerpoint/2010/main" val="110882568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5"/>
            <a:ext cx="8229600" cy="619268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b="1" dirty="0" smtClean="0"/>
              <a:t>Miroslav Holub</a:t>
            </a: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- lékař (imunolog), básník</a:t>
            </a:r>
          </a:p>
          <a:p>
            <a:pPr>
              <a:buNone/>
            </a:pPr>
            <a:r>
              <a:rPr lang="cs-CZ" sz="2400" dirty="0" smtClean="0"/>
              <a:t>- nejvýraznější představitel skupiny, vytvořil program skupiny Květen </a:t>
            </a:r>
          </a:p>
          <a:p>
            <a:pPr>
              <a:buFontTx/>
              <a:buChar char="-"/>
            </a:pPr>
            <a:r>
              <a:rPr lang="cs-CZ" sz="2400" dirty="0" smtClean="0"/>
              <a:t>vyhýbá </a:t>
            </a:r>
            <a:r>
              <a:rPr lang="cs-CZ" sz="2400" dirty="0" smtClean="0"/>
              <a:t>se rýmu a rytmu, vychází se svého profesního zázemí a zobrazuje prostředí laboratoří a operačních </a:t>
            </a:r>
            <a:r>
              <a:rPr lang="cs-CZ" sz="2400" dirty="0" smtClean="0"/>
              <a:t>sálů</a:t>
            </a:r>
            <a:endParaRPr lang="cs-CZ" sz="2400" dirty="0" smtClean="0"/>
          </a:p>
          <a:p>
            <a:pPr>
              <a:buFontTx/>
              <a:buChar char="-"/>
            </a:pPr>
            <a:r>
              <a:rPr lang="cs-CZ" sz="2400" dirty="0" smtClean="0"/>
              <a:t>Denní </a:t>
            </a:r>
            <a:r>
              <a:rPr lang="cs-CZ" sz="2400" dirty="0" smtClean="0"/>
              <a:t>služba – inspirace obyčejnými věcmi (básně Budík, Mlýnek na kávu), zároveň svou </a:t>
            </a:r>
            <a:r>
              <a:rPr lang="cs-CZ" sz="2400" dirty="0" smtClean="0"/>
              <a:t>prací (</a:t>
            </a:r>
            <a:r>
              <a:rPr lang="cs-CZ" sz="2400" dirty="0" smtClean="0"/>
              <a:t>básně Ambulance, V mikroskopu, Interna)</a:t>
            </a:r>
          </a:p>
          <a:p>
            <a:pPr>
              <a:buFontTx/>
              <a:buChar char="-"/>
            </a:pPr>
            <a:r>
              <a:rPr lang="cs-CZ" sz="2400" dirty="0" smtClean="0"/>
              <a:t>Achilles </a:t>
            </a:r>
            <a:r>
              <a:rPr lang="cs-CZ" sz="2400" dirty="0" smtClean="0"/>
              <a:t>a </a:t>
            </a:r>
            <a:r>
              <a:rPr lang="cs-CZ" sz="2400" dirty="0" smtClean="0"/>
              <a:t>želva</a:t>
            </a:r>
            <a:endParaRPr lang="cs-CZ" sz="2400" dirty="0" smtClean="0"/>
          </a:p>
          <a:p>
            <a:pPr>
              <a:buFontTx/>
              <a:buChar char="-"/>
            </a:pPr>
            <a:endParaRPr lang="cs-CZ" sz="2400" dirty="0" smtClean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 algn="ctr">
              <a:buNone/>
            </a:pPr>
            <a:endParaRPr lang="cs-CZ" sz="3600" dirty="0" smtClean="0"/>
          </a:p>
        </p:txBody>
      </p:sp>
    </p:spTree>
    <p:extLst>
      <p:ext uri="{BB962C8B-B14F-4D97-AF65-F5344CB8AC3E}">
        <p14:creationId xmlns="" xmlns:p14="http://schemas.microsoft.com/office/powerpoint/2010/main" val="110882568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5"/>
            <a:ext cx="8229600" cy="619268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b="1" dirty="0" smtClean="0"/>
              <a:t>Karel </a:t>
            </a:r>
            <a:r>
              <a:rPr lang="cs-CZ" sz="2400" b="1" dirty="0" err="1" smtClean="0"/>
              <a:t>Šiktanc</a:t>
            </a:r>
            <a:r>
              <a:rPr lang="cs-CZ" sz="2400" b="1" dirty="0" smtClean="0"/>
              <a:t> </a:t>
            </a: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- básník, překladatel a autor </a:t>
            </a:r>
            <a:r>
              <a:rPr lang="cs-CZ" sz="2400" dirty="0" smtClean="0"/>
              <a:t>pohádek</a:t>
            </a: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- redaktor Československého rozhlasu, šéfredaktor nakladatelství Mladá fronta</a:t>
            </a:r>
          </a:p>
          <a:p>
            <a:pPr>
              <a:buNone/>
            </a:pPr>
            <a:r>
              <a:rPr lang="cs-CZ" sz="2400" dirty="0" smtClean="0"/>
              <a:t>- zpočátku </a:t>
            </a:r>
            <a:r>
              <a:rPr lang="cs-CZ" sz="2400" dirty="0" smtClean="0"/>
              <a:t>své tvorby ovlivněn komunistickou ideologií, později nesměl tvořit a musel vykonávat manuální </a:t>
            </a:r>
            <a:r>
              <a:rPr lang="cs-CZ" sz="2400" dirty="0" smtClean="0"/>
              <a:t>práce </a:t>
            </a: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- Český </a:t>
            </a:r>
            <a:r>
              <a:rPr lang="cs-CZ" sz="2400" dirty="0" smtClean="0"/>
              <a:t>orloj – cyklus 12 básní pojmenovaných podle měsíců v roce. Je sepsán formou rozhovoru otce </a:t>
            </a:r>
            <a:r>
              <a:rPr lang="cs-CZ" sz="2400" dirty="0" smtClean="0"/>
              <a:t>se </a:t>
            </a:r>
            <a:r>
              <a:rPr lang="cs-CZ" sz="2400" dirty="0" smtClean="0"/>
              <a:t>synem, otec provází syna až do dospělosti, předává mu své zkušenosti a seznamuje </a:t>
            </a:r>
            <a:r>
              <a:rPr lang="cs-CZ" sz="2400" dirty="0" smtClean="0"/>
              <a:t>s</a:t>
            </a:r>
            <a:r>
              <a:rPr lang="cs-CZ" sz="2400" dirty="0" smtClean="0"/>
              <a:t> tradicemi (náboženskými i pohanskými)</a:t>
            </a:r>
          </a:p>
          <a:p>
            <a:pPr>
              <a:buNone/>
            </a:pPr>
            <a:r>
              <a:rPr lang="cs-CZ" sz="2400" dirty="0" smtClean="0"/>
              <a:t>- Heinovské </a:t>
            </a:r>
            <a:r>
              <a:rPr lang="cs-CZ" sz="2400" dirty="0" smtClean="0"/>
              <a:t>noci – vyhlazení Lidic </a:t>
            </a:r>
            <a:r>
              <a:rPr lang="cs-CZ" sz="2400" dirty="0" smtClean="0"/>
              <a:t>(</a:t>
            </a:r>
            <a:r>
              <a:rPr lang="cs-CZ" sz="2400" dirty="0" err="1" smtClean="0"/>
              <a:t>Šiktanc</a:t>
            </a:r>
            <a:r>
              <a:rPr lang="cs-CZ" sz="2400" dirty="0" smtClean="0"/>
              <a:t> pocházel ze sousední vesnice </a:t>
            </a:r>
            <a:r>
              <a:rPr lang="cs-CZ" sz="2400" dirty="0" err="1" smtClean="0"/>
              <a:t>Hřebeč</a:t>
            </a:r>
            <a:r>
              <a:rPr lang="cs-CZ" sz="2400" dirty="0" smtClean="0"/>
              <a:t>)</a:t>
            </a: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- Pohádky </a:t>
            </a:r>
            <a:r>
              <a:rPr lang="cs-CZ" sz="2400" dirty="0" smtClean="0"/>
              <a:t>chudé na řádky, Královské pohádky, Spadl buben do kedluben</a:t>
            </a:r>
          </a:p>
          <a:p>
            <a:pPr>
              <a:buFontTx/>
              <a:buChar char="-"/>
            </a:pPr>
            <a:endParaRPr lang="cs-CZ" sz="2400" dirty="0" smtClean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 algn="ctr">
              <a:buNone/>
            </a:pPr>
            <a:endParaRPr lang="cs-CZ" sz="3600" dirty="0" smtClean="0"/>
          </a:p>
        </p:txBody>
      </p:sp>
    </p:spTree>
    <p:extLst>
      <p:ext uri="{BB962C8B-B14F-4D97-AF65-F5344CB8AC3E}">
        <p14:creationId xmlns="" xmlns:p14="http://schemas.microsoft.com/office/powerpoint/2010/main" val="110882568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5"/>
            <a:ext cx="8229600" cy="619268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b="1" dirty="0" smtClean="0"/>
              <a:t>Jiří Šotola</a:t>
            </a: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- básník, prozaik, dramatik, herec, divadelní režisér</a:t>
            </a:r>
          </a:p>
          <a:p>
            <a:pPr>
              <a:buNone/>
            </a:pPr>
            <a:r>
              <a:rPr lang="cs-CZ" sz="2400" dirty="0" smtClean="0"/>
              <a:t>- šéfredaktor časopisu Květen</a:t>
            </a:r>
          </a:p>
          <a:p>
            <a:pPr>
              <a:buNone/>
            </a:pPr>
            <a:r>
              <a:rPr lang="cs-CZ" sz="2400" dirty="0" smtClean="0"/>
              <a:t>- od </a:t>
            </a:r>
            <a:r>
              <a:rPr lang="cs-CZ" sz="2400" dirty="0" smtClean="0"/>
              <a:t>roku 1970 zákaz publikace, po „sebekritice“ (1975) jeho díla opět mohla vycházet</a:t>
            </a:r>
          </a:p>
          <a:p>
            <a:pPr>
              <a:buNone/>
            </a:pPr>
            <a:r>
              <a:rPr lang="cs-CZ" sz="2400" dirty="0" smtClean="0"/>
              <a:t>- Svět </a:t>
            </a:r>
            <a:r>
              <a:rPr lang="cs-CZ" sz="2400" dirty="0" smtClean="0"/>
              <a:t>náš vezdejší – poezie všedního dne a zároveň rysy poetismu </a:t>
            </a:r>
          </a:p>
          <a:p>
            <a:pPr>
              <a:buNone/>
            </a:pPr>
            <a:r>
              <a:rPr lang="cs-CZ" sz="2400" dirty="0" smtClean="0"/>
              <a:t>- </a:t>
            </a:r>
            <a:r>
              <a:rPr lang="cs-CZ" sz="2400" dirty="0" err="1" smtClean="0"/>
              <a:t>Podzimníček</a:t>
            </a:r>
            <a:r>
              <a:rPr lang="cs-CZ" sz="2400" dirty="0" smtClean="0"/>
              <a:t> </a:t>
            </a:r>
            <a:r>
              <a:rPr lang="cs-CZ" sz="2400" dirty="0" smtClean="0"/>
              <a:t>– básně z konce 60. let, motivy zmaru, smrti, skepse</a:t>
            </a:r>
          </a:p>
          <a:p>
            <a:pPr>
              <a:buNone/>
            </a:pPr>
            <a:r>
              <a:rPr lang="cs-CZ" sz="2400" dirty="0" smtClean="0"/>
              <a:t>- Tovaryšstvo </a:t>
            </a:r>
            <a:r>
              <a:rPr lang="cs-CZ" sz="2400" dirty="0" smtClean="0"/>
              <a:t>Ježíšovo – historický román z doby rekatolizace v 17. století. </a:t>
            </a:r>
            <a:r>
              <a:rPr lang="cs-CZ" sz="2400" dirty="0" smtClean="0"/>
              <a:t>Román </a:t>
            </a:r>
            <a:r>
              <a:rPr lang="cs-CZ" sz="2400" dirty="0" smtClean="0"/>
              <a:t>lze chápat jako metaforu </a:t>
            </a:r>
            <a:r>
              <a:rPr lang="cs-CZ" sz="2400" dirty="0" smtClean="0"/>
              <a:t>k</a:t>
            </a:r>
            <a:r>
              <a:rPr lang="cs-CZ" sz="2400" dirty="0" smtClean="0"/>
              <a:t> současné situaci v </a:t>
            </a:r>
            <a:r>
              <a:rPr lang="cs-CZ" sz="2400" dirty="0" smtClean="0"/>
              <a:t>Čechách</a:t>
            </a: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- Kuře </a:t>
            </a:r>
            <a:r>
              <a:rPr lang="cs-CZ" sz="2400" dirty="0" smtClean="0"/>
              <a:t>na rožni – historický román z doby napoleonských válek</a:t>
            </a:r>
          </a:p>
          <a:p>
            <a:pPr>
              <a:buFontTx/>
              <a:buChar char="-"/>
            </a:pPr>
            <a:endParaRPr lang="cs-CZ" sz="2400" dirty="0" smtClean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 algn="ctr">
              <a:buNone/>
            </a:pPr>
            <a:endParaRPr lang="cs-CZ" sz="3600" dirty="0" smtClean="0"/>
          </a:p>
        </p:txBody>
      </p:sp>
    </p:spTree>
    <p:extLst>
      <p:ext uri="{BB962C8B-B14F-4D97-AF65-F5344CB8AC3E}">
        <p14:creationId xmlns="" xmlns:p14="http://schemas.microsoft.com/office/powerpoint/2010/main" val="110882568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5"/>
            <a:ext cx="8229600" cy="619268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 smtClean="0"/>
              <a:t>Zdroje:</a:t>
            </a:r>
          </a:p>
          <a:p>
            <a:pPr marL="0" indent="0">
              <a:buNone/>
            </a:pPr>
            <a:endParaRPr lang="cs-CZ" sz="2800" b="1" dirty="0" smtClean="0"/>
          </a:p>
          <a:p>
            <a:pPr marL="0" indent="0">
              <a:buNone/>
            </a:pPr>
            <a:r>
              <a:rPr lang="cs-CZ" sz="2400" dirty="0" smtClean="0"/>
              <a:t>ANDREE, Lukáš. </a:t>
            </a:r>
            <a:r>
              <a:rPr lang="cs-CZ" sz="2400" i="1" dirty="0" smtClean="0"/>
              <a:t>Literatura pro 4. ročník středních škol</a:t>
            </a:r>
            <a:r>
              <a:rPr lang="cs-CZ" sz="2400" dirty="0" smtClean="0"/>
              <a:t>. </a:t>
            </a:r>
            <a:r>
              <a:rPr lang="cs-CZ" sz="2400" dirty="0" err="1" smtClean="0"/>
              <a:t>Vyd</a:t>
            </a:r>
            <a:r>
              <a:rPr lang="cs-CZ" sz="2400" dirty="0" smtClean="0"/>
              <a:t>. 1. Brno: </a:t>
            </a:r>
            <a:r>
              <a:rPr lang="cs-CZ" sz="2400" dirty="0" err="1" smtClean="0"/>
              <a:t>Didaktis</a:t>
            </a:r>
            <a:r>
              <a:rPr lang="cs-CZ" sz="2400" dirty="0" smtClean="0"/>
              <a:t>, c2010, 3 sv. ISBN 978-80-7358-151-0</a:t>
            </a:r>
          </a:p>
          <a:p>
            <a:pPr marL="0" indent="0">
              <a:buNone/>
            </a:pPr>
            <a:endParaRPr lang="cs-CZ" sz="2400" b="1" dirty="0" smtClean="0">
              <a:solidFill>
                <a:srgbClr val="00B050"/>
              </a:solidFill>
            </a:endParaRPr>
          </a:p>
          <a:p>
            <a:pPr marL="0" indent="0">
              <a:buNone/>
            </a:pPr>
            <a:r>
              <a:rPr lang="cs-CZ" sz="2400" dirty="0" smtClean="0"/>
              <a:t>ANDREE, Lukáš. </a:t>
            </a:r>
            <a:r>
              <a:rPr lang="cs-CZ" sz="2400" i="1" dirty="0" smtClean="0"/>
              <a:t>Odmaturuj! z literatury</a:t>
            </a:r>
            <a:r>
              <a:rPr lang="cs-CZ" sz="2400" dirty="0" smtClean="0"/>
              <a:t>. </a:t>
            </a:r>
            <a:r>
              <a:rPr lang="cs-CZ" sz="2400" dirty="0" err="1" smtClean="0"/>
              <a:t>Vyd</a:t>
            </a:r>
            <a:r>
              <a:rPr lang="cs-CZ" sz="2400" dirty="0" smtClean="0"/>
              <a:t>. 3. </a:t>
            </a:r>
            <a:r>
              <a:rPr lang="cs-CZ" sz="2400" dirty="0" err="1" smtClean="0"/>
              <a:t>rozš</a:t>
            </a:r>
            <a:r>
              <a:rPr lang="cs-CZ" sz="2400" dirty="0" smtClean="0"/>
              <a:t>., dotisk. Editor Eva Hánová. Brno: </a:t>
            </a:r>
            <a:r>
              <a:rPr lang="cs-CZ" sz="2400" dirty="0" err="1" smtClean="0"/>
              <a:t>Didaktis</a:t>
            </a:r>
            <a:r>
              <a:rPr lang="cs-CZ" sz="2400" dirty="0" smtClean="0"/>
              <a:t>, c2004, 208 s. Odmaturuj!. </a:t>
            </a:r>
            <a:r>
              <a:rPr lang="cs-CZ" sz="2400" smtClean="0"/>
              <a:t>ISBN 80-735-8016-0</a:t>
            </a:r>
            <a:endParaRPr lang="cs-CZ" sz="2400" b="1" smtClean="0">
              <a:solidFill>
                <a:srgbClr val="00B050"/>
              </a:solidFill>
            </a:endParaRP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 algn="ctr">
              <a:buNone/>
            </a:pPr>
            <a:endParaRPr lang="cs-CZ" sz="3600" dirty="0" smtClean="0"/>
          </a:p>
        </p:txBody>
      </p:sp>
    </p:spTree>
    <p:extLst>
      <p:ext uri="{BB962C8B-B14F-4D97-AF65-F5344CB8AC3E}">
        <p14:creationId xmlns="" xmlns:p14="http://schemas.microsoft.com/office/powerpoint/2010/main" val="1728309329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77</TotalTime>
  <Words>499</Words>
  <Application>Microsoft Office PowerPoint</Application>
  <PresentationFormat>Předvádění na obrazovce (4:3)</PresentationFormat>
  <Paragraphs>127</Paragraphs>
  <Slides>12</Slides>
  <Notes>10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</vt:vector>
  </TitlesOfParts>
  <Company>SŠ a VOŠ cestovního ruchu, České Budějovice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Baštář Jan</dc:creator>
  <cp:lastModifiedBy>pkriz</cp:lastModifiedBy>
  <cp:revision>17</cp:revision>
  <dcterms:created xsi:type="dcterms:W3CDTF">2012-10-19T06:36:28Z</dcterms:created>
  <dcterms:modified xsi:type="dcterms:W3CDTF">2013-11-11T15:51:37Z</dcterms:modified>
</cp:coreProperties>
</file>