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1"/>
  </p:notesMasterIdLst>
  <p:sldIdLst>
    <p:sldId id="257" r:id="rId2"/>
    <p:sldId id="258" r:id="rId3"/>
    <p:sldId id="259" r:id="rId4"/>
    <p:sldId id="273" r:id="rId5"/>
    <p:sldId id="274" r:id="rId6"/>
    <p:sldId id="275" r:id="rId7"/>
    <p:sldId id="276" r:id="rId8"/>
    <p:sldId id="277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08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127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879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147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712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3019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998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465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3963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805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92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593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242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650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peci%C3%A1ln%C3%AD:Zdroje_knih/9788072153558" TargetMode="External"/><Relationship Id="rId2" Type="http://schemas.openxmlformats.org/officeDocument/2006/relationships/hyperlink" Target="http://cs.wikipedia.org/wiki/Ivan_Martin_Jirou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Ivan_Martin_Jirou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peci%C3%A1ln%C3%AD:Zdroje_knih/978807215355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8527156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Česká</a:t>
                      </a:r>
                      <a:r>
                        <a:rPr lang="cs-CZ" baseline="0" dirty="0" smtClean="0"/>
                        <a:t> literatura 2. poloviny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12. 1. 2013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/>
              <a:t>Tato prezentace přibližuje </a:t>
            </a:r>
            <a:r>
              <a:rPr lang="cs-CZ" sz="2400" dirty="0" smtClean="0"/>
              <a:t>literaturu undergroundu v československé literatuře. Orientačně </a:t>
            </a:r>
            <a:r>
              <a:rPr lang="cs-CZ" sz="2400" dirty="0"/>
              <a:t>seznamuje </a:t>
            </a:r>
            <a:r>
              <a:rPr lang="cs-CZ" sz="2400" dirty="0" smtClean="0"/>
              <a:t>s nejznámějšími undergroundovými autory a jejich díly. </a:t>
            </a:r>
            <a:r>
              <a:rPr lang="cs-CZ" sz="2400" dirty="0"/>
              <a:t>Inovuje výuku využitím multimediálních pomůcek.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</a:t>
            </a:r>
            <a:r>
              <a:rPr lang="cs-CZ" dirty="0"/>
              <a:t>pokyny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Materiál použije učitel při výkladu látky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/>
              <a:t>Literatura </a:t>
            </a:r>
          </a:p>
          <a:p>
            <a:pPr marL="0" indent="0" algn="ctr">
              <a:buNone/>
            </a:pPr>
            <a:r>
              <a:rPr lang="cs-CZ" sz="3600" dirty="0" smtClean="0"/>
              <a:t>undergroundu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2536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sz="2800" dirty="0"/>
              <a:t>Ivan Martin Jirous: </a:t>
            </a:r>
            <a:endParaRPr lang="cs-CZ" sz="2800" dirty="0" smtClean="0"/>
          </a:p>
          <a:p>
            <a:r>
              <a:rPr lang="cs-CZ" sz="2800" dirty="0" smtClean="0"/>
              <a:t>„</a:t>
            </a:r>
            <a:r>
              <a:rPr lang="cs-CZ" sz="2800" dirty="0"/>
              <a:t>Underground není vázán na určitý umělecký směr nebo styl, přestože například v hudbě </a:t>
            </a:r>
            <a:r>
              <a:rPr lang="cs-CZ" sz="2800" dirty="0" smtClean="0"/>
              <a:t>se </a:t>
            </a:r>
            <a:r>
              <a:rPr lang="cs-CZ" sz="2800" dirty="0"/>
              <a:t>projevuje převážně rockovou formou. Underground je duchovní pozice intelektuálů a umělců, </a:t>
            </a:r>
            <a:r>
              <a:rPr lang="cs-CZ" sz="2800" dirty="0" smtClean="0"/>
              <a:t>kteří </a:t>
            </a:r>
            <a:r>
              <a:rPr lang="cs-CZ" sz="2800" dirty="0"/>
              <a:t>se vědomě kriticky vymezují vůči světu, ve kterém žijí. Je to hnutí, které pracuje převážně </a:t>
            </a:r>
            <a:r>
              <a:rPr lang="cs-CZ" sz="2800" dirty="0" smtClean="0"/>
              <a:t>s uměleckými </a:t>
            </a:r>
            <a:r>
              <a:rPr lang="cs-CZ" sz="2800" dirty="0"/>
              <a:t>prostředky, ale jehož představitelé si uvědomují, že umění není a nemá být konečným </a:t>
            </a:r>
            <a:r>
              <a:rPr lang="cs-CZ" sz="2800" dirty="0" smtClean="0"/>
              <a:t>cílem </a:t>
            </a:r>
            <a:r>
              <a:rPr lang="cs-CZ" sz="2800" dirty="0"/>
              <a:t>snažení umělců. [...] Stručně řečeno, underground je aktivita umělců a intelektuálů, jejichž dílo </a:t>
            </a:r>
            <a:r>
              <a:rPr lang="cs-CZ" sz="2800" dirty="0" smtClean="0"/>
              <a:t>je </a:t>
            </a:r>
            <a:r>
              <a:rPr lang="cs-CZ" sz="2800" dirty="0"/>
              <a:t>nepřijatelné pro establishment, a kteří v této nepřijatelnosti nejsou trpní a pasivní, ale snaží </a:t>
            </a:r>
            <a:r>
              <a:rPr lang="cs-CZ" sz="2800" dirty="0" smtClean="0"/>
              <a:t>se svým </a:t>
            </a:r>
            <a:r>
              <a:rPr lang="cs-CZ" sz="2800" dirty="0"/>
              <a:t>dílem a svým postojem o destrukci establishmentu</a:t>
            </a:r>
            <a:r>
              <a:rPr lang="cs-CZ" sz="2800" dirty="0" smtClean="0"/>
              <a:t>.“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převzato z: </a:t>
            </a:r>
            <a:r>
              <a:rPr lang="cs-CZ" sz="1400" dirty="0" smtClean="0">
                <a:hlinkClick r:id="rId2" tooltip="Ivan Martin Jirous"/>
              </a:rPr>
              <a:t> JIROUS</a:t>
            </a:r>
            <a:r>
              <a:rPr lang="cs-CZ" sz="1400" dirty="0">
                <a:hlinkClick r:id="rId2" tooltip="Ivan Martin Jirous"/>
              </a:rPr>
              <a:t>, Ivan Martin</a:t>
            </a:r>
            <a:r>
              <a:rPr lang="cs-CZ" sz="1400" dirty="0"/>
              <a:t>. Zpráva o třetím českém hudebním obrození. In ŠULC, Jan. </a:t>
            </a:r>
            <a:r>
              <a:rPr lang="cs-CZ" sz="1400" i="1" dirty="0"/>
              <a:t>Pravdivý příběh </a:t>
            </a:r>
            <a:r>
              <a:rPr lang="cs-CZ" sz="1400" i="1" dirty="0" err="1"/>
              <a:t>Plastic</a:t>
            </a:r>
            <a:r>
              <a:rPr lang="cs-CZ" sz="1400" i="1" dirty="0"/>
              <a:t> </a:t>
            </a:r>
            <a:r>
              <a:rPr lang="cs-CZ" sz="1400" i="1" dirty="0" err="1"/>
              <a:t>People</a:t>
            </a:r>
            <a:r>
              <a:rPr lang="cs-CZ" sz="1400" dirty="0"/>
              <a:t>. </a:t>
            </a:r>
            <a:r>
              <a:rPr lang="cs-CZ" sz="1400" dirty="0" smtClean="0"/>
              <a:t>Praha: </a:t>
            </a:r>
            <a:r>
              <a:rPr lang="cs-CZ" sz="1400" dirty="0" err="1"/>
              <a:t>Torst</a:t>
            </a:r>
            <a:r>
              <a:rPr lang="cs-CZ" sz="1400" dirty="0"/>
              <a:t>, 2008. </a:t>
            </a:r>
            <a:r>
              <a:rPr lang="cs-CZ" sz="1400" dirty="0">
                <a:hlinkClick r:id="rId3"/>
              </a:rPr>
              <a:t>ISBN 978-80-7215-355-8</a:t>
            </a:r>
            <a:r>
              <a:rPr lang="cs-CZ" sz="1400" dirty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2378389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2800" dirty="0" smtClean="0"/>
              <a:t>underground </a:t>
            </a:r>
            <a:r>
              <a:rPr lang="cs-CZ" sz="2800" dirty="0"/>
              <a:t>= alternativní </a:t>
            </a:r>
            <a:r>
              <a:rPr lang="cs-CZ" sz="2800" dirty="0" smtClean="0"/>
              <a:t>kultura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- hnutí lidí stojící mimo hlavní umělecký proud, úmyslně 	</a:t>
            </a:r>
            <a:r>
              <a:rPr lang="cs-CZ" sz="2800" dirty="0" smtClean="0"/>
              <a:t>se </a:t>
            </a:r>
            <a:r>
              <a:rPr lang="cs-CZ" sz="2800" dirty="0"/>
              <a:t>vymezují proti světu, ve kterém žijí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- </a:t>
            </a:r>
            <a:r>
              <a:rPr lang="cs-CZ" sz="2800" dirty="0"/>
              <a:t>odmítají lži a zavedené pořádky, omezování svobody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- </a:t>
            </a:r>
            <a:r>
              <a:rPr lang="cs-CZ" sz="2800" dirty="0"/>
              <a:t>underground se projevil v hudbě: skupiny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Plastic</a:t>
            </a:r>
            <a:r>
              <a:rPr lang="cs-CZ" sz="2800" dirty="0"/>
              <a:t> </a:t>
            </a:r>
            <a:r>
              <a:rPr lang="cs-CZ" sz="2800" dirty="0" smtClean="0"/>
              <a:t>	</a:t>
            </a:r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dirty="0" err="1"/>
              <a:t>of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Universe</a:t>
            </a:r>
            <a:r>
              <a:rPr lang="cs-CZ" sz="2800" dirty="0"/>
              <a:t>, DG 307, Psí vojáci, ve světě 	</a:t>
            </a:r>
            <a:r>
              <a:rPr lang="cs-CZ" sz="2800" dirty="0" err="1"/>
              <a:t>Lou</a:t>
            </a:r>
            <a:r>
              <a:rPr lang="cs-CZ" sz="2800" dirty="0"/>
              <a:t> </a:t>
            </a:r>
            <a:r>
              <a:rPr lang="cs-CZ" sz="2800" dirty="0" err="1"/>
              <a:t>Reed</a:t>
            </a:r>
            <a:r>
              <a:rPr lang="cs-CZ" sz="2800" dirty="0"/>
              <a:t>, </a:t>
            </a:r>
            <a:r>
              <a:rPr lang="cs-CZ" sz="2800" dirty="0" err="1"/>
              <a:t>The</a:t>
            </a:r>
            <a:r>
              <a:rPr lang="cs-CZ" sz="2800" dirty="0"/>
              <a:t> Velvet Underground, Frank </a:t>
            </a:r>
            <a:r>
              <a:rPr lang="cs-CZ" sz="2800" dirty="0" err="1"/>
              <a:t>Zappa</a:t>
            </a: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- a </a:t>
            </a:r>
            <a:r>
              <a:rPr lang="cs-CZ" sz="2800" dirty="0"/>
              <a:t>především v literatuře: zpočátku Bohumil Hrabal, především Egon Bondy, Ivan Martin „Magor“ Jirous, 	J. H. </a:t>
            </a:r>
            <a:r>
              <a:rPr lang="cs-CZ" sz="2800" dirty="0" err="1"/>
              <a:t>Krchovský</a:t>
            </a:r>
            <a:r>
              <a:rPr lang="cs-CZ" sz="2800" dirty="0"/>
              <a:t>, Jáchym Topol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3970984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fontScale="92500" lnSpcReduction="10000"/>
          </a:bodyPr>
          <a:lstStyle/>
          <a:p>
            <a:r>
              <a:rPr lang="cs-CZ" sz="2400" b="1" dirty="0"/>
              <a:t>Egon Bondy</a:t>
            </a:r>
            <a:endParaRPr lang="cs-CZ" sz="2400" dirty="0"/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dirty="0"/>
              <a:t>vlastním jménem Zbyněk Fišer</a:t>
            </a:r>
          </a:p>
          <a:p>
            <a:pPr marL="0" indent="0">
              <a:buNone/>
            </a:pPr>
            <a:r>
              <a:rPr lang="cs-CZ" sz="2400" dirty="0"/>
              <a:t>- spisovatel, básník a filosof</a:t>
            </a:r>
          </a:p>
          <a:p>
            <a:pPr marL="0" indent="0">
              <a:buNone/>
            </a:pPr>
            <a:r>
              <a:rPr lang="cs-CZ" sz="2400" dirty="0"/>
              <a:t>- přátelil se s Hrabalem, </a:t>
            </a:r>
            <a:r>
              <a:rPr lang="cs-CZ" sz="2400" dirty="0" err="1"/>
              <a:t>Teigem</a:t>
            </a:r>
            <a:r>
              <a:rPr lang="cs-CZ" sz="2400" dirty="0"/>
              <a:t>, začínal mezi surrealisty</a:t>
            </a:r>
          </a:p>
          <a:p>
            <a:pPr marL="0" indent="0">
              <a:buNone/>
            </a:pPr>
            <a:r>
              <a:rPr lang="cs-CZ" sz="2400" dirty="0"/>
              <a:t>- v 50. letech žil s Honzou Krejcarovou (dcera Mileny Jesenské), spolu </a:t>
            </a:r>
            <a:r>
              <a:rPr lang="cs-CZ" sz="2400" dirty="0" smtClean="0"/>
              <a:t>	s</a:t>
            </a:r>
            <a:r>
              <a:rPr lang="cs-CZ" sz="2400" dirty="0"/>
              <a:t> ní vydal surrealistický sborník </a:t>
            </a:r>
            <a:r>
              <a:rPr lang="cs-CZ" sz="2400" dirty="0" smtClean="0"/>
              <a:t>Židovská </a:t>
            </a:r>
            <a:r>
              <a:rPr lang="cs-CZ" sz="2400" dirty="0"/>
              <a:t>jména, každý </a:t>
            </a:r>
            <a:r>
              <a:rPr lang="cs-CZ" sz="2400" dirty="0" smtClean="0"/>
              <a:t>	z</a:t>
            </a:r>
            <a:r>
              <a:rPr lang="cs-CZ" sz="2400" dirty="0"/>
              <a:t> přispěvovatelů si zvolil židovský pseudonym – od této chvíle </a:t>
            </a:r>
            <a:r>
              <a:rPr lang="cs-CZ" sz="2400" dirty="0" smtClean="0"/>
              <a:t>	Egon </a:t>
            </a:r>
            <a:r>
              <a:rPr lang="cs-CZ" sz="2400" dirty="0"/>
              <a:t>Bondy</a:t>
            </a:r>
          </a:p>
          <a:p>
            <a:pPr marL="0" indent="0">
              <a:buNone/>
            </a:pPr>
            <a:r>
              <a:rPr lang="cs-CZ" sz="2400" dirty="0"/>
              <a:t>- později ovlivnil básníky Magora, </a:t>
            </a:r>
            <a:r>
              <a:rPr lang="cs-CZ" sz="2400" dirty="0" err="1"/>
              <a:t>Krchovského</a:t>
            </a:r>
            <a:r>
              <a:rPr lang="cs-CZ" sz="2400" dirty="0"/>
              <a:t> nebo Topola</a:t>
            </a:r>
          </a:p>
          <a:p>
            <a:pPr marL="0" indent="0">
              <a:buNone/>
            </a:pPr>
            <a:r>
              <a:rPr lang="cs-CZ" sz="2400" dirty="0"/>
              <a:t>- vyučoval filosofii v Bratislavě</a:t>
            </a:r>
          </a:p>
          <a:p>
            <a:pPr marL="0" indent="0">
              <a:buNone/>
            </a:pPr>
            <a:r>
              <a:rPr lang="cs-CZ" sz="2400" dirty="0"/>
              <a:t>- zemřel ve věku 77, když se upálil vlastní cigaretou (chytlo pyžamo)</a:t>
            </a:r>
          </a:p>
          <a:p>
            <a:pPr marL="0" indent="0">
              <a:buNone/>
            </a:pPr>
            <a:r>
              <a:rPr lang="cs-CZ" sz="2400" dirty="0"/>
              <a:t>- zajímal se o orientální filosofii, marxistickou filosofii a především </a:t>
            </a:r>
            <a:r>
              <a:rPr lang="cs-CZ" sz="2400" dirty="0" smtClean="0"/>
              <a:t>	filosofii </a:t>
            </a:r>
            <a:r>
              <a:rPr lang="cs-CZ" sz="2400" dirty="0"/>
              <a:t>bytí (= ontologii)</a:t>
            </a:r>
          </a:p>
          <a:p>
            <a:pPr marL="0" indent="0">
              <a:buNone/>
            </a:pPr>
            <a:r>
              <a:rPr lang="cs-CZ" sz="2400" dirty="0"/>
              <a:t>Dílo: 	Prvních deset let – vzpomínková kniha na léta 1947 – 1957</a:t>
            </a:r>
          </a:p>
          <a:p>
            <a:pPr marL="0" indent="0">
              <a:buNone/>
            </a:pPr>
            <a:r>
              <a:rPr lang="cs-CZ" sz="2400" dirty="0"/>
              <a:t>	Invalidní sourozenci – politická alegorie s prvky sci-fi, jakási </a:t>
            </a:r>
            <a:r>
              <a:rPr lang="cs-CZ" sz="2400" dirty="0" smtClean="0"/>
              <a:t>			varianta </a:t>
            </a:r>
            <a:r>
              <a:rPr lang="cs-CZ" sz="2400" dirty="0" err="1"/>
              <a:t>Orwellova</a:t>
            </a:r>
            <a:r>
              <a:rPr lang="cs-CZ" sz="2400" dirty="0"/>
              <a:t> 1984</a:t>
            </a:r>
          </a:p>
          <a:p>
            <a:pPr marL="0" indent="0">
              <a:buNone/>
            </a:pPr>
            <a:r>
              <a:rPr lang="cs-CZ" sz="2400" dirty="0"/>
              <a:t>	Velká kniha, Malá kniha, Trapná poezie, Ožralá Praha – básnické </a:t>
            </a:r>
            <a:r>
              <a:rPr lang="cs-CZ" sz="2400" dirty="0" smtClean="0"/>
              <a:t>		soubory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2232273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sz="2400" b="1" dirty="0"/>
              <a:t>Ivan Martin „Magor“ </a:t>
            </a:r>
            <a:r>
              <a:rPr lang="cs-CZ" sz="2400" b="1" dirty="0" smtClean="0"/>
              <a:t>Jirous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- básník, teoretik undergroundu, signatář Charty 77, umělecký </a:t>
            </a:r>
            <a:r>
              <a:rPr lang="cs-CZ" sz="2400" dirty="0" smtClean="0"/>
              <a:t>	vedoucí </a:t>
            </a:r>
            <a:r>
              <a:rPr lang="cs-CZ" sz="2400" dirty="0"/>
              <a:t>a manažer </a:t>
            </a:r>
            <a:r>
              <a:rPr lang="cs-CZ" sz="2400" dirty="0" err="1"/>
              <a:t>Plastic</a:t>
            </a:r>
            <a:r>
              <a:rPr lang="cs-CZ" sz="2400" dirty="0"/>
              <a:t> </a:t>
            </a:r>
            <a:r>
              <a:rPr lang="cs-CZ" sz="2400" dirty="0" err="1"/>
              <a:t>People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pětkrát byl vězněn, celkem odseděl 8,5 roku, z toho 4 roky </a:t>
            </a:r>
            <a:r>
              <a:rPr lang="cs-CZ" sz="2400" dirty="0" smtClean="0"/>
              <a:t>	v</a:t>
            </a:r>
            <a:r>
              <a:rPr lang="cs-CZ" sz="2400" dirty="0"/>
              <a:t> nejtvrdších Valdicích</a:t>
            </a:r>
          </a:p>
          <a:p>
            <a:pPr>
              <a:buFontTx/>
              <a:buChar char="-"/>
            </a:pPr>
            <a:r>
              <a:rPr lang="cs-CZ" sz="2400" dirty="0" smtClean="0"/>
              <a:t>zemřel </a:t>
            </a:r>
            <a:r>
              <a:rPr lang="cs-CZ" sz="2400" dirty="0"/>
              <a:t>9. listopadu </a:t>
            </a:r>
            <a:r>
              <a:rPr lang="cs-CZ" sz="2400" dirty="0" smtClean="0"/>
              <a:t>2011</a:t>
            </a:r>
          </a:p>
          <a:p>
            <a:pPr>
              <a:buFontTx/>
              <a:buChar char="-"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Dílo:	Magor dětem – básně pro děti a autorské pohádky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err="1"/>
              <a:t>Magorovy</a:t>
            </a:r>
            <a:r>
              <a:rPr lang="cs-CZ" sz="2400" dirty="0"/>
              <a:t> labutí písně – verše propašované z vězení, kritika 	</a:t>
            </a:r>
            <a:r>
              <a:rPr lang="cs-CZ" sz="2400" dirty="0" smtClean="0"/>
              <a:t>	režimu</a:t>
            </a:r>
            <a:r>
              <a:rPr lang="cs-CZ" sz="2400" dirty="0"/>
              <a:t>, výsměch, sarkasmus, vulgarita, </a:t>
            </a:r>
            <a:r>
              <a:rPr lang="cs-CZ" sz="2400" dirty="0" smtClean="0"/>
              <a:t>černý </a:t>
            </a:r>
            <a:r>
              <a:rPr lang="cs-CZ" sz="2400" dirty="0"/>
              <a:t>humor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1732403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sz="2400" b="1" dirty="0"/>
              <a:t>J. H. </a:t>
            </a:r>
            <a:r>
              <a:rPr lang="cs-CZ" sz="2400" b="1" dirty="0" err="1" smtClean="0"/>
              <a:t>Krchovský</a:t>
            </a:r>
            <a:endParaRPr lang="cs-CZ" sz="2400" b="1" dirty="0" smtClean="0"/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/>
              <a:t>- vlastním jménem Jiří </a:t>
            </a:r>
            <a:r>
              <a:rPr lang="cs-CZ" sz="2400" dirty="0" err="1"/>
              <a:t>Hásek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jeho básně silně vulgární, anarchistické, cynické, dekadentní, </a:t>
            </a:r>
            <a:r>
              <a:rPr lang="cs-CZ" sz="2400" dirty="0" smtClean="0"/>
              <a:t>	někdy </a:t>
            </a:r>
            <a:r>
              <a:rPr lang="cs-CZ" sz="2400" dirty="0"/>
              <a:t>snad až úchylné. Ale rytmické a </a:t>
            </a:r>
            <a:r>
              <a:rPr lang="cs-CZ" sz="2400" dirty="0" smtClean="0"/>
              <a:t>rýmující se.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Dílo</a:t>
            </a:r>
            <a:r>
              <a:rPr lang="cs-CZ" sz="2400" dirty="0"/>
              <a:t>:	Bestiální něha</a:t>
            </a:r>
          </a:p>
          <a:p>
            <a:pPr marL="0" indent="0">
              <a:buNone/>
            </a:pPr>
            <a:r>
              <a:rPr lang="cs-CZ" sz="2400" dirty="0"/>
              <a:t>	Leda s labutí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1740810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Zdroje: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>
                <a:hlinkClick r:id="rId3" tooltip="Ivan Martin Jirous"/>
              </a:rPr>
              <a:t>JIROUS, Ivan Martin</a:t>
            </a:r>
            <a:r>
              <a:rPr lang="cs-CZ" sz="2400" dirty="0" smtClean="0"/>
              <a:t>. Zpráva o třetím českém hudebním obrození. In ŠULC, Jan. </a:t>
            </a:r>
            <a:r>
              <a:rPr lang="cs-CZ" sz="2400" i="1" dirty="0" smtClean="0"/>
              <a:t>Pravdivý příběh </a:t>
            </a:r>
            <a:r>
              <a:rPr lang="cs-CZ" sz="2400" i="1" dirty="0" err="1" smtClean="0"/>
              <a:t>Plastic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People</a:t>
            </a:r>
            <a:r>
              <a:rPr lang="cs-CZ" sz="2400" dirty="0" smtClean="0"/>
              <a:t>. Praha: </a:t>
            </a:r>
            <a:r>
              <a:rPr lang="cs-CZ" sz="2400" dirty="0" err="1" smtClean="0"/>
              <a:t>Torst</a:t>
            </a:r>
            <a:r>
              <a:rPr lang="cs-CZ" sz="2400" dirty="0" smtClean="0"/>
              <a:t>, 2008. </a:t>
            </a:r>
            <a:r>
              <a:rPr lang="cs-CZ" sz="2400" dirty="0" smtClean="0">
                <a:hlinkClick r:id="rId4"/>
              </a:rPr>
              <a:t>ISBN 978-80-7215-355-8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ANDREE, Lukáš. </a:t>
            </a:r>
            <a:r>
              <a:rPr lang="cs-CZ" sz="2400" i="1" dirty="0"/>
              <a:t>Literatura pro 4. ročník středních škol</a:t>
            </a:r>
            <a:r>
              <a:rPr lang="cs-CZ" sz="2400" dirty="0"/>
              <a:t>. Vyd. 1. Brno: </a:t>
            </a:r>
            <a:r>
              <a:rPr lang="cs-CZ" sz="2400" dirty="0" err="1"/>
              <a:t>Didaktis</a:t>
            </a:r>
            <a:r>
              <a:rPr lang="cs-CZ" sz="2400" dirty="0"/>
              <a:t>, c2010, 3 sv. ISBN 978-80-7358-151-0</a:t>
            </a:r>
          </a:p>
          <a:p>
            <a:pPr marL="0" indent="0">
              <a:buNone/>
            </a:pPr>
            <a:endParaRPr lang="cs-CZ" sz="24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/>
              <a:t>ANDREE, Lukáš. </a:t>
            </a:r>
            <a:r>
              <a:rPr lang="cs-CZ" sz="2400" i="1" dirty="0"/>
              <a:t>Odmaturuj! z literatury</a:t>
            </a:r>
            <a:r>
              <a:rPr lang="cs-CZ" sz="2400" dirty="0"/>
              <a:t>. Vyd. 3. </a:t>
            </a:r>
            <a:r>
              <a:rPr lang="cs-CZ" sz="2400" dirty="0" err="1"/>
              <a:t>rozš</a:t>
            </a:r>
            <a:r>
              <a:rPr lang="cs-CZ" sz="2400" dirty="0"/>
              <a:t>., dotisk. Editor Eva Hánová. Brno: </a:t>
            </a:r>
            <a:r>
              <a:rPr lang="cs-CZ" sz="2400" dirty="0" err="1"/>
              <a:t>Didaktis</a:t>
            </a:r>
            <a:r>
              <a:rPr lang="cs-CZ" sz="2400" dirty="0"/>
              <a:t>, c2004, 208 s. Odmaturuj!. </a:t>
            </a:r>
            <a:r>
              <a:rPr lang="cs-CZ" sz="2400"/>
              <a:t>ISBN 80-735-8016-0</a:t>
            </a:r>
            <a:endParaRPr lang="cs-CZ" sz="2400" b="1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1728309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</TotalTime>
  <Words>420</Words>
  <Application>Microsoft Office PowerPoint</Application>
  <PresentationFormat>Předvádění na obrazovce (4:3)</PresentationFormat>
  <Paragraphs>85</Paragraphs>
  <Slides>9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SŠ a VOŠ cestovního ruchu, České Budějovice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Admin</cp:lastModifiedBy>
  <cp:revision>21</cp:revision>
  <dcterms:created xsi:type="dcterms:W3CDTF">2012-10-19T06:36:28Z</dcterms:created>
  <dcterms:modified xsi:type="dcterms:W3CDTF">2013-09-27T18:42:08Z</dcterms:modified>
</cp:coreProperties>
</file>