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62" r:id="rId2"/>
    <p:sldId id="263" r:id="rId3"/>
    <p:sldId id="268" r:id="rId4"/>
    <p:sldId id="256" r:id="rId5"/>
    <p:sldId id="275" r:id="rId6"/>
    <p:sldId id="272" r:id="rId7"/>
    <p:sldId id="273" r:id="rId8"/>
    <p:sldId id="276" r:id="rId9"/>
    <p:sldId id="277" r:id="rId10"/>
    <p:sldId id="278" r:id="rId11"/>
    <p:sldId id="269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C6FF"/>
    <a:srgbClr val="080808"/>
    <a:srgbClr val="FD783D"/>
    <a:srgbClr val="00EA6A"/>
    <a:srgbClr val="FF4343"/>
    <a:srgbClr val="9C5BCD"/>
    <a:srgbClr val="FC5408"/>
    <a:srgbClr val="FF4B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4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5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7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CC53186-C227-4B32-B4B7-AEB44FF5477B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10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CCDCE752-A692-49C5-8EC7-9AAA938FA9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80083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A6C4E-3B0E-48EC-AC33-FB1070BA0DC3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1C5974-E7EA-4108-B86A-9EA20AC117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3773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4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5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7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5C061E-91DE-4224-85C8-6FB870F3BCC9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8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5A30373-2580-47C9-A3B9-87628E58D3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47961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9A907FD-6E35-4080-BA4D-1A3140297263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6" name="Zástupný symbol pro číslo snímku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A05D059-D71A-47C1-A0F1-89D70C778B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Zástupný symbol pro zápatí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7315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B5E18AB-4442-4663-9588-62FDDB29F9CA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8" name="Zástupný symbol pro číslo snímku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D2A3E80-FF4A-47A6-9154-5154D5B700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0421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A94545-3186-404E-9272-1C027B58D4B5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B7CC2-10B8-4324-81DD-88FAAA1692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3963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77BCAC-7D4F-4AC2-B8BF-0E701F8D791F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8FFE690B-F81C-4CEF-9625-29729AA838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1235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A77C3-6ABE-468F-9755-D7DB7DAE8EE2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E774E-A6A0-41B8-B7C0-E3FDAB08E9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4405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5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6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bdélník 7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9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DEB0294-8939-478A-89D0-090A2FA111E3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10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800"/>
            </a:lvl1pPr>
          </a:lstStyle>
          <a:p>
            <a:pPr>
              <a:defRPr/>
            </a:pPr>
            <a:fld id="{230A66AA-926F-480C-B958-731C4AA864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16985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2B4B38-0150-4A41-8FDB-63E98524072C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3791B-172A-4AD2-ABDB-358B5223A1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2200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4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5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1E2F8E-F552-4311-8BA7-014AF9A66D5F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FC52A9-6CDC-4E30-B39F-014DEE69D7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97869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  <a:endParaRPr lang="en-US" altLang="cs-CZ" smtClean="0"/>
          </a:p>
        </p:txBody>
      </p:sp>
      <p:sp>
        <p:nvSpPr>
          <p:cNvPr id="1027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  <a:endParaRPr lang="en-US" altLang="cs-CZ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BE1E48B9-25FD-48AD-91B3-E62246B7121B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EE5F4308-CFB5-4FE0-AB02-EE057EF586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7" r:id="rId1"/>
    <p:sldLayoutId id="2147483973" r:id="rId2"/>
    <p:sldLayoutId id="2147483978" r:id="rId3"/>
    <p:sldLayoutId id="2147483979" r:id="rId4"/>
    <p:sldLayoutId id="2147483980" r:id="rId5"/>
    <p:sldLayoutId id="2147483974" r:id="rId6"/>
    <p:sldLayoutId id="2147483981" r:id="rId7"/>
    <p:sldLayoutId id="2147483975" r:id="rId8"/>
    <p:sldLayoutId id="2147483982" r:id="rId9"/>
    <p:sldLayoutId id="2147483976" r:id="rId10"/>
    <p:sldLayoutId id="214748398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jpeg"/><Relationship Id="rId4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Object 17"/>
          <p:cNvGraphicFramePr>
            <a:graphicFrameLocks noChangeAspect="1"/>
          </p:cNvGraphicFramePr>
          <p:nvPr/>
        </p:nvGraphicFramePr>
        <p:xfrm>
          <a:off x="642938" y="1071563"/>
          <a:ext cx="857250" cy="623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1" name="Picture" r:id="rId3" imgW="1476756" imgH="1077468" progId="Word.Picture.8">
                  <p:embed/>
                </p:oleObj>
              </mc:Choice>
              <mc:Fallback>
                <p:oleObj name="Picture" r:id="rId3" imgW="1476756" imgH="1077468" progId="Word.Picture.8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38" y="1071563"/>
                        <a:ext cx="857250" cy="623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2286000"/>
            <a:ext cx="6424613" cy="1571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Rectangle 1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-18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-18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-18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-18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-18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-18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-18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-18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-18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cs-CZ" altLang="cs-CZ" sz="1800">
              <a:latin typeface="Georgia" pitchFamily="18" charset="0"/>
            </a:endParaRPr>
          </a:p>
        </p:txBody>
      </p:sp>
      <p:sp>
        <p:nvSpPr>
          <p:cNvPr id="9221" name="Rectangle 19"/>
          <p:cNvSpPr>
            <a:spLocks noChangeArrowheads="1"/>
          </p:cNvSpPr>
          <p:nvPr/>
        </p:nvSpPr>
        <p:spPr bwMode="auto">
          <a:xfrm>
            <a:off x="428625" y="1000125"/>
            <a:ext cx="7745413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indent="449263"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-18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-18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-18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-18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-18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-18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-18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-18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-1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1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	</a:t>
            </a:r>
            <a:r>
              <a:rPr lang="cs-CZ" altLang="cs-CZ" sz="16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r>
              <a:rPr lang="cs-CZ" alt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Základní škola a Mateřská škola Dobrá Voda u Českých Budějovic,</a:t>
            </a:r>
            <a:endParaRPr lang="cs-CZ" alt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		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		Na Vyhlídce 6, 373 16 Dobrá Voda u Českých Budějovic</a:t>
            </a:r>
            <a:endParaRPr lang="cs-CZ" alt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cs-CZ" alt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9222" name="Rectangle 20"/>
          <p:cNvSpPr>
            <a:spLocks noChangeArrowheads="1"/>
          </p:cNvSpPr>
          <p:nvPr/>
        </p:nvSpPr>
        <p:spPr bwMode="auto">
          <a:xfrm>
            <a:off x="642938" y="4429125"/>
            <a:ext cx="7961312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-18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-18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-18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-18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-18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-18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-18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-18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-18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EU  PENÍZE  ŠKOLÁM</a:t>
            </a:r>
            <a:endParaRPr lang="cs-CZ" alt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Zlepšení podmínek pro vzdělávání na základních školách Operačního programu</a:t>
            </a:r>
            <a:endParaRPr lang="cs-CZ" alt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Vzdělávání pro konkurenceschopnost</a:t>
            </a:r>
            <a:endParaRPr lang="cs-CZ" alt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cs-CZ" alt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0818058"/>
              </p:ext>
            </p:extLst>
          </p:nvPr>
        </p:nvGraphicFramePr>
        <p:xfrm>
          <a:off x="1835150" y="620713"/>
          <a:ext cx="5476875" cy="55502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16308"/>
                <a:gridCol w="2760567"/>
              </a:tblGrid>
              <a:tr h="6112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Autor: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22" marB="3332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  <a:latin typeface="Calibri"/>
                          <a:cs typeface="Times New Roman"/>
                        </a:rPr>
                        <a:t>Mgr. Růžena Koubová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22" marB="33322"/>
                </a:tc>
              </a:tr>
              <a:tr h="6275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Vzdělávací oblast/Obor: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22" marB="3332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  <a:latin typeface="Calibri"/>
                          <a:cs typeface="Times New Roman"/>
                        </a:rPr>
                        <a:t>Matematika a její aplikace/Matematika 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22" marB="33322"/>
                </a:tc>
              </a:tr>
              <a:tr h="6112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Třída: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22" marB="3332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dirty="0" smtClean="0">
                          <a:effectLst/>
                          <a:latin typeface="Calibri"/>
                          <a:cs typeface="Times New Roman"/>
                        </a:rPr>
                        <a:t> VI.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22" marB="33322"/>
                </a:tc>
              </a:tr>
              <a:tr h="6112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Datum tvorby:</a:t>
                      </a:r>
                      <a:endParaRPr lang="cs-CZ" sz="1300" dirty="0"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651" marR="66651" marT="33322" marB="3332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  <a:latin typeface="Calibri"/>
                          <a:cs typeface="Times New Roman"/>
                        </a:rPr>
                        <a:t>15.2.2014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22" marB="33322"/>
                </a:tc>
              </a:tr>
              <a:tr h="6112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Datum zařazení do výuky a zapsání do třídní knihy: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22" marB="3332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  <a:latin typeface="Calibri"/>
                          <a:cs typeface="Times New Roman"/>
                        </a:rPr>
                        <a:t>20.2.2014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22" marB="33322"/>
                </a:tc>
              </a:tr>
              <a:tr h="6112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Jazyk: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22" marB="3332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  <a:latin typeface="Calibri"/>
                          <a:cs typeface="Times New Roman"/>
                        </a:rPr>
                        <a:t>čeština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22" marB="33322"/>
                </a:tc>
              </a:tr>
              <a:tr h="6112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Název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22" marB="3332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cs-CZ" sz="1600" kern="1200" dirty="0" smtClean="0">
                          <a:solidFill>
                            <a:schemeClr val="dk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VY_32_INOVACE_M.6.60</a:t>
                      </a:r>
                      <a:endParaRPr lang="cs-CZ" sz="1600" dirty="0">
                        <a:effectLst/>
                        <a:latin typeface="Calibri" pitchFamily="34" charset="0"/>
                        <a:cs typeface="Times New Roman"/>
                      </a:endParaRPr>
                    </a:p>
                  </a:txBody>
                  <a:tcPr marL="66651" marR="66651" marT="33322" marB="33322"/>
                </a:tc>
              </a:tr>
              <a:tr h="6112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Téma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22" marB="3332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  <a:latin typeface="Calibri"/>
                          <a:cs typeface="Times New Roman"/>
                        </a:rPr>
                        <a:t>Matematika pro</a:t>
                      </a:r>
                      <a:r>
                        <a:rPr lang="cs-CZ" sz="1600" baseline="0" dirty="0" smtClean="0">
                          <a:effectLst/>
                          <a:latin typeface="Calibri"/>
                          <a:cs typeface="Times New Roman"/>
                        </a:rPr>
                        <a:t> 6. – 9. ročník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baseline="0" dirty="0" smtClean="0">
                          <a:effectLst/>
                          <a:latin typeface="Calibri"/>
                          <a:cs typeface="Times New Roman"/>
                        </a:rPr>
                        <a:t>Početní operace s čísly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22" marB="33322"/>
                </a:tc>
              </a:tr>
              <a:tr h="6275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Klíčová slova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22" marB="3332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baseline="0" dirty="0" smtClean="0">
                          <a:effectLst/>
                          <a:latin typeface="Calibri"/>
                          <a:cs typeface="Times New Roman"/>
                        </a:rPr>
                        <a:t>Dělitelnost, dělitel, násobek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22" marB="33322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cs-CZ" altLang="cs-CZ" smtClean="0"/>
              <a:t>ANOTACE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5599892"/>
              </p:ext>
            </p:extLst>
          </p:nvPr>
        </p:nvGraphicFramePr>
        <p:xfrm>
          <a:off x="900113" y="1916113"/>
          <a:ext cx="7488237" cy="41503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48078"/>
                <a:gridCol w="5040159"/>
              </a:tblGrid>
              <a:tr h="4010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Druh materiálu: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6" marB="33306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  <a:latin typeface="Calibri"/>
                          <a:cs typeface="Times New Roman"/>
                        </a:rPr>
                        <a:t>Prezentace 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306" marB="33306"/>
                </a:tc>
              </a:tr>
              <a:tr h="3120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Ročník: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6" marB="33306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  <a:latin typeface="Calibri"/>
                          <a:cs typeface="Times New Roman"/>
                        </a:rPr>
                        <a:t>6.</a:t>
                      </a:r>
                      <a:endParaRPr lang="cs-CZ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306" marB="33306"/>
                </a:tc>
              </a:tr>
              <a:tr h="31199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Pomůcky: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6" marB="33306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  <a:latin typeface="Calibri"/>
                          <a:cs typeface="Times New Roman"/>
                        </a:rPr>
                        <a:t>-</a:t>
                      </a:r>
                      <a:endParaRPr lang="cs-CZ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306" marB="33306"/>
                </a:tc>
              </a:tr>
              <a:tr h="60235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Inovace: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6" marB="3330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Calibri"/>
                          <a:cs typeface="Times New Roman"/>
                        </a:rPr>
                        <a:t>Prezentace</a:t>
                      </a:r>
                      <a:r>
                        <a:rPr lang="cs-CZ" sz="1400" baseline="0" dirty="0" smtClean="0">
                          <a:effectLst/>
                          <a:latin typeface="Calibri"/>
                          <a:cs typeface="Times New Roman"/>
                        </a:rPr>
                        <a:t> slouží k výuce </a:t>
                      </a:r>
                      <a:r>
                        <a:rPr lang="cs-CZ" sz="1400" dirty="0" smtClean="0">
                          <a:effectLst/>
                          <a:latin typeface="Calibri"/>
                          <a:cs typeface="Times New Roman"/>
                        </a:rPr>
                        <a:t>a </a:t>
                      </a:r>
                      <a:r>
                        <a:rPr lang="cs-CZ" sz="1400" baseline="0" dirty="0" smtClean="0">
                          <a:effectLst/>
                          <a:latin typeface="Calibri"/>
                          <a:cs typeface="Times New Roman"/>
                        </a:rPr>
                        <a:t>podporuje aktivní procvičování učiva s užitím interaktivní tabule</a:t>
                      </a:r>
                      <a:endParaRPr lang="cs-CZ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306" marB="33306"/>
                </a:tc>
              </a:tr>
              <a:tr h="19016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Metodické pokyny: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6" marB="33306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  <a:latin typeface="Calibri"/>
                          <a:cs typeface="Times New Roman"/>
                        </a:rPr>
                        <a:t>Str. 5 – žáci aktivně společně s učitelem na slovní úloze vyvodí pojem násobek, zápis do sešitu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  <a:latin typeface="Calibri"/>
                          <a:cs typeface="Times New Roman"/>
                        </a:rPr>
                        <a:t>Str. 6 – procvičování – žáci pracují do sešitu, kontrola po kliknutí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  <a:latin typeface="Calibri"/>
                          <a:cs typeface="Times New Roman"/>
                        </a:rPr>
                        <a:t>Str. 7 – pojem násobek a dělitel - žáci pracují podle prezentace – kliknutím kontrola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  <a:latin typeface="Calibri"/>
                          <a:cs typeface="Times New Roman"/>
                        </a:rPr>
                        <a:t>Str. 8, 9  – procvičování - </a:t>
                      </a:r>
                      <a:r>
                        <a:rPr lang="cs-CZ" sz="1400" baseline="0" dirty="0" smtClean="0">
                          <a:effectLst/>
                          <a:latin typeface="Calibri"/>
                          <a:cs typeface="Times New Roman"/>
                        </a:rPr>
                        <a:t>žáci pracují do sešitu podle zadání - kontrolu správnosti provedou kliknutím myši (odkryje se barevná lišta)</a:t>
                      </a:r>
                      <a:endParaRPr lang="cs-CZ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306" marB="33306"/>
                </a:tc>
              </a:tr>
              <a:tr h="4933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smtClean="0">
                          <a:effectLst/>
                        </a:rPr>
                        <a:t>Očekávaný  výstup: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6" marB="33306"/>
                </a:tc>
                <a:tc>
                  <a:txBody>
                    <a:bodyPr/>
                    <a:lstStyle/>
                    <a:p>
                      <a:r>
                        <a:rPr kumimoji="0"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Žák chápe pojem násobek a umí najít násobky a dělitele přirozených čísel.</a:t>
                      </a:r>
                      <a:endParaRPr kumimoji="0" lang="cs-CZ" sz="1400" kern="1200" dirty="0">
                        <a:solidFill>
                          <a:schemeClr val="dk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66646" marR="66646" marT="33306" marB="33306"/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násobek</a:t>
            </a:r>
            <a:endParaRPr lang="cs-CZ" dirty="0"/>
          </a:p>
        </p:txBody>
      </p:sp>
      <p:sp>
        <p:nvSpPr>
          <p:cNvPr id="12291" name="Podnadpis 2"/>
          <p:cNvSpPr>
            <a:spLocks noGrp="1"/>
          </p:cNvSpPr>
          <p:nvPr>
            <p:ph type="subTitle" idx="1"/>
          </p:nvPr>
        </p:nvSpPr>
        <p:spPr>
          <a:xfrm>
            <a:off x="2362200" y="6049963"/>
            <a:ext cx="6705600" cy="685800"/>
          </a:xfrm>
        </p:spPr>
        <p:txBody>
          <a:bodyPr/>
          <a:lstStyle/>
          <a:p>
            <a:pPr eaLnBrk="1" hangingPunct="1"/>
            <a:r>
              <a:rPr lang="cs-CZ" altLang="cs-CZ" dirty="0" smtClean="0"/>
              <a:t>Dělitelnost přirozených čísel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Násobek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Jeden kilogram jablek stojí 18 Kč. Počítej zpaměti, kolik zaplatíš za </a:t>
            </a:r>
          </a:p>
          <a:p>
            <a:r>
              <a:rPr lang="cs-CZ" dirty="0" smtClean="0"/>
              <a:t>2kg……36 Kč</a:t>
            </a:r>
          </a:p>
          <a:p>
            <a:r>
              <a:rPr lang="cs-CZ" dirty="0" smtClean="0"/>
              <a:t>3kg……54 Kč</a:t>
            </a:r>
          </a:p>
          <a:p>
            <a:r>
              <a:rPr lang="cs-CZ" dirty="0" smtClean="0"/>
              <a:t>4kg……72 Kč</a:t>
            </a:r>
          </a:p>
          <a:p>
            <a:r>
              <a:rPr lang="cs-CZ" dirty="0" smtClean="0"/>
              <a:t>5kg……90 Kč</a:t>
            </a:r>
          </a:p>
          <a:p>
            <a:r>
              <a:rPr lang="cs-CZ" dirty="0" smtClean="0"/>
              <a:t>10kg…180 Kč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123728" y="2564904"/>
            <a:ext cx="1224136" cy="43204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123728" y="3099284"/>
            <a:ext cx="1224136" cy="43204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123728" y="3633664"/>
            <a:ext cx="1224136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123728" y="4168045"/>
            <a:ext cx="1224136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128866" y="4702426"/>
            <a:ext cx="1224136" cy="43204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635896" y="2598481"/>
            <a:ext cx="496855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rgbClr val="002060"/>
                </a:solidFill>
              </a:rPr>
              <a:t>36 je dvojnásobek čísla 18. 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635896" y="3109680"/>
            <a:ext cx="496855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rgbClr val="002060"/>
                </a:solidFill>
              </a:rPr>
              <a:t>54 je trojnásobek čísla 18. 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635896" y="3633664"/>
            <a:ext cx="496855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rgbClr val="002060"/>
                </a:solidFill>
              </a:rPr>
              <a:t>72 je čtyřnásobek čísla 18. 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635896" y="4168045"/>
            <a:ext cx="496855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rgbClr val="002060"/>
                </a:solidFill>
              </a:rPr>
              <a:t>90 je pětinásobek čísla 18. 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635896" y="4702426"/>
            <a:ext cx="496855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rgbClr val="002060"/>
                </a:solidFill>
              </a:rPr>
              <a:t>180 je desetinásobek čísla 18. 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14" name="Popisek se šipkou nahoru 13"/>
          <p:cNvSpPr/>
          <p:nvPr/>
        </p:nvSpPr>
        <p:spPr>
          <a:xfrm>
            <a:off x="179512" y="5229200"/>
            <a:ext cx="8784976" cy="1102838"/>
          </a:xfrm>
          <a:prstGeom prst="upArrowCallou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Čísla 36, 54, 72, 90 a 180 jsou NÁSOBKY čísla 18.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216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Procvičování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400" dirty="0" smtClean="0"/>
              <a:t>1) Zapiš:</a:t>
            </a:r>
          </a:p>
          <a:p>
            <a:r>
              <a:rPr lang="cs-CZ" sz="2400" dirty="0" smtClean="0"/>
              <a:t>Dvojnásobek čísla 21.</a:t>
            </a:r>
          </a:p>
          <a:p>
            <a:r>
              <a:rPr lang="cs-CZ" sz="2400" dirty="0" smtClean="0"/>
              <a:t>Trojnásobek čísla 15.</a:t>
            </a:r>
          </a:p>
          <a:p>
            <a:r>
              <a:rPr lang="cs-CZ" sz="2400" dirty="0" smtClean="0"/>
              <a:t>Čtyřnásobek čísla 25.</a:t>
            </a:r>
          </a:p>
          <a:p>
            <a:r>
              <a:rPr lang="cs-CZ" sz="2400" dirty="0" smtClean="0"/>
              <a:t>Sedminásobek čísla 11.</a:t>
            </a:r>
          </a:p>
          <a:p>
            <a:r>
              <a:rPr lang="cs-CZ" sz="2400" dirty="0" smtClean="0"/>
              <a:t>Desetinásobek </a:t>
            </a:r>
            <a:r>
              <a:rPr lang="cs-CZ" sz="2400" dirty="0" smtClean="0"/>
              <a:t>čísla 152.</a:t>
            </a:r>
          </a:p>
          <a:p>
            <a:pPr marL="0" indent="0">
              <a:buNone/>
            </a:pPr>
            <a:r>
              <a:rPr lang="cs-CZ" sz="2400" dirty="0" smtClean="0"/>
              <a:t>2) Urči číslo, jehož.</a:t>
            </a:r>
          </a:p>
          <a:p>
            <a:r>
              <a:rPr lang="cs-CZ" sz="2400" dirty="0" smtClean="0"/>
              <a:t>Pětinásobek je 100.</a:t>
            </a:r>
            <a:endParaRPr lang="cs-CZ" sz="2400" dirty="0"/>
          </a:p>
          <a:p>
            <a:r>
              <a:rPr lang="cs-CZ" sz="2400" dirty="0" smtClean="0"/>
              <a:t>Sedminásobek je 84.</a:t>
            </a:r>
          </a:p>
          <a:p>
            <a:r>
              <a:rPr lang="cs-CZ" sz="2400" dirty="0" smtClean="0"/>
              <a:t>Trojnásobek je 126.</a:t>
            </a:r>
          </a:p>
          <a:p>
            <a:endParaRPr lang="cs-CZ" sz="24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Vodorovný svitek 4"/>
          <p:cNvSpPr/>
          <p:nvPr/>
        </p:nvSpPr>
        <p:spPr>
          <a:xfrm>
            <a:off x="4798577" y="1988840"/>
            <a:ext cx="1008112" cy="504056"/>
          </a:xfrm>
          <a:prstGeom prst="horizontalScroll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42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Vodorovný svitek 5"/>
          <p:cNvSpPr/>
          <p:nvPr/>
        </p:nvSpPr>
        <p:spPr>
          <a:xfrm>
            <a:off x="4798577" y="2437346"/>
            <a:ext cx="1008112" cy="504056"/>
          </a:xfrm>
          <a:prstGeom prst="horizontalScroll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45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Vodorovný svitek 6"/>
          <p:cNvSpPr/>
          <p:nvPr/>
        </p:nvSpPr>
        <p:spPr>
          <a:xfrm>
            <a:off x="4785877" y="2905428"/>
            <a:ext cx="1008112" cy="504056"/>
          </a:xfrm>
          <a:prstGeom prst="horizontalScroll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100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Vodorovný svitek 7"/>
          <p:cNvSpPr/>
          <p:nvPr/>
        </p:nvSpPr>
        <p:spPr>
          <a:xfrm>
            <a:off x="4798577" y="3389971"/>
            <a:ext cx="1008112" cy="504056"/>
          </a:xfrm>
          <a:prstGeom prst="horizontalScroll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77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Vodorovný svitek 8"/>
          <p:cNvSpPr/>
          <p:nvPr/>
        </p:nvSpPr>
        <p:spPr>
          <a:xfrm>
            <a:off x="4798577" y="3861048"/>
            <a:ext cx="1008112" cy="504056"/>
          </a:xfrm>
          <a:prstGeom prst="horizontalScroll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1 520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1" name="Vlna 10"/>
          <p:cNvSpPr/>
          <p:nvPr/>
        </p:nvSpPr>
        <p:spPr>
          <a:xfrm>
            <a:off x="4798577" y="4725144"/>
            <a:ext cx="1020812" cy="576064"/>
          </a:xfrm>
          <a:prstGeom prst="wav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</a:rPr>
              <a:t>20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12" name="Vlna 11"/>
          <p:cNvSpPr/>
          <p:nvPr/>
        </p:nvSpPr>
        <p:spPr>
          <a:xfrm>
            <a:off x="4798577" y="5805264"/>
            <a:ext cx="1020812" cy="576064"/>
          </a:xfrm>
          <a:prstGeom prst="wav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</a:rPr>
              <a:t>42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13" name="Vlna 12"/>
          <p:cNvSpPr/>
          <p:nvPr/>
        </p:nvSpPr>
        <p:spPr>
          <a:xfrm>
            <a:off x="4811381" y="5273083"/>
            <a:ext cx="1020812" cy="576064"/>
          </a:xfrm>
          <a:prstGeom prst="wav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</a:rPr>
              <a:t>12</a:t>
            </a:r>
            <a:endParaRPr lang="cs-CZ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8406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9" y="1600200"/>
            <a:ext cx="8063807" cy="1252736"/>
          </a:xfrm>
        </p:spPr>
        <p:txBody>
          <a:bodyPr/>
          <a:lstStyle/>
          <a:p>
            <a:pPr marL="0" indent="0" algn="ctr">
              <a:buNone/>
            </a:pPr>
            <a:endParaRPr lang="cs-CZ" sz="1000" b="1" dirty="0" smtClean="0"/>
          </a:p>
          <a:p>
            <a:pPr marL="0" indent="0" algn="ctr">
              <a:buNone/>
            </a:pPr>
            <a:r>
              <a:rPr lang="cs-CZ" sz="5400" b="1" dirty="0" smtClean="0">
                <a:solidFill>
                  <a:srgbClr val="002060"/>
                </a:solidFill>
              </a:rPr>
              <a:t>36 = 4 . 9</a:t>
            </a:r>
            <a:endParaRPr lang="cs-CZ" sz="5400" b="1" dirty="0">
              <a:solidFill>
                <a:srgbClr val="002060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Násobek a dělitel přirozeného čísla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Popisek se šipkou nahoru 4"/>
              <p:cNvSpPr/>
              <p:nvPr/>
            </p:nvSpPr>
            <p:spPr>
              <a:xfrm>
                <a:off x="407241" y="2852936"/>
                <a:ext cx="8352928" cy="3240360"/>
              </a:xfrm>
              <a:prstGeom prst="upArrowCallout">
                <a:avLst/>
              </a:prstGeom>
              <a:solidFill>
                <a:srgbClr val="FFC000"/>
              </a:solidFill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3200" b="1" dirty="0" smtClean="0">
                    <a:solidFill>
                      <a:srgbClr val="FF0000"/>
                    </a:solidFill>
                  </a:rPr>
                  <a:t>ŘÍKÁME: </a:t>
                </a:r>
              </a:p>
              <a:p>
                <a:pPr algn="ctr"/>
                <a:r>
                  <a:rPr lang="cs-CZ" sz="3200" dirty="0" smtClean="0">
                    <a:solidFill>
                      <a:srgbClr val="FF0000"/>
                    </a:solidFill>
                  </a:rPr>
                  <a:t>Číslo 36 je čtyř</a:t>
                </a:r>
                <a:r>
                  <a:rPr lang="cs-CZ" sz="3200" b="1" dirty="0" smtClean="0">
                    <a:solidFill>
                      <a:srgbClr val="FF0000"/>
                    </a:solidFill>
                  </a:rPr>
                  <a:t>násobkem</a:t>
                </a:r>
                <a:r>
                  <a:rPr lang="cs-CZ" sz="3200" dirty="0" smtClean="0">
                    <a:solidFill>
                      <a:srgbClr val="FF0000"/>
                    </a:solidFill>
                  </a:rPr>
                  <a:t> čísla 9.</a:t>
                </a:r>
              </a:p>
              <a:p>
                <a:pPr algn="ctr"/>
                <a:r>
                  <a:rPr lang="cs-CZ" sz="3200" b="1" dirty="0" smtClean="0">
                    <a:solidFill>
                      <a:srgbClr val="FF0000"/>
                    </a:solidFill>
                  </a:rPr>
                  <a:t>NEBO</a:t>
                </a:r>
              </a:p>
              <a:p>
                <a:pPr algn="ctr"/>
                <a:r>
                  <a:rPr lang="cs-CZ" sz="3200" dirty="0" smtClean="0">
                    <a:solidFill>
                      <a:srgbClr val="FF0000"/>
                    </a:solidFill>
                  </a:rPr>
                  <a:t>Číslo 36 je dělitelné 9 </a:t>
                </a:r>
                <a14:m>
                  <m:oMath xmlns:m="http://schemas.openxmlformats.org/officeDocument/2006/math">
                    <m:r>
                      <a:rPr lang="cs-CZ" sz="32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→</m:t>
                    </m:r>
                  </m:oMath>
                </a14:m>
                <a:r>
                  <a:rPr lang="cs-CZ" sz="3200" dirty="0" smtClean="0">
                    <a:solidFill>
                      <a:srgbClr val="FF0000"/>
                    </a:solidFill>
                  </a:rPr>
                  <a:t> číslo 9 je </a:t>
                </a:r>
                <a:r>
                  <a:rPr lang="cs-CZ" sz="3200" b="1" dirty="0" smtClean="0">
                    <a:solidFill>
                      <a:srgbClr val="FF0000"/>
                    </a:solidFill>
                  </a:rPr>
                  <a:t>dělitel</a:t>
                </a:r>
                <a:r>
                  <a:rPr lang="cs-CZ" sz="3200" dirty="0" smtClean="0">
                    <a:solidFill>
                      <a:srgbClr val="FF0000"/>
                    </a:solidFill>
                  </a:rPr>
                  <a:t> čísla 36.</a:t>
                </a:r>
                <a:endParaRPr lang="cs-CZ" sz="32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5" name="Popisek se šipkou nahoru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41" y="2852936"/>
                <a:ext cx="8352928" cy="3240360"/>
              </a:xfrm>
              <a:prstGeom prst="upArrowCallout">
                <a:avLst/>
              </a:prstGeom>
              <a:blipFill rotWithShape="1">
                <a:blip r:embed="rId2"/>
                <a:stretch>
                  <a:fillRect l="-1523" r="-1305" b="-4251"/>
                </a:stretch>
              </a:blipFill>
              <a:ln w="571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62713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Rozhodni, zda platí daná tvrzení: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Číslo 5 je dělitelem čísla 35.</a:t>
            </a:r>
          </a:p>
          <a:p>
            <a:r>
              <a:rPr lang="cs-CZ" dirty="0" smtClean="0"/>
              <a:t>Číslo 470 je násobek deseti.</a:t>
            </a:r>
          </a:p>
          <a:p>
            <a:r>
              <a:rPr lang="cs-CZ" dirty="0" smtClean="0"/>
              <a:t>Číslo 5 je dělitelem čísla 52.</a:t>
            </a:r>
          </a:p>
          <a:p>
            <a:r>
              <a:rPr lang="cs-CZ" dirty="0" smtClean="0"/>
              <a:t>Číslo 80 je pětinásobek čísla 16.</a:t>
            </a:r>
          </a:p>
          <a:p>
            <a:r>
              <a:rPr lang="cs-CZ" dirty="0" smtClean="0"/>
              <a:t>Číslo 90 je násobek čísla 11.</a:t>
            </a:r>
          </a:p>
          <a:p>
            <a:r>
              <a:rPr lang="cs-CZ" dirty="0" smtClean="0"/>
              <a:t>Číslo 120 je dělitelné číslem 20.</a:t>
            </a:r>
          </a:p>
          <a:p>
            <a:r>
              <a:rPr lang="cs-CZ" dirty="0" smtClean="0"/>
              <a:t>Číslo 470 je padesátinásobek čísla 10.</a:t>
            </a:r>
          </a:p>
          <a:p>
            <a:r>
              <a:rPr lang="cs-CZ" dirty="0" smtClean="0"/>
              <a:t>Číslo 71 je dělitelné číslem 9.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031053" y="1628800"/>
            <a:ext cx="1140371" cy="4064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ANO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031053" y="2168554"/>
            <a:ext cx="1140371" cy="4064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ANO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027134" y="2708308"/>
            <a:ext cx="1140371" cy="4064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NE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041833" y="3248062"/>
            <a:ext cx="1140371" cy="4064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ANO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031053" y="3787816"/>
            <a:ext cx="1140371" cy="4064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NE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031053" y="4327570"/>
            <a:ext cx="1140371" cy="4064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ANO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031053" y="4867324"/>
            <a:ext cx="1140371" cy="4064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NE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031053" y="5407079"/>
            <a:ext cx="1140371" cy="4064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NE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741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Procvičování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Jsou dána čísla: 1; 2; 3; 6; 7; 14; 21; 42. Vypiš z nich ta, pro která platí:</a:t>
            </a:r>
          </a:p>
          <a:p>
            <a:pPr marL="0" indent="0">
              <a:buNone/>
            </a:pPr>
            <a:r>
              <a:rPr lang="cs-CZ" dirty="0" smtClean="0"/>
              <a:t>A) jsou násobky tří			</a:t>
            </a:r>
            <a:r>
              <a:rPr lang="cs-CZ" b="1" dirty="0" smtClean="0">
                <a:solidFill>
                  <a:srgbClr val="FF0000"/>
                </a:solidFill>
              </a:rPr>
              <a:t>3; 6; 21; 42</a:t>
            </a:r>
            <a:endParaRPr lang="cs-CZ" b="1" dirty="0" smtClean="0"/>
          </a:p>
          <a:p>
            <a:pPr marL="0" indent="0">
              <a:buNone/>
            </a:pPr>
            <a:r>
              <a:rPr lang="cs-CZ" dirty="0" smtClean="0"/>
              <a:t>B) jsou děliteli čísla 21		</a:t>
            </a:r>
            <a:r>
              <a:rPr lang="cs-CZ" b="1" dirty="0" smtClean="0">
                <a:solidFill>
                  <a:srgbClr val="00B050"/>
                </a:solidFill>
              </a:rPr>
              <a:t>1; 3; 7; 21</a:t>
            </a:r>
          </a:p>
          <a:p>
            <a:pPr marL="0" indent="0">
              <a:buNone/>
            </a:pPr>
            <a:r>
              <a:rPr lang="cs-CZ" dirty="0" smtClean="0"/>
              <a:t>C) jsou násobky sedmi		</a:t>
            </a:r>
            <a:r>
              <a:rPr lang="cs-CZ" b="1" dirty="0" smtClean="0">
                <a:solidFill>
                  <a:srgbClr val="0070C0"/>
                </a:solidFill>
              </a:rPr>
              <a:t>7; 14; 21; 42</a:t>
            </a:r>
          </a:p>
          <a:p>
            <a:pPr marL="0" indent="0">
              <a:buNone/>
            </a:pPr>
            <a:r>
              <a:rPr lang="cs-CZ" dirty="0" smtClean="0"/>
              <a:t>D) jsou děliteli čísla 14		</a:t>
            </a:r>
            <a:r>
              <a:rPr lang="cs-CZ" b="1" dirty="0" smtClean="0">
                <a:solidFill>
                  <a:srgbClr val="7030A0"/>
                </a:solidFill>
              </a:rPr>
              <a:t>1; 2; 7; 14</a:t>
            </a:r>
            <a:endParaRPr lang="cs-CZ" dirty="0" smtClean="0"/>
          </a:p>
          <a:p>
            <a:r>
              <a:rPr lang="cs-CZ" dirty="0" smtClean="0">
                <a:solidFill>
                  <a:srgbClr val="080808"/>
                </a:solidFill>
              </a:rPr>
              <a:t>Zapiš všechny násobky čísla 8, která jsou větší     než 33 a menší než 100.  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</a:rPr>
              <a:t>	40; 48; 56; 64; 72; 80; 88; 96.</a:t>
            </a:r>
            <a:endParaRPr lang="cs-CZ" dirty="0" smtClean="0">
              <a:solidFill>
                <a:srgbClr val="080808"/>
              </a:solidFill>
            </a:endParaRPr>
          </a:p>
          <a:p>
            <a:endParaRPr lang="cs-CZ" dirty="0"/>
          </a:p>
        </p:txBody>
      </p:sp>
      <p:sp>
        <p:nvSpPr>
          <p:cNvPr id="4" name="Pětiúhelník 3"/>
          <p:cNvSpPr/>
          <p:nvPr/>
        </p:nvSpPr>
        <p:spPr>
          <a:xfrm>
            <a:off x="5220072" y="2636912"/>
            <a:ext cx="2304256" cy="432048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Pětiúhelník 4"/>
          <p:cNvSpPr/>
          <p:nvPr/>
        </p:nvSpPr>
        <p:spPr>
          <a:xfrm>
            <a:off x="5220072" y="3164971"/>
            <a:ext cx="2304256" cy="432048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Pětiúhelník 5"/>
          <p:cNvSpPr/>
          <p:nvPr/>
        </p:nvSpPr>
        <p:spPr>
          <a:xfrm>
            <a:off x="5214866" y="3693030"/>
            <a:ext cx="2304256" cy="432048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Pětiúhelník 6"/>
          <p:cNvSpPr/>
          <p:nvPr/>
        </p:nvSpPr>
        <p:spPr>
          <a:xfrm>
            <a:off x="5220072" y="4221088"/>
            <a:ext cx="2304256" cy="432048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8067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Procvičování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Které číslo je větší? Pětinásobek čísla 141 nebo šestinásobek čísla 125?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5 . 141 = 705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6 . 125 = 750 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705  &lt;  750</a:t>
            </a:r>
          </a:p>
          <a:p>
            <a:r>
              <a:rPr lang="cs-CZ" dirty="0" smtClean="0"/>
              <a:t>Osminásobek neznámého čísla je roven trojnásobku čísla 32. Urči neznámé číslo.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3 . 32 = 96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96 : 8 = 12    </a:t>
            </a:r>
            <a:r>
              <a:rPr lang="cs-CZ" dirty="0" smtClean="0">
                <a:solidFill>
                  <a:srgbClr val="FF0000"/>
                </a:solidFill>
              </a:rPr>
              <a:t>Neznámé číslo je 12.</a:t>
            </a:r>
          </a:p>
        </p:txBody>
      </p:sp>
      <p:sp>
        <p:nvSpPr>
          <p:cNvPr id="4" name="Zaoblený obdélník 3"/>
          <p:cNvSpPr/>
          <p:nvPr/>
        </p:nvSpPr>
        <p:spPr>
          <a:xfrm>
            <a:off x="1187624" y="2618454"/>
            <a:ext cx="2952328" cy="1584176"/>
          </a:xfrm>
          <a:prstGeom prst="roundRect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ŘEŠENÍ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223628" y="5157192"/>
            <a:ext cx="5832648" cy="1224136"/>
          </a:xfrm>
          <a:prstGeom prst="roundRect">
            <a:avLst/>
          </a:prstGeom>
          <a:solidFill>
            <a:srgbClr val="25C6FF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ŘEŠENÍ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165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cs-CZ" altLang="cs-CZ" smtClean="0">
                <a:solidFill>
                  <a:srgbClr val="7B9899"/>
                </a:solidFill>
              </a:rPr>
              <a:t>Citace a zdroje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 bwMode="auto">
          <a:xfrm>
            <a:off x="250825" y="1700213"/>
            <a:ext cx="8504238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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3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CADAE"/>
              </a:buClr>
              <a:buSzPct val="75000"/>
              <a:buFont typeface="Wingdings 2" pitchFamily="18" charset="2"/>
              <a:buChar char="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C7B70"/>
              </a:buClr>
              <a:buSzPct val="70000"/>
              <a:buFont typeface="Wingdings" pitchFamily="2" charset="2"/>
              <a:buChar char="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defRPr/>
            </a:pPr>
            <a:endParaRPr lang="cs-CZ" sz="1800" dirty="0" smtClean="0"/>
          </a:p>
          <a:p>
            <a:pPr marL="0" indent="0" algn="ctr" eaLnBrk="1" hangingPunct="1">
              <a:buFont typeface="Wingdings 2" pitchFamily="18" charset="2"/>
              <a:buNone/>
              <a:defRPr/>
            </a:pPr>
            <a:r>
              <a:rPr lang="cs-CZ" sz="1800" dirty="0" smtClean="0"/>
              <a:t>Autorem materiálu a všech jeho částí, není-li uvedeno jinak, je Mgr. Růžena Koubová.</a:t>
            </a:r>
          </a:p>
          <a:p>
            <a:pPr marL="0" indent="0" algn="ctr" eaLnBrk="1" hangingPunct="1">
              <a:buFont typeface="Wingdings 2" pitchFamily="18" charset="2"/>
              <a:buNone/>
              <a:defRPr/>
            </a:pPr>
            <a:r>
              <a:rPr lang="cs-CZ" sz="1800" dirty="0" smtClean="0"/>
              <a:t> Materiál vznikl v OP Vzdělávání pro konkurenceschopnost – projekt EU peníze školám.</a:t>
            </a:r>
          </a:p>
          <a:p>
            <a:pPr algn="ctr" eaLnBrk="1" hangingPunct="1">
              <a:defRPr/>
            </a:pPr>
            <a:endParaRPr lang="cs-CZ" sz="1800" dirty="0" smtClean="0"/>
          </a:p>
          <a:p>
            <a:pPr algn="ctr" eaLnBrk="1" hangingPunct="1">
              <a:defRPr/>
            </a:pPr>
            <a:endParaRPr lang="cs-CZ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edián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307</TotalTime>
  <Words>517</Words>
  <Application>Microsoft Office PowerPoint</Application>
  <PresentationFormat>Předvádění na obrazovce (4:3)</PresentationFormat>
  <Paragraphs>121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Medián</vt:lpstr>
      <vt:lpstr>Picture</vt:lpstr>
      <vt:lpstr>Prezentace aplikace PowerPoint</vt:lpstr>
      <vt:lpstr>Prezentace aplikace PowerPoint</vt:lpstr>
      <vt:lpstr>ANOTACE</vt:lpstr>
      <vt:lpstr>násobek</vt:lpstr>
      <vt:lpstr>Násobek </vt:lpstr>
      <vt:lpstr>Procvičování </vt:lpstr>
      <vt:lpstr>Násobek a dělitel přirozeného čísla</vt:lpstr>
      <vt:lpstr>Rozhodni, zda platí daná tvrzení:</vt:lpstr>
      <vt:lpstr>Procvičování </vt:lpstr>
      <vt:lpstr>Procvičování </vt:lpstr>
      <vt:lpstr>Citace a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Druhá mocnina čísla</dc:title>
  <dc:creator>Honzik</dc:creator>
  <cp:lastModifiedBy>Koubová</cp:lastModifiedBy>
  <cp:revision>74</cp:revision>
  <dcterms:created xsi:type="dcterms:W3CDTF">2012-09-30T17:20:01Z</dcterms:created>
  <dcterms:modified xsi:type="dcterms:W3CDTF">2014-02-17T17:57:40Z</dcterms:modified>
</cp:coreProperties>
</file>