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4" r:id="rId3"/>
    <p:sldId id="265" r:id="rId4"/>
    <p:sldId id="256" r:id="rId5"/>
    <p:sldId id="268" r:id="rId6"/>
    <p:sldId id="258" r:id="rId7"/>
    <p:sldId id="267" r:id="rId8"/>
    <p:sldId id="269" r:id="rId9"/>
    <p:sldId id="270" r:id="rId10"/>
    <p:sldId id="271" r:id="rId11"/>
    <p:sldId id="272" r:id="rId12"/>
    <p:sldId id="273" r:id="rId13"/>
    <p:sldId id="274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7144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6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Century Schoolbook" pitchFamily="18" charset="0"/>
            </a:endParaRPr>
          </a:p>
        </p:txBody>
      </p:sp>
      <p:sp>
        <p:nvSpPr>
          <p:cNvPr id="3077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8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4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1683061"/>
              </p:ext>
            </p:extLst>
          </p:nvPr>
        </p:nvGraphicFramePr>
        <p:xfrm>
          <a:off x="1835150" y="981075"/>
          <a:ext cx="6121400" cy="5472118"/>
        </p:xfrm>
        <a:graphic>
          <a:graphicData uri="http://schemas.openxmlformats.org/drawingml/2006/table">
            <a:tbl>
              <a:tblPr/>
              <a:tblGrid>
                <a:gridCol w="2736626"/>
                <a:gridCol w="3384774"/>
              </a:tblGrid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IX.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tvorby: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18.2.2014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19.2.2014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VY_32_INOVACE_CH.9.59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Chemické reakce a rovnice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57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Reakce, koroze,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kov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488609"/>
              </p:ext>
            </p:extLst>
          </p:nvPr>
        </p:nvGraphicFramePr>
        <p:xfrm>
          <a:off x="971600" y="1412776"/>
          <a:ext cx="7561262" cy="4193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1952"/>
                <a:gridCol w="5089310"/>
              </a:tblGrid>
              <a:tr h="392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207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12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5622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aktivní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1685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opakování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kliknutím kontrola 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6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koroze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- kliknutím se objeví charakteristiky - slouží k zápisu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7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činitelé ovlivňující korozi – zápis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18-11 –  Stálost a nestálost některých kovů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. 12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ochrana kovů proti korozi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13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zadání D. Ú. na příští hodinu 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Žák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vysvětlí pojem koroze, uvede příklady činitelů ovlivňující její </a:t>
                      </a:r>
                    </a:p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rychlost, uvede způsoby ochrany železných výrobků před korozí, </a:t>
                      </a:r>
                    </a:p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předpoví a ověří vliv různých činitelů na průběh koroze </a:t>
                      </a:r>
                    </a:p>
                    <a:p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6649" marR="66649" marT="33316" marB="3331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Koroze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03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0267" y="138829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 jakou chemickou reakci jde? Exotermická </a:t>
            </a:r>
            <a:r>
              <a:rPr lang="cs-CZ" sz="2400" dirty="0" smtClean="0"/>
              <a:t>chemická</a:t>
            </a:r>
            <a:r>
              <a:rPr lang="cs-CZ" dirty="0" smtClean="0"/>
              <a:t> reakce, při které vzniká světlo a teplo.</a:t>
            </a:r>
          </a:p>
          <a:p>
            <a:r>
              <a:rPr lang="cs-CZ" dirty="0" smtClean="0"/>
              <a:t>Vyjmenuj podmínky této chemické reakce: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Vysvětli, co je to plamen a popiš ho.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Vyjmenuj zásady při hašení hořlavé látky.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4543" y="274638"/>
            <a:ext cx="8229600" cy="1143000"/>
          </a:xfrm>
        </p:spPr>
        <p:txBody>
          <a:bodyPr/>
          <a:lstStyle/>
          <a:p>
            <a:r>
              <a:rPr lang="cs-CZ" dirty="0" smtClean="0"/>
              <a:t>Opakování - hoření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94384" y="2132856"/>
            <a:ext cx="187220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HOŘENÍ 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1600" y="2989447"/>
            <a:ext cx="7416824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PŘÍTOMNOST HOŘLAVÉ LÁTKY A OXIDAČNÍHO ČINIDLA, DOSAŽENÍ TEPLOTY HOŘENÍ. 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5927" y="4207633"/>
            <a:ext cx="7416824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SLOUPEC HOŘÍCÍCH PLYNŮ, JEHO TEPLOTA NENÍ VŠUDE STEJNÁ.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99456" y="5436705"/>
            <a:ext cx="7416824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ZAMEZIT PŘÍSTUPU VZDUCHU K HOŘÍCÍ LÁTCE, OCHLADIT JI A ZABRÁNIT ROZŠÍŘENÍ POŽÁRU.  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02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soubor chemických dějů, při kterých se rozrušuje povrch různých materiálů a vznikají nežádoucí látky</a:t>
            </a:r>
          </a:p>
          <a:p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 chemického hlediska jde o oxidace</a:t>
            </a: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Které materiály korozi podléhají?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Většinou kovy, některé horniny (pískovec) nebo stavební materiály.</a:t>
            </a: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Vysvětli rozdíl mezi slovem REZAVĚNÍ a KOROZE.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Rezavění je pouze jeden z mnoha dějů, jak se koroze projevuje.</a:t>
            </a:r>
          </a:p>
          <a:p>
            <a:pPr marL="109728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109728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Koroze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74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04054"/>
            <a:ext cx="3168352" cy="333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915000" cy="4539960"/>
          </a:xfrm>
        </p:spPr>
        <p:txBody>
          <a:bodyPr>
            <a:normAutofit/>
          </a:bodyPr>
          <a:lstStyle/>
          <a:p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VZDUŠNÝ KYSLÍK</a:t>
            </a:r>
            <a:r>
              <a:rPr lang="cs-CZ" dirty="0" smtClean="0">
                <a:solidFill>
                  <a:srgbClr val="00B0F0"/>
                </a:solidFill>
              </a:rPr>
              <a:t>   </a:t>
            </a:r>
            <a:endParaRPr lang="cs-CZ" sz="2400" dirty="0" smtClean="0">
              <a:solidFill>
                <a:srgbClr val="00B0F0"/>
              </a:solidFill>
            </a:endParaRPr>
          </a:p>
          <a:p>
            <a:endParaRPr lang="cs-CZ" sz="1000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VODA</a:t>
            </a:r>
            <a:r>
              <a:rPr lang="cs-CZ" dirty="0" smtClean="0">
                <a:solidFill>
                  <a:srgbClr val="0070C0"/>
                </a:solidFill>
              </a:rPr>
              <a:t>  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sz="1000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VODNÍ PÁRA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  <a:endParaRPr lang="cs-CZ" sz="2400" dirty="0" smtClean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DALŠÍ PLYNY (plynné oxidy, které s vodou vytváří kyseliny)</a:t>
            </a:r>
            <a:r>
              <a:rPr lang="cs-CZ" dirty="0" smtClean="0">
                <a:solidFill>
                  <a:srgbClr val="7030A0"/>
                </a:solidFill>
              </a:rPr>
              <a:t>   </a:t>
            </a:r>
            <a:endParaRPr lang="cs-CZ" sz="2400" dirty="0" smtClean="0">
              <a:solidFill>
                <a:srgbClr val="7030A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Činitelé ovlivňující korozi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9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některé kovy se korozi brání samy, vytvářejí vrstvičku ze svého oxidu, která nepropouští další částice </a:t>
            </a: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např. měď, hliník, zinek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jiné kovy tuto ochrannou vrstvičku nevytváří a proto je musíme proti korozi chránit </a:t>
            </a: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např. železo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ušlechtilé kovy odolávají korozi úplně</a:t>
            </a: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např. zlato, platina 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Stálost a nestálost některých kovů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67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19256" cy="482799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p</a:t>
            </a:r>
            <a:r>
              <a:rPr lang="cs-CZ" b="1" dirty="0" smtClean="0">
                <a:solidFill>
                  <a:srgbClr val="00B050"/>
                </a:solidFill>
              </a:rPr>
              <a:t>okrývá se vrstvičkou MĚDĚNKY, která má zelené zbarvení </a:t>
            </a:r>
          </a:p>
          <a:p>
            <a:r>
              <a:rPr lang="cs-CZ" dirty="0" smtClean="0"/>
              <a:t>měděnku tvoří hydroxid měďnatý a uhličitan měďnatý</a:t>
            </a:r>
          </a:p>
          <a:p>
            <a:r>
              <a:rPr lang="cs-CZ" dirty="0" smtClean="0"/>
              <a:t>měděnka chrání zbytek kovu před korozí</a:t>
            </a:r>
          </a:p>
          <a:p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Kde se můžete s měděnkou setkat?</a:t>
            </a:r>
          </a:p>
          <a:p>
            <a:pPr>
              <a:buFont typeface="Wingdings" panose="05000000000000000000" pitchFamily="2" charset="2"/>
              <a:buChar char="q"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Podléhá bronz korozi?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Vysvětli proč.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Měď a koroze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4563126"/>
            <a:ext cx="3528392" cy="45005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Střešní krytiny, okapy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16016" y="5013176"/>
            <a:ext cx="576064" cy="4320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75856" y="5553236"/>
            <a:ext cx="5616624" cy="9001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Protože bronz je slitina mědi a cínu, pokrývá se tedy vrstvou měděnky.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923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pokrývá se vrstvičkou, kterou nazýváme BÍLÁ REZ</a:t>
            </a:r>
          </a:p>
          <a:p>
            <a:r>
              <a:rPr lang="cs-CZ" dirty="0" smtClean="0"/>
              <a:t>tuto vrstvičku tvoří hydroxid zinečnatý a uhličitan zinečnatý</a:t>
            </a:r>
          </a:p>
          <a:p>
            <a:r>
              <a:rPr lang="cs-CZ" dirty="0" smtClean="0"/>
              <a:t>bílá rez chrání kov před korozí a díky ní má pak zinek matně šedou barvu</a:t>
            </a:r>
          </a:p>
          <a:p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Kde si myslíš, že se využívá této vlastnosti zinku?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Zinek a koroze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5419126"/>
            <a:ext cx="7992888" cy="5400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Pozinkování železných plechů, výroba slitin (mosaz)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20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při korozi vzniká na povrchu železa červenohnědá vrstva – REZ</a:t>
            </a:r>
          </a:p>
          <a:p>
            <a:r>
              <a:rPr lang="cs-CZ" dirty="0" smtClean="0"/>
              <a:t>tuto vrstvu tvoří hydroxid železitý, který vzniká při chemické reakci železa s kyslíkem a s vodou</a:t>
            </a:r>
          </a:p>
          <a:p>
            <a:r>
              <a:rPr lang="cs-CZ" dirty="0" smtClean="0"/>
              <a:t>tato reakce probíhá rychleji v teplém a vlhkém prostředí</a:t>
            </a:r>
          </a:p>
          <a:p>
            <a:r>
              <a:rPr lang="cs-CZ" dirty="0"/>
              <a:t>rez </a:t>
            </a:r>
            <a:r>
              <a:rPr lang="cs-CZ" dirty="0" smtClean="0"/>
              <a:t>železo nechrání, </a:t>
            </a:r>
            <a:r>
              <a:rPr lang="cs-CZ" dirty="0"/>
              <a:t>naopak trvale narušuje jeho povrch </a:t>
            </a:r>
            <a:r>
              <a:rPr lang="cs-CZ" dirty="0" smtClean="0"/>
              <a:t>a hmota kovu postupně ubývá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 a koroze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58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OCHRANNÝ </a:t>
            </a:r>
            <a:r>
              <a:rPr lang="cs-CZ" b="1" dirty="0" smtClean="0">
                <a:solidFill>
                  <a:srgbClr val="FF0000"/>
                </a:solidFill>
              </a:rPr>
              <a:t>NÁTĚR </a:t>
            </a:r>
            <a:r>
              <a:rPr lang="cs-CZ" dirty="0" smtClean="0"/>
              <a:t>– olej, vazelína (tyto látky odpuzují vodu)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POKOVOVÁNÍ</a:t>
            </a:r>
            <a:r>
              <a:rPr lang="cs-CZ" dirty="0" smtClean="0"/>
              <a:t> – pokrytí vrstvou kovu, který odolává korozi (pozinkování, poniklování, pochromování)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POKRYTÍ JINÝM MATERIÁLEM </a:t>
            </a:r>
            <a:r>
              <a:rPr lang="cs-CZ" dirty="0" smtClean="0"/>
              <a:t>– nátěrové barvy, plast (tyto látky odolávají korozi)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kovů proti korozi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94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Připrav si doma 4 lahvičky s uzávěrem a 4 odmaštěné hřebíky.</a:t>
            </a:r>
          </a:p>
          <a:p>
            <a:r>
              <a:rPr lang="cs-CZ" dirty="0" smtClean="0"/>
              <a:t>Do dvou lahviček dej vodu, do třetí roztok soli a čtvrtou nech prázdnou.</a:t>
            </a:r>
          </a:p>
          <a:p>
            <a:r>
              <a:rPr lang="cs-CZ" dirty="0" smtClean="0"/>
              <a:t>Pak do první, třetí a čtvrté lahvičky vlož hřebík a do druhé lahvičky hřebík s připevněným kouskem zinku nebo hliníku.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Pozoruj průběh koroze – srovnej rychlost koroze v jednotlivých lahvičkách.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47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</a:t>
            </a:r>
            <a:r>
              <a:rPr lang="cs-CZ" sz="1600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037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898</TotalTime>
  <Words>727</Words>
  <Application>Microsoft Office PowerPoint</Application>
  <PresentationFormat>Předvádění na obrazovce (4:3)</PresentationFormat>
  <Paragraphs>125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Picture</vt:lpstr>
      <vt:lpstr>Prezentace aplikace PowerPoint</vt:lpstr>
      <vt:lpstr>Prezentace aplikace PowerPoint</vt:lpstr>
      <vt:lpstr>ANOTACE</vt:lpstr>
      <vt:lpstr>Koroze   </vt:lpstr>
      <vt:lpstr>Opakování - hoření </vt:lpstr>
      <vt:lpstr>Koroze</vt:lpstr>
      <vt:lpstr>Činitelé ovlivňující korozi </vt:lpstr>
      <vt:lpstr>Stálost a nestálost některých kovů</vt:lpstr>
      <vt:lpstr>Měď a koroze</vt:lpstr>
      <vt:lpstr>Zinek a koroze</vt:lpstr>
      <vt:lpstr>Železo a koroze</vt:lpstr>
      <vt:lpstr>Ochrana kovů proti korozi </vt:lpstr>
      <vt:lpstr>Domácí úkol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a chemické reakce</dc:title>
  <dc:creator>Koubová</dc:creator>
  <cp:lastModifiedBy>Koubová</cp:lastModifiedBy>
  <cp:revision>207</cp:revision>
  <dcterms:created xsi:type="dcterms:W3CDTF">2014-01-05T09:10:16Z</dcterms:created>
  <dcterms:modified xsi:type="dcterms:W3CDTF">2014-02-18T18:29:19Z</dcterms:modified>
</cp:coreProperties>
</file>