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0C67D-ACD7-481A-A2EB-92960E7E9CB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CF623E6-BF76-45F7-A1E2-1F9F1FBEE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0DDF5-2993-48BB-9BBE-5C206264759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AC96C-96CA-4E71-B385-EC13B5D91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E4985-5938-42B9-B40A-DE2CC9A2AA7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EBAA3C8-E9F8-4E3C-BF5F-AFDE008EF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4268E-5890-4A95-BFFD-059B5C09421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C0D9C-F700-472A-B6D1-417C39EA8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23B85-81E6-431F-987F-62CB34221A3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E7CAE74B-F1E2-4C21-A63F-0EA7FA4294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34D95-6065-4D86-9605-CD8C27F5785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DE25B-785C-42E6-B585-E2F9038491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068FA-423E-4516-A391-1A0242832EC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84F0A04-B10F-43CE-A112-68BCEDB6C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DB6BA40-E262-4D64-8944-FB2485A42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E5A78-6D6B-4B37-BAF9-CB52C4CD0A7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10C3E-8B0C-44C4-8044-999E60C56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D8AA21-DE3E-4C4C-9AC7-F1660B2CF1E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6B5E7-4C63-4D7F-9D08-7F31F9BDAE2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23BD0-51D2-44B6-875B-1CA69721A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A02654-C073-40D9-B55E-9D365C0D4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463EC-4017-4682-B32E-95D430DA7C6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16568E-6B49-4A89-8FCD-FBF3D0CDAC6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9597E4-21C5-4CF7-97CC-37487E0A6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36401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2242592"/>
                <a:gridCol w="603832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Příčiny kažení potravin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VY_(32)_INOVACE_1.B_PV_03(20)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prezentace je seznámit žáky s příčinami kažení potravin.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</a:t>
            </a:r>
            <a:r>
              <a:rPr lang="cs-CZ" dirty="0" smtClean="0"/>
              <a:t>práce.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</a:t>
            </a:r>
            <a:r>
              <a:rPr lang="cs-CZ" dirty="0" smtClean="0"/>
              <a:t>pro výklad </a:t>
            </a:r>
            <a:r>
              <a:rPr lang="cs-CZ" smtClean="0"/>
              <a:t>nové látky.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P. Pechová, 2012</a:t>
            </a:r>
            <a:endParaRPr lang="cs-CZ" dirty="0"/>
          </a:p>
        </p:txBody>
      </p:sp>
      <p:sp>
        <p:nvSpPr>
          <p:cNvPr id="15362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PŘÍČINY KAŽENÍ POTRAVIN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Fyzikálně chemické vlivy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teplo (pomáhá rozmnožovat</a:t>
            </a:r>
            <a:r>
              <a:rPr lang="cs-CZ" dirty="0"/>
              <a:t> </a:t>
            </a:r>
            <a:r>
              <a:rPr lang="cs-CZ" dirty="0">
                <a:cs typeface="Times New Roman" charset="0"/>
              </a:rPr>
              <a:t>mikroorganismy</a:t>
            </a:r>
            <a:r>
              <a:rPr lang="cs-CZ" dirty="0"/>
              <a:t>,  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/>
              <a:t>    </a:t>
            </a:r>
            <a:r>
              <a:rPr lang="cs-CZ" dirty="0">
                <a:cs typeface="Times New Roman" charset="0"/>
              </a:rPr>
              <a:t>optimální teplota k jejich rozmnožení je +30</a:t>
            </a:r>
            <a:endParaRPr lang="cs-CZ" dirty="0"/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/>
              <a:t>   </a:t>
            </a:r>
            <a:r>
              <a:rPr lang="cs-CZ" dirty="0">
                <a:cs typeface="Times New Roman" charset="0"/>
              </a:rPr>
              <a:t> až + 40°C, při tep. -18°C se růst </a:t>
            </a:r>
            <a:r>
              <a:rPr lang="cs-CZ" dirty="0" smtClean="0"/>
              <a:t>mikroorganismů </a:t>
            </a:r>
            <a:r>
              <a:rPr lang="cs-CZ" dirty="0">
                <a:cs typeface="Times New Roman" charset="0"/>
              </a:rPr>
              <a:t>zastavuje)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nízká teplota (brambory sládnou)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světlo (urychluje žluknutí tuků)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vlhkost (plísně, mění se struktura, např. sůl </a:t>
            </a:r>
            <a:r>
              <a:rPr lang="cs-CZ" dirty="0" smtClean="0">
                <a:cs typeface="Times New Roman" charset="0"/>
              </a:rPr>
              <a:t>zvlhne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cs typeface="Times New Roman" charset="0"/>
              </a:rPr>
              <a:t> </a:t>
            </a:r>
            <a:r>
              <a:rPr lang="cs-CZ" dirty="0" smtClean="0">
                <a:cs typeface="Times New Roman" charset="0"/>
              </a:rPr>
              <a:t>  </a:t>
            </a:r>
            <a:r>
              <a:rPr lang="cs-CZ" dirty="0">
                <a:cs typeface="Times New Roman" charset="0"/>
              </a:rPr>
              <a:t>a ztvrdne)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vzdušný kyslík (vysychání potravin – </a:t>
            </a:r>
            <a:r>
              <a:rPr lang="cs-CZ" dirty="0" smtClean="0">
                <a:cs typeface="Times New Roman" charset="0"/>
              </a:rPr>
              <a:t>pečivo)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Biologické vlivy a rozkladné procesy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vznikají činností mikroorganismů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původci mikrobiálních </a:t>
            </a:r>
            <a:r>
              <a:rPr lang="cs-CZ" dirty="0" smtClean="0">
                <a:cs typeface="Times New Roman" charset="0"/>
              </a:rPr>
              <a:t>změn: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cs typeface="Times New Roman" charset="0"/>
              </a:rPr>
              <a:t>	</a:t>
            </a:r>
            <a:r>
              <a:rPr lang="cs-CZ" dirty="0" smtClean="0">
                <a:cs typeface="Times New Roman" charset="0"/>
              </a:rPr>
              <a:t>- bakterie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cs typeface="Times New Roman" charset="0"/>
              </a:rPr>
              <a:t>	</a:t>
            </a:r>
            <a:r>
              <a:rPr lang="cs-CZ" dirty="0" smtClean="0">
                <a:cs typeface="Times New Roman" charset="0"/>
              </a:rPr>
              <a:t>- kvasinky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cs typeface="Times New Roman" charset="0"/>
              </a:rPr>
              <a:t>	</a:t>
            </a:r>
            <a:r>
              <a:rPr lang="cs-CZ" dirty="0" smtClean="0">
                <a:cs typeface="Times New Roman" charset="0"/>
              </a:rPr>
              <a:t>- plísně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cs typeface="Times New Roman" charset="0"/>
              </a:rPr>
              <a:t>	</a:t>
            </a:r>
            <a:r>
              <a:rPr lang="cs-CZ" dirty="0" smtClean="0">
                <a:cs typeface="Times New Roman" charset="0"/>
              </a:rPr>
              <a:t>- enzymy</a:t>
            </a:r>
            <a:endParaRPr lang="cs-CZ" dirty="0">
              <a:cs typeface="Times New Roman" charset="0"/>
            </a:endParaRP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028" name="Picture 4" descr="C:\Users\Petra\AppData\Local\Microsoft\Windows\Temporary Internet Files\Content.IE5\O8GXO1R5\MC90043873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2997200"/>
            <a:ext cx="3406775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Bakterie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skupiny mikroorg</a:t>
            </a:r>
            <a:r>
              <a:rPr lang="cs-CZ" dirty="0"/>
              <a:t>anismy</a:t>
            </a:r>
            <a:r>
              <a:rPr lang="cs-CZ" dirty="0">
                <a:cs typeface="Times New Roman" charset="0"/>
              </a:rPr>
              <a:t>, které napadají převážně nekyselé prostředí, např. zeleninu,</a:t>
            </a:r>
            <a:r>
              <a:rPr lang="cs-CZ" dirty="0"/>
              <a:t>  </a:t>
            </a:r>
            <a:r>
              <a:rPr lang="cs-CZ" dirty="0">
                <a:cs typeface="Times New Roman" charset="0"/>
              </a:rPr>
              <a:t>maso</a:t>
            </a:r>
            <a:endParaRPr lang="cs-CZ" dirty="0"/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 </a:t>
            </a:r>
            <a:r>
              <a:rPr lang="cs-CZ" dirty="0"/>
              <a:t>v</a:t>
            </a:r>
            <a:r>
              <a:rPr lang="cs-CZ" dirty="0">
                <a:cs typeface="Times New Roman" charset="0"/>
              </a:rPr>
              <a:t>e vhodných podmínkách se rozmnožují a znehodnocují potraviny</a:t>
            </a:r>
            <a:endParaRPr lang="cs-CZ" dirty="0"/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bak</a:t>
            </a:r>
            <a:r>
              <a:rPr lang="cs-CZ" dirty="0"/>
              <a:t>terie</a:t>
            </a:r>
            <a:r>
              <a:rPr lang="cs-CZ" dirty="0">
                <a:cs typeface="Times New Roman" charset="0"/>
              </a:rPr>
              <a:t> druhu salmonela se vyskytují </a:t>
            </a:r>
            <a:r>
              <a:rPr lang="cs-CZ" dirty="0"/>
              <a:t>                </a:t>
            </a:r>
            <a:endParaRPr lang="cs-CZ" dirty="0" smtClean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>
                <a:cs typeface="Times New Roman" charset="0"/>
              </a:rPr>
              <a:t>ve slep</a:t>
            </a:r>
            <a:r>
              <a:rPr lang="cs-CZ" dirty="0"/>
              <a:t>ičích </a:t>
            </a:r>
            <a:r>
              <a:rPr lang="cs-CZ" dirty="0">
                <a:cs typeface="Times New Roman" charset="0"/>
              </a:rPr>
              <a:t>vejcích, kuř</a:t>
            </a:r>
            <a:r>
              <a:rPr lang="cs-CZ" dirty="0"/>
              <a:t>ecím</a:t>
            </a:r>
            <a:r>
              <a:rPr lang="cs-CZ" dirty="0">
                <a:cs typeface="Times New Roman" charset="0"/>
              </a:rPr>
              <a:t> mase i v koření</a:t>
            </a:r>
            <a:endParaRPr lang="cs-CZ" dirty="0"/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hnilobné bakterie rozkládají bílkoviny (změna barvy, pachu, potr</a:t>
            </a:r>
            <a:r>
              <a:rPr lang="cs-CZ" dirty="0"/>
              <a:t>avina</a:t>
            </a:r>
            <a:r>
              <a:rPr lang="cs-CZ" dirty="0">
                <a:cs typeface="Times New Roman" charset="0"/>
              </a:rPr>
              <a:t> se může</a:t>
            </a:r>
            <a:r>
              <a:rPr lang="cs-CZ" dirty="0"/>
              <a:t> </a:t>
            </a:r>
            <a:r>
              <a:rPr lang="cs-CZ" dirty="0" smtClean="0">
                <a:cs typeface="Times New Roman" charset="0"/>
              </a:rPr>
              <a:t>roztékat)</a:t>
            </a:r>
            <a:endParaRPr lang="cs-CZ" dirty="0">
              <a:cs typeface="Times New Roman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Plísně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>
                <a:cs typeface="Times New Roman" pitchFamily="18" charset="0"/>
              </a:rPr>
              <a:t>houbovité mikroorg</a:t>
            </a:r>
            <a:r>
              <a:rPr lang="cs-CZ" smtClean="0"/>
              <a:t>anismy</a:t>
            </a:r>
            <a:r>
              <a:rPr lang="cs-CZ" smtClean="0">
                <a:cs typeface="Times New Roman" pitchFamily="18" charset="0"/>
              </a:rPr>
              <a:t> , rozrůstají se na povrchu (bílé, šedé, černé povlaky)</a:t>
            </a:r>
            <a:endParaRPr lang="cs-CZ" smtClean="0"/>
          </a:p>
          <a:p>
            <a:r>
              <a:rPr lang="cs-CZ" smtClean="0">
                <a:cs typeface="Times New Roman" pitchFamily="18" charset="0"/>
              </a:rPr>
              <a:t>napadené potrav. jsou nepoživatelné	</a:t>
            </a:r>
            <a:endParaRPr lang="cs-CZ" smtClean="0"/>
          </a:p>
          <a:p>
            <a:r>
              <a:rPr lang="cs-CZ" smtClean="0">
                <a:cs typeface="Times New Roman" pitchFamily="18" charset="0"/>
              </a:rPr>
              <a:t>kulturní druhy plísní – výroba sýrů</a:t>
            </a:r>
            <a:r>
              <a:rPr lang="cs-CZ" smtClean="0"/>
              <a:t> 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027" name="Picture 3"/>
          <p:cNvPicPr preferRelativeResize="0"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3789363"/>
            <a:ext cx="3187700" cy="212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Kvasinky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>
                <a:cs typeface="Times New Roman" pitchFamily="18" charset="0"/>
              </a:rPr>
              <a:t>mikroorganismy zkvašující cukr</a:t>
            </a:r>
            <a:endParaRPr lang="cs-CZ" smtClean="0"/>
          </a:p>
          <a:p>
            <a:r>
              <a:rPr lang="cs-CZ" smtClean="0">
                <a:cs typeface="Times New Roman" pitchFamily="18" charset="0"/>
              </a:rPr>
              <a:t>hlavně v ovoci</a:t>
            </a:r>
            <a:r>
              <a:rPr lang="cs-CZ" smtClean="0"/>
              <a:t> </a:t>
            </a:r>
          </a:p>
          <a:p>
            <a:r>
              <a:rPr lang="cs-CZ" smtClean="0">
                <a:cs typeface="Times New Roman" pitchFamily="18" charset="0"/>
              </a:rPr>
              <a:t>kulturní kvasinky</a:t>
            </a:r>
            <a:r>
              <a:rPr lang="cs-CZ" smtClean="0"/>
              <a:t>: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			- </a:t>
            </a:r>
            <a:r>
              <a:rPr lang="cs-CZ" smtClean="0">
                <a:cs typeface="Times New Roman" pitchFamily="18" charset="0"/>
              </a:rPr>
              <a:t>lihové (výroba alkoh. nápojů)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			- </a:t>
            </a:r>
            <a:r>
              <a:rPr lang="cs-CZ" smtClean="0">
                <a:cs typeface="Times New Roman" pitchFamily="18" charset="0"/>
              </a:rPr>
              <a:t>octové (výroba octu)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			</a:t>
            </a:r>
            <a:r>
              <a:rPr lang="cs-CZ" smtClean="0">
                <a:cs typeface="Times New Roman" pitchFamily="18" charset="0"/>
              </a:rPr>
              <a:t>- mléčné (kys. zelí) </a:t>
            </a:r>
          </a:p>
        </p:txBody>
      </p:sp>
      <p:pic>
        <p:nvPicPr>
          <p:cNvPr id="2050" name="Picture 2" descr="C:\Users\Petra\AppData\Local\Microsoft\Windows\Temporary Internet Files\Content.IE5\OA44IHUJ\MC9002335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4076700"/>
            <a:ext cx="242887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Enzymy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potraviny vlivem enzymů dozrávají např. ovoce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pokud zrání pokračuje,</a:t>
            </a:r>
            <a:r>
              <a:rPr lang="cs-CZ" dirty="0"/>
              <a:t> </a:t>
            </a:r>
            <a:r>
              <a:rPr lang="cs-CZ" dirty="0">
                <a:cs typeface="Times New Roman" charset="0"/>
              </a:rPr>
              <a:t>přezrávají nejsou-li včas spotřebovány, kazí se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3077" name="Picture 5" descr="C:\Users\Petra\AppData\Local\Microsoft\Windows\Temporary Internet Files\Content.IE5\OA44IHUJ\MP90022765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90788" y="3357563"/>
            <a:ext cx="3657600" cy="241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Živočišní škůdci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způsobují infekční onemocnění lidí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cs typeface="Times New Roman" charset="0"/>
              </a:rPr>
              <a:t>znehodnocují potr</a:t>
            </a:r>
            <a:r>
              <a:rPr lang="cs-CZ" dirty="0"/>
              <a:t>aviny</a:t>
            </a:r>
            <a:r>
              <a:rPr lang="cs-CZ" dirty="0">
                <a:cs typeface="Times New Roman" charset="0"/>
              </a:rPr>
              <a:t> svými výměšky, larvami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4098" name="Picture 2" descr="C:\Users\Petra\AppData\Local\Microsoft\Windows\Temporary Internet Files\Content.IE5\OA44IHUJ\MC9003469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0550" y="2708275"/>
            <a:ext cx="4319588" cy="349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K jakým změnám dochází při kažení potravin?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Jaké jsou příčiny kažení potravin?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Vyjmenujte živočišné škůdce znehodnocující potraviny.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Jakým způsobem zajistíme zdravotní nezávadnost potravin?</a:t>
            </a:r>
          </a:p>
        </p:txBody>
      </p:sp>
      <p:pic>
        <p:nvPicPr>
          <p:cNvPr id="5122" name="Picture 2" descr="C:\Users\Petra\AppData\Local\Microsoft\Windows\Temporary Internet Files\Content.IE5\BAB1BR6Q\MC90044149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860800"/>
            <a:ext cx="2292350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HOHUM. </a:t>
            </a:r>
            <a:r>
              <a:rPr lang="cs-CZ" i="1" smtClean="0"/>
              <a:t>wikipedie</a:t>
            </a:r>
            <a:r>
              <a:rPr lang="cs-CZ" smtClean="0"/>
              <a:t> [online]. [cit. 3.1.2013]. Dostupný na WWW: http://cs.wikipedia.org/wiki/Soubor:Verschimmeltes_Brot_2008-12-07.JPG 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189</TotalTime>
  <Words>298</Words>
  <Application>Microsoft Office PowerPoint</Application>
  <PresentationFormat>On-screen Show (4:3)</PresentationFormat>
  <Paragraphs>72</Paragraphs>
  <Slides>12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30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Anotace</vt:lpstr>
      <vt:lpstr>PŘÍČINY KAŽENÍ POTRAVIN</vt:lpstr>
      <vt:lpstr>Fyzikálně chemické vlivy</vt:lpstr>
      <vt:lpstr>Biologické vlivy a rozkladné procesy</vt:lpstr>
      <vt:lpstr>Bakterie </vt:lpstr>
      <vt:lpstr>Plísně </vt:lpstr>
      <vt:lpstr>Kvasinky </vt:lpstr>
      <vt:lpstr>Enzymy </vt:lpstr>
      <vt:lpstr>Živočišní škůdci</vt:lpstr>
      <vt:lpstr>Kontrolní 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20</cp:revision>
  <dcterms:created xsi:type="dcterms:W3CDTF">2012-12-10T15:30:38Z</dcterms:created>
  <dcterms:modified xsi:type="dcterms:W3CDTF">2014-02-23T17:17:00Z</dcterms:modified>
</cp:coreProperties>
</file>