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68" r:id="rId1"/>
  </p:sldMasterIdLst>
  <p:sldIdLst>
    <p:sldId id="265" r:id="rId2"/>
    <p:sldId id="257" r:id="rId3"/>
    <p:sldId id="260" r:id="rId4"/>
    <p:sldId id="261" r:id="rId5"/>
    <p:sldId id="262" r:id="rId6"/>
    <p:sldId id="263" r:id="rId7"/>
    <p:sldId id="264" r:id="rId8"/>
    <p:sldId id="258" r:id="rId9"/>
    <p:sldId id="259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1464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3" name="Group 42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4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0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5" name="Rectangle 11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6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7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1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5" name="Rectangle 8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4" name="Rectangle 11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1" name="Rectangle 80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5" name="Freeform 44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Freeform 51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Freeform 57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Freeform 67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Freeform 68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7" name="Rectangle 46"/>
          <p:cNvSpPr/>
          <p:nvPr/>
        </p:nvSpPr>
        <p:spPr>
          <a:xfrm>
            <a:off x="4649096" y="-21511"/>
            <a:ext cx="3505200" cy="2312889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733365" y="2708476"/>
            <a:ext cx="3313355" cy="1702160"/>
          </a:xfrm>
        </p:spPr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733365" y="4421080"/>
            <a:ext cx="3309803" cy="1260629"/>
          </a:xfrm>
        </p:spPr>
        <p:txBody>
          <a:bodyPr>
            <a:normAutofit/>
          </a:bodyPr>
          <a:lstStyle>
            <a:lvl1pPr marL="0" indent="0" algn="l">
              <a:buNone/>
              <a:defRPr sz="1800">
                <a:solidFill>
                  <a:srgbClr val="42424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738744" y="1516828"/>
            <a:ext cx="2133600" cy="750981"/>
          </a:xfrm>
        </p:spPr>
        <p:txBody>
          <a:bodyPr anchor="b"/>
          <a:lstStyle>
            <a:lvl1pPr algn="l">
              <a:defRPr sz="2400"/>
            </a:lvl1pPr>
          </a:lstStyle>
          <a:p>
            <a:fld id="{95EC1D4A-A796-47C3-A63E-CE236FB377E2}" type="datetimeFigureOut">
              <a:rPr lang="cs-CZ" smtClean="0"/>
              <a:t>25.3.2013</a:t>
            </a:fld>
            <a:endParaRPr lang="cs-CZ"/>
          </a:p>
        </p:txBody>
      </p:sp>
      <p:sp>
        <p:nvSpPr>
          <p:cNvPr id="50" name="Rectangle 49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303520" y="5719966"/>
            <a:ext cx="2831592" cy="365125"/>
          </a:xfrm>
        </p:spPr>
        <p:txBody>
          <a:bodyPr>
            <a:normAutofit/>
          </a:bodyPr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649096" y="5719966"/>
            <a:ext cx="643666" cy="365125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89" name="Rectangle 88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25.3.2013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58645" y="2900829"/>
            <a:ext cx="6637468" cy="1362075"/>
          </a:xfrm>
        </p:spPr>
        <p:txBody>
          <a:bodyPr anchor="b"/>
          <a:lstStyle>
            <a:lvl1pPr algn="l">
              <a:defRPr sz="4000" b="0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58645" y="4267200"/>
            <a:ext cx="6637467" cy="1520413"/>
          </a:xfrm>
        </p:spPr>
        <p:txBody>
          <a:bodyPr anchor="t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25.3.2013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25.3.2013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042416" y="2313432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313431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12111" y="2316009"/>
            <a:ext cx="3057148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41721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11837" y="2316010"/>
            <a:ext cx="3055717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152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25.3.2013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25.3.2013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25.3.2013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2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5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3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4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0" name="Rectangle 79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7" name="Freeform 46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Freeform 58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Freeform 69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Freeform 70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7" name="Rectangle 56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25.3.2013</a:t>
            </a:fld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58" name="Rectangle 57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chemeClr val="bg1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45894" y="856527"/>
            <a:ext cx="3090440" cy="5150734"/>
          </a:xfrm>
        </p:spPr>
        <p:txBody>
          <a:bodyPr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61" name="Rectangle 60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9833" y="2657434"/>
            <a:ext cx="3304572" cy="1463153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6592" y="4136994"/>
            <a:ext cx="3298784" cy="1517904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5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7" name="Rectangle 8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8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9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6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5" name="Rectangle 84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7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8" name="Rectangle 77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9" name="Rectangle 78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80" name="Rectangle 79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6" name="Freeform 45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Freeform 62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Hexagon 69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Hexagon 70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2" name="Hexagon 71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3" name="Freeform 72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4" name="Freeform 73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94" name="Rectangle 93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1" name="Rectangle 10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2" name="Rectangle 101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rgbClr val="FFFFFF"/>
          </a:solidFill>
          <a:ln w="3175"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5" name="Rectangle 104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4424" y="2660904"/>
            <a:ext cx="3300984" cy="146304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005208" y="693795"/>
            <a:ext cx="3359623" cy="5468112"/>
          </a:xfrm>
        </p:spPr>
        <p:txBody>
          <a:bodyPr/>
          <a:lstStyle>
            <a:lvl1pPr marL="0" indent="0">
              <a:buNone/>
              <a:defRPr sz="3200">
                <a:solidFill>
                  <a:schemeClr val="accent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4630" y="4133088"/>
            <a:ext cx="3300573" cy="1519561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25.3.2013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25.3.2013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030147"/>
            <a:ext cx="1484453" cy="4780344"/>
          </a:xfrm>
        </p:spPr>
        <p:txBody>
          <a:bodyPr vert="eaVert" anchor="ctr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53296" y="1030147"/>
            <a:ext cx="5423704" cy="4780344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25.3.2013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2" name="Group 41"/>
          <p:cNvGrpSpPr/>
          <p:nvPr/>
        </p:nvGrpSpPr>
        <p:grpSpPr>
          <a:xfrm>
            <a:off x="-304800" y="0"/>
            <a:ext cx="9932332" cy="6858000"/>
            <a:chOff x="-382404" y="0"/>
            <a:chExt cx="9932332" cy="6858000"/>
          </a:xfrm>
        </p:grpSpPr>
        <p:grpSp>
          <p:nvGrpSpPr>
            <p:cNvPr id="43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101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3" name="Rectangle 112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4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5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02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110" name="Rectangle 109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1" name="Rectangle 110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2" name="Rectangle 111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0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107" name="Rectangle 10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08" name="Rectangle 107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09" name="Rectangle 108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104" name="Rectangle 103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5" name="Rectangle 104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6" name="Rectangle 105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4" name="Freeform 43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5" name="Freeform 44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6" name="Freeform 45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Hexagon 49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Freeform 54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Hexagon 57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5" name="Hexagon 94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6" name="Hexagon 95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7" name="Hexagon 96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8" name="Hexagon 97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9" name="Freeform 98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0" name="Freeform 99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66" name="Rectangle 65"/>
          <p:cNvSpPr/>
          <p:nvPr/>
        </p:nvSpPr>
        <p:spPr>
          <a:xfrm>
            <a:off x="457200" y="333487"/>
            <a:ext cx="8229600" cy="6185647"/>
          </a:xfrm>
          <a:prstGeom prst="rect">
            <a:avLst/>
          </a:prstGeom>
          <a:solidFill>
            <a:schemeClr val="bg1"/>
          </a:solidFill>
          <a:ln w="63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0" name="Rectangle 69"/>
          <p:cNvSpPr/>
          <p:nvPr/>
        </p:nvSpPr>
        <p:spPr>
          <a:xfrm>
            <a:off x="4561242" y="-21511"/>
            <a:ext cx="3679116" cy="699244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1" name="Rectangle 7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43490" y="1027664"/>
            <a:ext cx="7024744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43492" y="2323652"/>
            <a:ext cx="6777317" cy="350897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997388" y="224492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rgbClr val="FEFEFE"/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25.3.2013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641448" y="5852160"/>
            <a:ext cx="350215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accent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649096" y="224491"/>
            <a:ext cx="133215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EFEFE"/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69" r:id="rId1"/>
    <p:sldLayoutId id="2147483770" r:id="rId2"/>
    <p:sldLayoutId id="2147483771" r:id="rId3"/>
    <p:sldLayoutId id="2147483772" r:id="rId4"/>
    <p:sldLayoutId id="2147483773" r:id="rId5"/>
    <p:sldLayoutId id="2147483774" r:id="rId6"/>
    <p:sldLayoutId id="2147483775" r:id="rId7"/>
    <p:sldLayoutId id="2147483776" r:id="rId8"/>
    <p:sldLayoutId id="2147483777" r:id="rId9"/>
    <p:sldLayoutId id="2147483778" r:id="rId10"/>
    <p:sldLayoutId id="2147483779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40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64008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2471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32588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517904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171907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192024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121408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 idx="4294967295"/>
          </p:nvPr>
        </p:nvSpPr>
        <p:spPr>
          <a:xfrm>
            <a:off x="0" y="2130425"/>
            <a:ext cx="7772400" cy="1470025"/>
          </a:xfrm>
        </p:spPr>
        <p:txBody>
          <a:bodyPr/>
          <a:lstStyle/>
          <a:p>
            <a:r>
              <a:rPr lang="cs-CZ" dirty="0" smtClean="0"/>
              <a:t> 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2231325867"/>
              </p:ext>
            </p:extLst>
          </p:nvPr>
        </p:nvGraphicFramePr>
        <p:xfrm>
          <a:off x="457200" y="1600200"/>
          <a:ext cx="8229600" cy="3708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954560"/>
                <a:gridCol w="627504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Škola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SOU</a:t>
                      </a:r>
                      <a:r>
                        <a:rPr lang="cs-CZ" baseline="0" dirty="0" smtClean="0"/>
                        <a:t> a ZŠ Planá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199813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954335120"/>
              </p:ext>
            </p:extLst>
          </p:nvPr>
        </p:nvGraphicFramePr>
        <p:xfrm>
          <a:off x="683568" y="2276872"/>
          <a:ext cx="7776864" cy="3559359"/>
        </p:xfrm>
        <a:graphic>
          <a:graphicData uri="http://schemas.openxmlformats.org/drawingml/2006/table">
            <a:tbl>
              <a:tblPr firstRow="1" firstCol="1">
                <a:tableStyleId>{2D5ABB26-0587-4C30-8999-92F81FD0307C}</a:tableStyleId>
              </a:tblPr>
              <a:tblGrid>
                <a:gridCol w="2279861"/>
                <a:gridCol w="5497003"/>
              </a:tblGrid>
              <a:tr h="20650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</a:rPr>
                        <a:t>Číslo projektu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lvl="1"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638175" algn="l"/>
                        </a:tabLst>
                      </a:pPr>
                      <a:r>
                        <a:rPr lang="cs-CZ" sz="2000" dirty="0" smtClean="0">
                          <a:effectLst/>
                        </a:rPr>
                        <a:t>CZ.1.07</a:t>
                      </a:r>
                      <a:r>
                        <a:rPr lang="cs-CZ" sz="2000" dirty="0">
                          <a:effectLst/>
                        </a:rPr>
                        <a:t>/ 1.5.00/34.0673	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1814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</a:rPr>
                        <a:t>Název školy</a:t>
                      </a:r>
                      <a:endParaRPr lang="cs-CZ" sz="20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lvl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</a:rPr>
                        <a:t>SOU a ZŠ Planá, Kostelní 129, Planá</a:t>
                      </a:r>
                      <a:endParaRPr lang="cs-CZ" sz="20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1814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612775" algn="l"/>
                        </a:tabLst>
                      </a:pPr>
                      <a:r>
                        <a:rPr lang="cs-CZ" sz="20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Předmět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lvl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Potraviny a výživa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1814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</a:rPr>
                        <a:t>Tematický okruh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lvl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</a:rPr>
                        <a:t>Úvod</a:t>
                      </a:r>
                      <a:r>
                        <a:rPr lang="cs-CZ" sz="2000" baseline="0" dirty="0" smtClean="0">
                          <a:effectLst/>
                        </a:rPr>
                        <a:t> do předmětu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18141">
                <a:tc>
                  <a:txBody>
                    <a:bodyPr/>
                    <a:lstStyle/>
                    <a:p>
                      <a:pPr marL="0" marR="0" lvl="1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</a:rPr>
                        <a:t>Název materiálu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457200" marR="0" lvl="2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</a:rPr>
                        <a:t>Alimentární nákazy</a:t>
                      </a:r>
                      <a:r>
                        <a:rPr lang="cs-CZ" sz="2000" baseline="0" dirty="0" smtClean="0">
                          <a:effectLst/>
                        </a:rPr>
                        <a:t> a otravy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18141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</a:rPr>
                        <a:t>Číslo materiálu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457200" marR="0" lvl="2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0" i="0" u="none" strike="noStrike" kern="1200" baseline="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VY_(32)_INOVACE_1.B_PV_04(20)</a:t>
                      </a:r>
                      <a:endParaRPr lang="cs-CZ" sz="2000" dirty="0" smtClean="0">
                        <a:effectLst/>
                      </a:endParaRPr>
                    </a:p>
                  </a:txBody>
                  <a:tcPr marL="68580" marR="68580" marT="0" marB="0" anchor="ctr"/>
                </a:tc>
              </a:tr>
              <a:tr h="497157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</a:rPr>
                        <a:t>Autor	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457200" marR="0" lvl="1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</a:rPr>
                        <a:t>Ing. Petra Pechová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620977">
                <a:tc gridSpan="2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</a:rPr>
                        <a:t>Všechna neocitovaná díla jsou dílem autora.</a:t>
                      </a:r>
                      <a:endParaRPr lang="cs-CZ" sz="2000" dirty="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57153419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Cílem prezentace je seznámit žáky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s alimentárními nákazami a otravami.</a:t>
            </a:r>
          </a:p>
          <a:p>
            <a:r>
              <a:rPr lang="cs-CZ" dirty="0"/>
              <a:t>Materiál je určen pro žáky prvního ročníku oboru kuchařské </a:t>
            </a:r>
            <a:r>
              <a:rPr lang="cs-CZ" dirty="0" smtClean="0"/>
              <a:t>práce.</a:t>
            </a:r>
            <a:endParaRPr lang="cs-CZ" dirty="0"/>
          </a:p>
          <a:p>
            <a:r>
              <a:rPr lang="cs-CZ" dirty="0"/>
              <a:t>Materiál je určen pro interaktivní práci </a:t>
            </a:r>
            <a:endParaRPr lang="cs-CZ" dirty="0" smtClean="0"/>
          </a:p>
          <a:p>
            <a:pPr marL="68580" indent="0">
              <a:buNone/>
            </a:pPr>
            <a:r>
              <a:rPr lang="cs-CZ" dirty="0"/>
              <a:t> </a:t>
            </a:r>
            <a:r>
              <a:rPr lang="cs-CZ" dirty="0" smtClean="0"/>
              <a:t>  ve výuce.</a:t>
            </a:r>
            <a:endParaRPr lang="cs-CZ" dirty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1359019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ALIMENTÁRNÍ NÁKAZY A OTRAVY</a:t>
            </a:r>
            <a:endParaRPr lang="cs-CZ" dirty="0"/>
          </a:p>
        </p:txBody>
      </p:sp>
      <p:sp>
        <p:nvSpPr>
          <p:cNvPr id="5" name="Podnadpis 4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P. Pechová, 2012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647135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Alimentární nákazy a otravy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>
              <a:lnSpc>
                <a:spcPct val="90000"/>
              </a:lnSpc>
            </a:pPr>
            <a:r>
              <a:rPr lang="cs-CZ" dirty="0">
                <a:cs typeface="Times New Roman" charset="0"/>
              </a:rPr>
              <a:t>choroby způsobené požitím závadných potravin</a:t>
            </a:r>
            <a:endParaRPr lang="cs-CZ" dirty="0"/>
          </a:p>
          <a:p>
            <a:pPr>
              <a:lnSpc>
                <a:spcPct val="90000"/>
              </a:lnSpc>
            </a:pPr>
            <a:r>
              <a:rPr lang="cs-CZ" dirty="0">
                <a:cs typeface="Times New Roman" charset="0"/>
              </a:rPr>
              <a:t>onemocnění způsobují mikroorg</a:t>
            </a:r>
            <a:r>
              <a:rPr lang="cs-CZ" dirty="0"/>
              <a:t>anismy</a:t>
            </a:r>
            <a:r>
              <a:rPr lang="cs-CZ" dirty="0">
                <a:cs typeface="Times New Roman" charset="0"/>
              </a:rPr>
              <a:t> (bakterie, viry), prvoci a červi</a:t>
            </a:r>
            <a:endParaRPr lang="cs-CZ" dirty="0"/>
          </a:p>
          <a:p>
            <a:pPr>
              <a:lnSpc>
                <a:spcPct val="90000"/>
              </a:lnSpc>
            </a:pPr>
            <a:r>
              <a:rPr lang="cs-CZ" dirty="0">
                <a:cs typeface="Times New Roman" charset="0"/>
              </a:rPr>
              <a:t>vstupní branou je zažívací ústrojí</a:t>
            </a:r>
            <a:endParaRPr lang="cs-CZ" dirty="0"/>
          </a:p>
          <a:p>
            <a:pPr>
              <a:lnSpc>
                <a:spcPct val="90000"/>
              </a:lnSpc>
            </a:pPr>
            <a:r>
              <a:rPr lang="cs-CZ" dirty="0">
                <a:cs typeface="Times New Roman" charset="0"/>
              </a:rPr>
              <a:t>zdrojem může být člověk(nemocný, rekonvalescent, bacilonosič), zvíře a vnější</a:t>
            </a:r>
            <a:r>
              <a:rPr lang="cs-CZ" dirty="0"/>
              <a:t> </a:t>
            </a:r>
            <a:r>
              <a:rPr lang="cs-CZ" dirty="0">
                <a:cs typeface="Times New Roman" charset="0"/>
              </a:rPr>
              <a:t>prostředí	</a:t>
            </a:r>
            <a:endParaRPr lang="cs-CZ" dirty="0"/>
          </a:p>
          <a:p>
            <a:pPr>
              <a:lnSpc>
                <a:spcPct val="90000"/>
              </a:lnSpc>
            </a:pPr>
            <a:r>
              <a:rPr lang="cs-CZ" dirty="0">
                <a:cs typeface="Times New Roman" charset="0"/>
              </a:rPr>
              <a:t>cesta nákazy – přímá (znečištěné ruce)</a:t>
            </a:r>
            <a:r>
              <a:rPr lang="cs-CZ" dirty="0"/>
              <a:t> </a:t>
            </a:r>
          </a:p>
          <a:p>
            <a:pPr>
              <a:lnSpc>
                <a:spcPct val="90000"/>
              </a:lnSpc>
            </a:pPr>
            <a:r>
              <a:rPr lang="cs-CZ" dirty="0">
                <a:cs typeface="Times New Roman" charset="0"/>
              </a:rPr>
              <a:t>nepřímá (nakažené potraviny, voda, znečištěné předměty</a:t>
            </a:r>
            <a:r>
              <a:rPr lang="cs-CZ" dirty="0" smtClean="0">
                <a:cs typeface="Times New Roman" charset="0"/>
              </a:rPr>
              <a:t>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456566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Druhy nákaz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žloutenka typu A</a:t>
            </a:r>
          </a:p>
          <a:p>
            <a:r>
              <a:rPr lang="cs-CZ" dirty="0"/>
              <a:t>úplavice</a:t>
            </a:r>
          </a:p>
          <a:p>
            <a:r>
              <a:rPr lang="cs-CZ" dirty="0"/>
              <a:t>salmonelóza</a:t>
            </a:r>
          </a:p>
          <a:p>
            <a:r>
              <a:rPr lang="cs-CZ" dirty="0"/>
              <a:t>břišní tyfus</a:t>
            </a:r>
          </a:p>
          <a:p>
            <a:r>
              <a:rPr lang="cs-CZ" dirty="0"/>
              <a:t>roup dětský, škrkavka, tasemnice</a:t>
            </a:r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55976" y="1628800"/>
            <a:ext cx="3679977" cy="212769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2207375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D</a:t>
            </a:r>
            <a:r>
              <a:rPr lang="cs-CZ" dirty="0" smtClean="0"/>
              <a:t>ruhy otrav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z hub (muchomůrky)</a:t>
            </a:r>
          </a:p>
          <a:p>
            <a:r>
              <a:rPr lang="cs-CZ" dirty="0"/>
              <a:t>těžkými kovy (rtuť, olovo – mořské ryby)</a:t>
            </a:r>
          </a:p>
          <a:p>
            <a:r>
              <a:rPr lang="cs-CZ" dirty="0"/>
              <a:t>botulotoxin (klobásový jed)</a:t>
            </a:r>
          </a:p>
          <a:p>
            <a:r>
              <a:rPr lang="cs-CZ" dirty="0"/>
              <a:t>mykotoxiny (plísně)</a:t>
            </a:r>
          </a:p>
          <a:p>
            <a:r>
              <a:rPr lang="cs-CZ" dirty="0"/>
              <a:t>stafylokok </a:t>
            </a:r>
            <a:r>
              <a:rPr lang="cs-CZ" dirty="0" smtClean="0"/>
              <a:t>(</a:t>
            </a:r>
            <a:r>
              <a:rPr lang="cs-CZ" dirty="0"/>
              <a:t>hnisavá </a:t>
            </a:r>
            <a:endParaRPr lang="cs-CZ" dirty="0" smtClean="0"/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rána</a:t>
            </a:r>
            <a:r>
              <a:rPr lang="cs-CZ" dirty="0"/>
              <a:t>, angína)</a:t>
            </a:r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94802" y="4005064"/>
            <a:ext cx="3024336" cy="226825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44566916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Prevence - ochrana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dbáme na zdravotní nezávadnost potravin</a:t>
            </a:r>
          </a:p>
          <a:p>
            <a:r>
              <a:rPr lang="cs-CZ" dirty="0"/>
              <a:t> dodržujeme hygienu při </a:t>
            </a:r>
            <a:r>
              <a:rPr lang="cs-CZ" dirty="0" smtClean="0"/>
              <a:t>zpracování </a:t>
            </a:r>
            <a:r>
              <a:rPr lang="cs-CZ" dirty="0"/>
              <a:t>surovin</a:t>
            </a:r>
          </a:p>
          <a:p>
            <a:r>
              <a:rPr lang="cs-CZ" dirty="0"/>
              <a:t> chráníme potraviny před škůdci</a:t>
            </a:r>
          </a:p>
          <a:p>
            <a:r>
              <a:rPr lang="cs-CZ" dirty="0"/>
              <a:t> dbáme na osobní hygienu</a:t>
            </a:r>
          </a:p>
          <a:p>
            <a:r>
              <a:rPr lang="cs-CZ" dirty="0"/>
              <a:t> dodržujeme zásady úklidu</a:t>
            </a:r>
          </a:p>
          <a:p>
            <a:r>
              <a:rPr lang="cs-CZ" dirty="0"/>
              <a:t>dezinfekce, dezinsekce, deratizace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533286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Kontrolní otázky: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AutoNum type="arabicPeriod"/>
            </a:pPr>
            <a:r>
              <a:rPr lang="cs-CZ" dirty="0" smtClean="0"/>
              <a:t>Čím se zabývá hygiena výživy a proč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je důležitá?</a:t>
            </a:r>
          </a:p>
          <a:p>
            <a:pPr marL="457200" indent="-457200">
              <a:buAutoNum type="arabicPeriod" startAt="2"/>
            </a:pPr>
            <a:r>
              <a:rPr lang="cs-CZ" dirty="0" smtClean="0"/>
              <a:t>Co je dezinfekce a jakými prostředky    </a:t>
            </a:r>
          </a:p>
          <a:p>
            <a:pPr marL="0" indent="0">
              <a:buNone/>
            </a:pPr>
            <a:r>
              <a:rPr lang="cs-CZ" dirty="0" smtClean="0"/>
              <a:t>      se provádí? (použijte internet)</a:t>
            </a:r>
          </a:p>
          <a:p>
            <a:pPr marL="457200" indent="-457200">
              <a:buAutoNum type="arabicPeriod" startAt="3"/>
            </a:pPr>
            <a:r>
              <a:rPr lang="cs-CZ" dirty="0" smtClean="0"/>
              <a:t>Jakým způsobem dbáme na osobní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hygienu?</a:t>
            </a:r>
          </a:p>
          <a:p>
            <a:pPr marL="514350" indent="-514350">
              <a:buAutoNum type="arabicPeriod"/>
            </a:pPr>
            <a:endParaRPr lang="cs-CZ" dirty="0"/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1029" name="Picture 5" descr="C:\Users\Petra\AppData\Local\Microsoft\Windows\Temporary Internet Files\Content.IE5\BAB1BR6Q\MC90032673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1880" y="4755976"/>
            <a:ext cx="2761939" cy="12241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306359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sz="2400" dirty="0"/>
              <a:t>ŠEBELOVÁ, Marie. </a:t>
            </a:r>
            <a:r>
              <a:rPr lang="cs-CZ" sz="2400" i="1" dirty="0"/>
              <a:t>potraviny a výživa</a:t>
            </a:r>
            <a:r>
              <a:rPr lang="cs-CZ" sz="2400" dirty="0"/>
              <a:t>. </a:t>
            </a:r>
            <a:r>
              <a:rPr lang="cs-CZ" sz="2400" dirty="0" err="1"/>
              <a:t>praha</a:t>
            </a:r>
            <a:r>
              <a:rPr lang="cs-CZ" sz="2400" dirty="0"/>
              <a:t>: parta, 2002, ISBN 80-7320-010-4</a:t>
            </a:r>
            <a:r>
              <a:rPr lang="cs-CZ" sz="2400" dirty="0" smtClean="0"/>
              <a:t>.</a:t>
            </a:r>
          </a:p>
          <a:p>
            <a:r>
              <a:rPr lang="cs-CZ" sz="2400" dirty="0" smtClean="0"/>
              <a:t>PETWOE</a:t>
            </a:r>
            <a:r>
              <a:rPr lang="cs-CZ" sz="2400" dirty="0"/>
              <a:t>. </a:t>
            </a:r>
            <a:r>
              <a:rPr lang="cs-CZ" sz="2400" i="1" dirty="0"/>
              <a:t>wikipedie</a:t>
            </a:r>
            <a:r>
              <a:rPr lang="cs-CZ" sz="2400" dirty="0"/>
              <a:t> [online]. [cit. 3.1.2013]. Dostupný na WWW: http://cs.wikipedia.org/wiki/Soubor:Kopf_bewaffneter_Bandwurm-drawing.jpg </a:t>
            </a:r>
            <a:endParaRPr lang="cs-CZ" sz="2400" dirty="0" smtClean="0"/>
          </a:p>
          <a:p>
            <a:r>
              <a:rPr lang="cs-CZ" sz="2400" dirty="0"/>
              <a:t>ONDERWIJSGEK. </a:t>
            </a:r>
            <a:r>
              <a:rPr lang="cs-CZ" sz="2400" i="1" dirty="0"/>
              <a:t>wikipedie</a:t>
            </a:r>
            <a:r>
              <a:rPr lang="cs-CZ" sz="2400" dirty="0"/>
              <a:t> [online]. [cit. 3.1.2013]. Dostupný na WWW: http://cs.wikipedia.org/wiki/Soubor:Amanita_muscaria_3_vliegenzwammen_op_rij.jpg_Bandwurm-drawing.jpg </a:t>
            </a:r>
            <a:endParaRPr lang="cs-CZ" sz="2400" dirty="0" smtClean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487239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ustin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Austin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Austin">
      <a:fillStyleLst>
        <a:solidFill>
          <a:schemeClr val="phClr"/>
        </a:solidFill>
        <a:gradFill rotWithShape="1">
          <a:gsLst>
            <a:gs pos="0">
              <a:schemeClr val="phClr">
                <a:tint val="20000"/>
                <a:satMod val="180000"/>
                <a:lumMod val="98000"/>
              </a:schemeClr>
            </a:gs>
            <a:gs pos="40000">
              <a:schemeClr val="phClr">
                <a:tint val="30000"/>
                <a:satMod val="260000"/>
                <a:lumMod val="84000"/>
              </a:schemeClr>
            </a:gs>
            <a:gs pos="100000">
              <a:schemeClr val="phClr">
                <a:tint val="100000"/>
                <a:satMod val="110000"/>
                <a:lumMod val="100000"/>
              </a:schemeClr>
            </a:gs>
          </a:gsLst>
          <a:lin ang="5040000" scaled="1"/>
        </a:gradFill>
        <a:gradFill rotWithShape="1">
          <a:gsLst>
            <a:gs pos="0">
              <a:schemeClr val="phClr"/>
            </a:gs>
            <a:gs pos="100000">
              <a:schemeClr val="phClr">
                <a:shade val="75000"/>
                <a:satMod val="120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>
            <a:bevelT w="50800" h="12700" prst="softRound"/>
          </a:sp3d>
        </a:effectStyle>
        <a:effectStyle>
          <a:effectLst>
            <a:outerShdw blurRad="44450" dist="50800" dir="5400000" sx="96000" rotWithShape="0">
              <a:srgbClr val="000000">
                <a:alpha val="3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 contourW="15875" prstMaterial="metal">
            <a:bevelT w="101600" h="25400" prst="softRound"/>
            <a:contourClr>
              <a:schemeClr val="phClr">
                <a:shade val="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94000"/>
                <a:satMod val="114000"/>
                <a:lumMod val="96000"/>
              </a:schemeClr>
            </a:gs>
            <a:gs pos="62000">
              <a:schemeClr val="phClr">
                <a:tint val="92000"/>
                <a:shade val="66000"/>
                <a:satMod val="110000"/>
                <a:lumMod val="80000"/>
              </a:schemeClr>
            </a:gs>
            <a:gs pos="100000">
              <a:schemeClr val="phClr">
                <a:tint val="89000"/>
                <a:shade val="62000"/>
                <a:satMod val="110000"/>
                <a:lumMod val="72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80000"/>
                <a:shade val="58000"/>
              </a:schemeClr>
              <a:schemeClr val="phClr">
                <a:tint val="73000"/>
                <a:shade val="68000"/>
                <a:satMod val="15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Austin</Template>
  <TotalTime>114</TotalTime>
  <Words>311</Words>
  <Application>Microsoft Office PowerPoint</Application>
  <PresentationFormat>Předvádění na obrazovce (4:3)</PresentationFormat>
  <Paragraphs>64</Paragraphs>
  <Slides>9</Slides>
  <Notes>0</Notes>
  <HiddenSlides>2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Austin</vt:lpstr>
      <vt:lpstr> </vt:lpstr>
      <vt:lpstr>Anotace</vt:lpstr>
      <vt:lpstr>ALIMENTÁRNÍ NÁKAZY A OTRAVY</vt:lpstr>
      <vt:lpstr>Alimentární nákazy a otravy</vt:lpstr>
      <vt:lpstr>Druhy nákaz</vt:lpstr>
      <vt:lpstr>Druhy otrav</vt:lpstr>
      <vt:lpstr>Prevence - ochrana</vt:lpstr>
      <vt:lpstr>Kontrolní otázky: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 </dc:title>
  <dc:creator>Petra</dc:creator>
  <cp:lastModifiedBy>Petra</cp:lastModifiedBy>
  <cp:revision>13</cp:revision>
  <dcterms:created xsi:type="dcterms:W3CDTF">2012-12-10T15:30:38Z</dcterms:created>
  <dcterms:modified xsi:type="dcterms:W3CDTF">2013-03-25T11:04:01Z</dcterms:modified>
</cp:coreProperties>
</file>