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71" r:id="rId2"/>
    <p:sldId id="257" r:id="rId3"/>
    <p:sldId id="270" r:id="rId4"/>
    <p:sldId id="261" r:id="rId5"/>
    <p:sldId id="262" r:id="rId6"/>
    <p:sldId id="263" r:id="rId7"/>
    <p:sldId id="264" r:id="rId8"/>
    <p:sldId id="265" r:id="rId9"/>
    <p:sldId id="266" r:id="rId10"/>
    <p:sldId id="273" r:id="rId11"/>
    <p:sldId id="269" r:id="rId12"/>
    <p:sldId id="27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E01A672-91BF-425B-AC1B-A5A6C6604A6C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C3A1C80-E2EE-49BB-9DAE-66994C65BC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EB8A80-DB7A-478C-878B-2A2038C9CE6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7DF39-F5C2-49A4-AAA3-352736E4003C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FE17A-E031-4A2B-805C-F0F94D139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BCE9E-B4D2-4AEE-A97A-F91190CE181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8F66A-AF7C-4833-8AE1-00B571DC4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DD4C8-EAE1-4C97-95DF-1F9424ADDB9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B26CA-10BD-4782-B25A-DEA55A0D9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FC3AE-8B7C-4356-A919-42A0D63765D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9C1F9-04BB-431F-BEBE-7A24B0ACF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E1DF0-9547-40C5-A804-FF4DBD796A9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4A3BD-0960-474F-ABD9-CCE870A35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FA558-1C5A-455F-AC7B-4EE08BDF4B8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5A4A2-8119-4DC2-8D9B-36109C9350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3F0BF-8EAC-4A83-913E-90D5AB40D1A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6C735-0137-421A-BE92-621E018E23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05131-8504-4381-ACFE-91CADFE73D1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335D9-A288-446E-B860-4B18D92EE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DACAA-FBB9-4542-9543-D21EEEE4664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A4278-F0F4-4DD6-89FD-62A136D005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CD497-4928-41C2-917A-A3C6DE816695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187AC-543C-4BF7-AE2A-D9CFCF428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D27EF-340C-4949-A20E-3F66E2CE299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D48CC-4BDE-436A-8C63-AA946D19E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2C4C92-68A0-45E2-A79D-711B873BB63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E3E1A5C-1765-4DD4-9058-83349B525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6" r:id="rId2"/>
    <p:sldLayoutId id="2147483825" r:id="rId3"/>
    <p:sldLayoutId id="2147483824" r:id="rId4"/>
    <p:sldLayoutId id="2147483823" r:id="rId5"/>
    <p:sldLayoutId id="2147483822" r:id="rId6"/>
    <p:sldLayoutId id="2147483821" r:id="rId7"/>
    <p:sldLayoutId id="2147483820" r:id="rId8"/>
    <p:sldLayoutId id="2147483819" r:id="rId9"/>
    <p:sldLayoutId id="2147483818" r:id="rId10"/>
    <p:sldLayoutId id="214748381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36401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Test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alimentární nákazy a otravy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VY_(32)_INOVACE_1.B_PV_05(20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Cílem je ověřit znalosti z oblasti alimentárních nákaz a otrav.</a:t>
            </a:r>
          </a:p>
          <a:p>
            <a:r>
              <a:rPr lang="cs-CZ" smtClean="0"/>
              <a:t>Úkolem je správně odpovědět na otázky, po označení správné odpovědi se ozve potlesk a automaticky se zobrazí nová otázka. Při označení špatné odpovědi se ozve řinčení skla.</a:t>
            </a:r>
          </a:p>
          <a:p>
            <a:r>
              <a:rPr lang="cs-CZ" smtClean="0"/>
              <a:t>Materiál je určen pro žáky oboru kuchařské práce.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Test – Alimentární nákazy a otravy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Petra Pechová </a:t>
            </a:r>
            <a:r>
              <a:rPr lang="cs-CZ" dirty="0" smtClean="0"/>
              <a:t>2012</a:t>
            </a:r>
            <a:endParaRPr lang="cs-CZ" dirty="0"/>
          </a:p>
        </p:txBody>
      </p:sp>
      <p:sp>
        <p:nvSpPr>
          <p:cNvPr id="1741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962400" y="5029200"/>
            <a:ext cx="1042988" cy="1042988"/>
          </a:xfrm>
          <a:prstGeom prst="actionButtonForwardNex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Alimentární nákazy vznikají: </a:t>
            </a:r>
          </a:p>
        </p:txBody>
      </p:sp>
      <p:sp>
        <p:nvSpPr>
          <p:cNvPr id="819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4932363" y="1989138"/>
            <a:ext cx="2895600" cy="14478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</a:t>
            </a:r>
            <a:r>
              <a:rPr lang="cs-CZ" sz="2400" dirty="0">
                <a:latin typeface="+mn-lt"/>
                <a:cs typeface="+mn-cs"/>
              </a:rPr>
              <a:t>ožitím závadných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potravin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819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00113" y="2133600"/>
            <a:ext cx="2895600" cy="14478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</a:t>
            </a:r>
            <a:r>
              <a:rPr lang="cs-CZ" sz="2400" dirty="0">
                <a:latin typeface="+mn-lt"/>
                <a:cs typeface="+mn-cs"/>
              </a:rPr>
              <a:t>o úrazu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8197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059113" y="3933825"/>
            <a:ext cx="2895600" cy="14478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při špatné imunitě </a:t>
            </a:r>
          </a:p>
          <a:p>
            <a:pPr algn="ctr"/>
            <a:r>
              <a:rPr lang="cs-CZ" sz="2400">
                <a:latin typeface="Calibri" pitchFamily="34" charset="0"/>
              </a:rPr>
              <a:t>organizmu 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Virová hepatitida typu A je:</a:t>
            </a:r>
          </a:p>
        </p:txBody>
      </p:sp>
      <p:sp>
        <p:nvSpPr>
          <p:cNvPr id="19458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827088" y="4221163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„žloutenka“</a:t>
            </a:r>
          </a:p>
          <a:p>
            <a:pPr algn="ctr"/>
            <a:r>
              <a:rPr lang="cs-CZ" sz="2400">
                <a:latin typeface="Calibri" pitchFamily="34" charset="0"/>
              </a:rPr>
              <a:t>nemoc špinavých </a:t>
            </a:r>
          </a:p>
          <a:p>
            <a:pPr algn="ctr"/>
            <a:r>
              <a:rPr lang="cs-CZ" sz="2400">
                <a:latin typeface="Calibri" pitchFamily="34" charset="0"/>
              </a:rPr>
              <a:t>rukou</a:t>
            </a:r>
          </a:p>
        </p:txBody>
      </p:sp>
      <p:sp>
        <p:nvSpPr>
          <p:cNvPr id="19459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24438" y="1906588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„žloutenka“</a:t>
            </a:r>
          </a:p>
          <a:p>
            <a:pPr algn="ctr"/>
            <a:r>
              <a:rPr lang="cs-CZ" sz="2400">
                <a:latin typeface="Calibri" pitchFamily="34" charset="0"/>
              </a:rPr>
              <a:t>nemoc špinavých </a:t>
            </a:r>
          </a:p>
          <a:p>
            <a:pPr algn="ctr"/>
            <a:r>
              <a:rPr lang="cs-CZ" sz="2400">
                <a:latin typeface="Calibri" pitchFamily="34" charset="0"/>
              </a:rPr>
              <a:t>zubů</a:t>
            </a:r>
          </a:p>
        </p:txBody>
      </p:sp>
      <p:sp>
        <p:nvSpPr>
          <p:cNvPr id="19460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827088" y="1905000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botulismus</a:t>
            </a:r>
          </a:p>
          <a:p>
            <a:pPr algn="ctr"/>
            <a:r>
              <a:rPr lang="cs-CZ">
                <a:latin typeface="Calibri" pitchFamily="34" charset="0"/>
              </a:rPr>
              <a:t>	</a:t>
            </a:r>
          </a:p>
        </p:txBody>
      </p:sp>
      <p:sp>
        <p:nvSpPr>
          <p:cNvPr id="19461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24438" y="4200525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otrava z hub 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Botulotoxin je:</a:t>
            </a:r>
          </a:p>
        </p:txBody>
      </p:sp>
      <p:sp>
        <p:nvSpPr>
          <p:cNvPr id="20482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4643438" y="1773238"/>
            <a:ext cx="2895600" cy="144780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klobásový jed</a:t>
            </a:r>
          </a:p>
        </p:txBody>
      </p:sp>
      <p:sp>
        <p:nvSpPr>
          <p:cNvPr id="20483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728663" y="1773238"/>
            <a:ext cx="2895600" cy="144780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jed ze zelených</a:t>
            </a:r>
          </a:p>
          <a:p>
            <a:pPr algn="ctr"/>
            <a:r>
              <a:rPr lang="cs-CZ" sz="2400">
                <a:latin typeface="Calibri" pitchFamily="34" charset="0"/>
              </a:rPr>
              <a:t>brambor</a:t>
            </a:r>
          </a:p>
        </p:txBody>
      </p:sp>
      <p:sp>
        <p:nvSpPr>
          <p:cNvPr id="20484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555875" y="3848100"/>
            <a:ext cx="2895600" cy="144780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virové onemocnění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33375"/>
            <a:ext cx="8229600" cy="1143000"/>
          </a:xfrm>
        </p:spPr>
        <p:txBody>
          <a:bodyPr/>
          <a:lstStyle/>
          <a:p>
            <a:r>
              <a:rPr lang="cs-CZ" smtClean="0"/>
              <a:t>Tasemnice žije:</a:t>
            </a:r>
          </a:p>
        </p:txBody>
      </p:sp>
      <p:sp>
        <p:nvSpPr>
          <p:cNvPr id="21506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181600" y="4048125"/>
            <a:ext cx="2895600" cy="1447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tenkém střevě</a:t>
            </a:r>
          </a:p>
        </p:txBody>
      </p:sp>
      <p:sp>
        <p:nvSpPr>
          <p:cNvPr id="21507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181600" y="1916113"/>
            <a:ext cx="2895600" cy="1447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ve slepém střevě</a:t>
            </a:r>
          </a:p>
        </p:txBody>
      </p:sp>
      <p:sp>
        <p:nvSpPr>
          <p:cNvPr id="21508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550" y="4041775"/>
            <a:ext cx="2895600" cy="1447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ve volné přírodě </a:t>
            </a:r>
          </a:p>
        </p:txBody>
      </p:sp>
      <p:sp>
        <p:nvSpPr>
          <p:cNvPr id="21509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550" y="1844675"/>
            <a:ext cx="2895600" cy="1447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v žaludku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Dezinfekce je: </a:t>
            </a:r>
          </a:p>
        </p:txBody>
      </p:sp>
      <p:sp>
        <p:nvSpPr>
          <p:cNvPr id="22530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3059113" y="4221163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ničení </a:t>
            </a:r>
          </a:p>
          <a:p>
            <a:pPr algn="ctr"/>
            <a:r>
              <a:rPr lang="cs-CZ" sz="2400">
                <a:latin typeface="Calibri" pitchFamily="34" charset="0"/>
              </a:rPr>
              <a:t>choroboplodných </a:t>
            </a:r>
          </a:p>
          <a:p>
            <a:pPr algn="ctr"/>
            <a:r>
              <a:rPr lang="cs-CZ" sz="2400">
                <a:latin typeface="Calibri" pitchFamily="34" charset="0"/>
              </a:rPr>
              <a:t>zárodků</a:t>
            </a:r>
          </a:p>
        </p:txBody>
      </p:sp>
      <p:sp>
        <p:nvSpPr>
          <p:cNvPr id="22531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932363" y="21844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ničení zdraví</a:t>
            </a:r>
          </a:p>
          <a:p>
            <a:pPr algn="ctr"/>
            <a:r>
              <a:rPr lang="cs-CZ" sz="2400">
                <a:latin typeface="Calibri" pitchFamily="34" charset="0"/>
              </a:rPr>
              <a:t>škodlivého hmyzu</a:t>
            </a:r>
          </a:p>
        </p:txBody>
      </p:sp>
      <p:sp>
        <p:nvSpPr>
          <p:cNvPr id="22532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550" y="21844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latin typeface="Calibri" pitchFamily="34" charset="0"/>
              </a:rPr>
              <a:t>klobásový jed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Nejčastějším zdrojem salmonelózy je:</a:t>
            </a:r>
            <a:endParaRPr lang="cs-CZ" dirty="0"/>
          </a:p>
        </p:txBody>
      </p:sp>
      <p:sp>
        <p:nvSpPr>
          <p:cNvPr id="1331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620713" y="3213100"/>
            <a:ext cx="2895600" cy="144780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s</a:t>
            </a:r>
            <a:r>
              <a:rPr lang="cs-CZ" sz="2400" dirty="0">
                <a:latin typeface="+mn-lt"/>
                <a:cs typeface="+mn-cs"/>
              </a:rPr>
              <a:t>yrové vejce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331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955925" y="1557338"/>
            <a:ext cx="2895600" cy="144780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v</a:t>
            </a:r>
            <a:r>
              <a:rPr lang="cs-CZ" sz="2400" dirty="0">
                <a:latin typeface="+mn-lt"/>
                <a:cs typeface="+mn-cs"/>
              </a:rPr>
              <a:t>ařené vejce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3317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021013" y="4848225"/>
            <a:ext cx="2895600" cy="144780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v</a:t>
            </a:r>
            <a:r>
              <a:rPr lang="cs-CZ" sz="2400" dirty="0">
                <a:latin typeface="+mn-lt"/>
                <a:cs typeface="+mn-cs"/>
              </a:rPr>
              <a:t>ařené maso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3318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92725" y="3213100"/>
            <a:ext cx="2895600" cy="144780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smažený hrášek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 obrázku je: </a:t>
            </a:r>
          </a:p>
        </p:txBody>
      </p:sp>
      <p:sp>
        <p:nvSpPr>
          <p:cNvPr id="24578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3157538" y="5218113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tasemnice</a:t>
            </a:r>
          </a:p>
        </p:txBody>
      </p:sp>
      <p:sp>
        <p:nvSpPr>
          <p:cNvPr id="24579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6053138" y="379095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mol moučný</a:t>
            </a:r>
          </a:p>
        </p:txBody>
      </p:sp>
      <p:sp>
        <p:nvSpPr>
          <p:cNvPr id="24580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79388" y="3789363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klobásový jed</a:t>
            </a:r>
          </a:p>
        </p:txBody>
      </p:sp>
      <p:pic>
        <p:nvPicPr>
          <p:cNvPr id="24581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67013" y="1484313"/>
            <a:ext cx="3676650" cy="212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konec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6626" name="Obdélník 2"/>
          <p:cNvSpPr>
            <a:spLocks noChangeArrowheads="1"/>
          </p:cNvSpPr>
          <p:nvPr/>
        </p:nvSpPr>
        <p:spPr bwMode="auto">
          <a:xfrm>
            <a:off x="468313" y="1412875"/>
            <a:ext cx="77041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PETWOE. </a:t>
            </a:r>
            <a:r>
              <a:rPr lang="cs-CZ" sz="2400" i="1">
                <a:latin typeface="Calibri" pitchFamily="34" charset="0"/>
              </a:rPr>
              <a:t>wikipedie</a:t>
            </a:r>
            <a:r>
              <a:rPr lang="cs-CZ" sz="2400">
                <a:latin typeface="Calibri" pitchFamily="34" charset="0"/>
              </a:rPr>
              <a:t> [online]. [cit. 3.1.2013]. Dostupný na WWW:http://cs.wikipedia.org/wiki/Soubor:Kopf_bewaffneter_Bandwurm-drawing.jpg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</TotalTime>
  <Words>198</Words>
  <Application>Microsoft Office PowerPoint</Application>
  <PresentationFormat>On-screen Show (4:3)</PresentationFormat>
  <Paragraphs>70</Paragraphs>
  <Slides>12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Times New Roman</vt:lpstr>
      <vt:lpstr>Motiv systému Office</vt:lpstr>
      <vt:lpstr> </vt:lpstr>
      <vt:lpstr>Anotace</vt:lpstr>
      <vt:lpstr>Test – Alimentární nákazy a otravy</vt:lpstr>
      <vt:lpstr>Alimentární nákazy vznikají: </vt:lpstr>
      <vt:lpstr>Virová hepatitida typu A je:</vt:lpstr>
      <vt:lpstr>Botulotoxin je:</vt:lpstr>
      <vt:lpstr>Tasemnice žije:</vt:lpstr>
      <vt:lpstr>Dezinfekce je: </vt:lpstr>
      <vt:lpstr>Nejčastějším zdrojem salmonelózy je:</vt:lpstr>
      <vt:lpstr>Na obrázku je: </vt:lpstr>
      <vt:lpstr>konec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19</cp:revision>
  <dcterms:created xsi:type="dcterms:W3CDTF">2012-12-10T15:30:38Z</dcterms:created>
  <dcterms:modified xsi:type="dcterms:W3CDTF">2014-02-23T17:13:00Z</dcterms:modified>
</cp:coreProperties>
</file>