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6"/>
  </p:notesMasterIdLst>
  <p:sldIdLst>
    <p:sldId id="258" r:id="rId2"/>
    <p:sldId id="257" r:id="rId3"/>
    <p:sldId id="272" r:id="rId4"/>
    <p:sldId id="259" r:id="rId5"/>
    <p:sldId id="260" r:id="rId6"/>
    <p:sldId id="261" r:id="rId7"/>
    <p:sldId id="262" r:id="rId8"/>
    <p:sldId id="265" r:id="rId9"/>
    <p:sldId id="263" r:id="rId10"/>
    <p:sldId id="269" r:id="rId11"/>
    <p:sldId id="270" r:id="rId12"/>
    <p:sldId id="273" r:id="rId13"/>
    <p:sldId id="264" r:id="rId14"/>
    <p:sldId id="266" r:id="rId15"/>
  </p:sldIdLst>
  <p:sldSz cx="9144000" cy="6858000" type="screen4x3"/>
  <p:notesSz cx="6858000" cy="9144000"/>
  <p:custDataLst>
    <p:tags r:id="rId17"/>
  </p:custData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27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050CC9-DDB0-416A-9350-C928D0FB7A5A}" type="datetimeFigureOut">
              <a:rPr lang="cs-CZ" smtClean="0"/>
              <a:t>23.2.2014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E6CD71-76E8-4F01-B041-94CEB39AD75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6585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02A8CC-4FCD-4C90-9137-C699DA109D0F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8656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23.2.2014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á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nice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á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23.2.2014</a:t>
            </a:fld>
            <a:endParaRPr lang="cs-CZ"/>
          </a:p>
        </p:txBody>
      </p:sp>
      <p:sp>
        <p:nvSpPr>
          <p:cNvPr id="8" name="Přímá spojnice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á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á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5EC1D4A-A796-47C3-A63E-CE236FB377E2}" type="datetimeFigureOut">
              <a:rPr lang="cs-CZ" smtClean="0"/>
              <a:t>23.2.2014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8" name="Přímá spojnice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nice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23.2.2014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nice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Ová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á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23.2.2014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Ová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á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nice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á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á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95EC1D4A-A796-47C3-A63E-CE236FB377E2}" type="datetimeFigureOut">
              <a:rPr lang="cs-CZ" smtClean="0"/>
              <a:t>23.2.2014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23.2.2014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nice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á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á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ygiena_sanitace_potravin_TEST.html" TargetMode="Externa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cs.wikipedia.org/wiki/Soubor:WildRat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cs-CZ" dirty="0" smtClean="0"/>
              <a:t> 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5489001"/>
              </p:ext>
            </p:extLst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4560"/>
                <a:gridCol w="6275040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Škola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SOU</a:t>
                      </a:r>
                      <a:r>
                        <a:rPr lang="cs-CZ" baseline="0" dirty="0" smtClean="0"/>
                        <a:t> a ZŠ Planá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9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124723"/>
              </p:ext>
            </p:extLst>
          </p:nvPr>
        </p:nvGraphicFramePr>
        <p:xfrm>
          <a:off x="457200" y="2204864"/>
          <a:ext cx="8280919" cy="4072022"/>
        </p:xfrm>
        <a:graphic>
          <a:graphicData uri="http://schemas.openxmlformats.org/drawingml/2006/table">
            <a:tbl>
              <a:tblPr firstRow="1" firstCol="1">
                <a:tableStyleId>{2D5ABB26-0587-4C30-8999-92F81FD0307C}</a:tableStyleId>
              </a:tblPr>
              <a:tblGrid>
                <a:gridCol w="1900962"/>
                <a:gridCol w="6379957"/>
              </a:tblGrid>
              <a:tr h="41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Číslo projektu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cs-CZ" sz="2000" dirty="0" smtClean="0">
                          <a:effectLst/>
                        </a:rPr>
                        <a:t>CZ.1.07</a:t>
                      </a:r>
                      <a:r>
                        <a:rPr lang="cs-CZ" sz="2000" dirty="0">
                          <a:effectLst/>
                        </a:rPr>
                        <a:t>/ 1.5.00/34.0673	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Název školy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SOU a ZŠ Planá, Kostelní 129, Planá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2775" algn="l"/>
                        </a:tabLs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Potraviny a výživa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Tematický</a:t>
                      </a:r>
                      <a:r>
                        <a:rPr lang="cs-CZ" sz="2000" baseline="0" dirty="0" smtClean="0">
                          <a:effectLst/>
                        </a:rPr>
                        <a:t> </a:t>
                      </a:r>
                      <a:r>
                        <a:rPr lang="cs-CZ" sz="2000" dirty="0" smtClean="0">
                          <a:effectLst/>
                        </a:rPr>
                        <a:t>okruh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Úvod do předmětu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Název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Hygiena a sanitace provozu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Číslo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VY_(32)_INOVACE_1.B_PV_06(20)</a:t>
                      </a:r>
                      <a:endParaRPr lang="cs-CZ" sz="2000" dirty="0" smtClean="0">
                        <a:effectLst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Autor	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Ing. Petra Pechová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274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Všechna neocitovaná díla jsou dílem autora.</a:t>
                      </a:r>
                      <a:endParaRPr lang="cs-CZ" sz="20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460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Čistící prostředky</a:t>
            </a:r>
            <a:endParaRPr lang="cs-CZ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60848"/>
            <a:ext cx="2334970" cy="3115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7" y="2060848"/>
            <a:ext cx="4151313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690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Čistící prostředky</a:t>
            </a:r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44823"/>
            <a:ext cx="5832648" cy="4379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792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Vyzkoušejte své znalosti </a:t>
            </a:r>
            <a:r>
              <a:rPr lang="cs-CZ" dirty="0" smtClean="0">
                <a:sym typeface="Wingdings" pitchFamily="2" charset="2"/>
              </a:rPr>
              <a:t></a:t>
            </a:r>
            <a:endParaRPr lang="cs-CZ" dirty="0"/>
          </a:p>
        </p:txBody>
      </p:sp>
      <p:sp>
        <p:nvSpPr>
          <p:cNvPr id="5" name="Šipka doprava se zářezem 4">
            <a:hlinkClick r:id="rId2" action="ppaction://hlinkfile"/>
          </p:cNvPr>
          <p:cNvSpPr/>
          <p:nvPr/>
        </p:nvSpPr>
        <p:spPr>
          <a:xfrm>
            <a:off x="2627784" y="2780928"/>
            <a:ext cx="3024336" cy="18002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752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Děkuji za pozornost.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6761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Použité 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/>
              <a:t>RED MCKENNA. </a:t>
            </a:r>
            <a:r>
              <a:rPr lang="cs-CZ" i="1" dirty="0"/>
              <a:t>wikipedie</a:t>
            </a:r>
            <a:r>
              <a:rPr lang="cs-CZ" dirty="0"/>
              <a:t> [online]. [cit. 25.2.2013]. Dostupný na WWW: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cs.wikipedia.org/wiki/Soubor:WildRat.jpg</a:t>
            </a:r>
            <a:endParaRPr lang="cs-CZ" dirty="0" smtClean="0"/>
          </a:p>
          <a:p>
            <a:r>
              <a:rPr lang="cs-CZ" sz="2800" dirty="0"/>
              <a:t>ŠEBELOVÁ, Marie. </a:t>
            </a:r>
            <a:r>
              <a:rPr lang="cs-CZ" sz="2800" i="1" dirty="0"/>
              <a:t>potraviny a výživa</a:t>
            </a:r>
            <a:r>
              <a:rPr lang="cs-CZ" sz="2800" dirty="0"/>
              <a:t>. P</a:t>
            </a:r>
            <a:r>
              <a:rPr lang="cs-CZ" sz="2800" dirty="0" smtClean="0"/>
              <a:t>raha</a:t>
            </a:r>
            <a:r>
              <a:rPr lang="cs-CZ" sz="2800" dirty="0"/>
              <a:t>: parta, 2002, ISBN 80-7320-010-4</a:t>
            </a:r>
            <a:r>
              <a:rPr lang="cs-CZ" sz="2800" dirty="0" smtClean="0"/>
              <a:t>.</a:t>
            </a:r>
          </a:p>
          <a:p>
            <a:r>
              <a:rPr lang="cs-CZ" sz="2800" dirty="0"/>
              <a:t>ALTERA, Jiří; ALTEROVÁ, Libuše. </a:t>
            </a:r>
            <a:r>
              <a:rPr lang="cs-CZ" sz="2800" i="1" dirty="0"/>
              <a:t>technologie 1. </a:t>
            </a:r>
            <a:r>
              <a:rPr lang="cs-CZ" sz="2800" i="1" dirty="0" smtClean="0"/>
              <a:t>ročník </a:t>
            </a:r>
            <a:r>
              <a:rPr lang="cs-CZ" sz="2800" i="1" dirty="0"/>
              <a:t>Potravinář</a:t>
            </a:r>
            <a:r>
              <a:rPr lang="cs-CZ" sz="2800" dirty="0"/>
              <a:t>. </a:t>
            </a:r>
            <a:r>
              <a:rPr lang="cs-CZ" sz="2800" dirty="0" smtClean="0"/>
              <a:t>Praha</a:t>
            </a:r>
            <a:r>
              <a:rPr lang="cs-CZ" sz="2800" dirty="0"/>
              <a:t>: svoboda, 2005, ISBN 80-86320-45-6. </a:t>
            </a:r>
          </a:p>
          <a:p>
            <a:pPr marL="0" indent="0">
              <a:buNone/>
            </a:pPr>
            <a:r>
              <a:rPr lang="cs-CZ" dirty="0" smtClean="0"/>
              <a:t> </a:t>
            </a:r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315085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Anotace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/>
              <a:t>Cílem prezentace je seznámit žáky </a:t>
            </a:r>
            <a:r>
              <a:rPr lang="cs-CZ" dirty="0" smtClean="0"/>
              <a:t>s hygienou a sanitací v kuchyňském provozu.</a:t>
            </a:r>
            <a:endParaRPr lang="cs-CZ" dirty="0"/>
          </a:p>
          <a:p>
            <a:r>
              <a:rPr lang="cs-CZ" dirty="0"/>
              <a:t>Materiál je určen pro žáky prvního ročníku oboru kuchařské </a:t>
            </a:r>
            <a:r>
              <a:rPr lang="cs-CZ" dirty="0" smtClean="0"/>
              <a:t>práce.</a:t>
            </a:r>
            <a:endParaRPr lang="cs-CZ" dirty="0"/>
          </a:p>
          <a:p>
            <a:r>
              <a:rPr lang="cs-CZ" dirty="0" smtClean="0"/>
              <a:t>Prezentace </a:t>
            </a:r>
            <a:r>
              <a:rPr lang="cs-CZ" dirty="0"/>
              <a:t>je </a:t>
            </a:r>
            <a:r>
              <a:rPr lang="cs-CZ" dirty="0" smtClean="0"/>
              <a:t>určena jako podpůrný materiál </a:t>
            </a:r>
            <a:r>
              <a:rPr lang="cs-CZ" dirty="0"/>
              <a:t>pro </a:t>
            </a:r>
            <a:r>
              <a:rPr lang="cs-CZ" dirty="0" smtClean="0"/>
              <a:t>výklad nové látky  a následnou kontrolu znalostí pomocí testu.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1510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Hygiena a sanitace v kuchyňském provozu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cs-CZ" dirty="0" smtClean="0"/>
              <a:t>Ing. Petra </a:t>
            </a:r>
            <a:r>
              <a:rPr lang="cs-CZ" dirty="0"/>
              <a:t>P</a:t>
            </a:r>
            <a:r>
              <a:rPr lang="cs-CZ" dirty="0" smtClean="0"/>
              <a:t>echová, 2012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936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Definice pojmů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cs-CZ" u="sng" dirty="0" smtClean="0"/>
          </a:p>
          <a:p>
            <a:pPr marL="0" indent="0">
              <a:buNone/>
            </a:pPr>
            <a:r>
              <a:rPr lang="cs-CZ" u="sng" dirty="0" smtClean="0"/>
              <a:t>Hygiena</a:t>
            </a:r>
            <a:r>
              <a:rPr lang="cs-CZ" dirty="0" smtClean="0"/>
              <a:t> – nauka o ochraně a udržování zdraví</a:t>
            </a:r>
          </a:p>
          <a:p>
            <a:pPr marL="0" indent="0">
              <a:buNone/>
            </a:pPr>
            <a:r>
              <a:rPr lang="cs-CZ" u="sng" dirty="0" smtClean="0"/>
              <a:t>Sanitace</a:t>
            </a:r>
            <a:r>
              <a:rPr lang="cs-CZ" dirty="0" smtClean="0"/>
              <a:t> – zajištění požadavků na hygienu (mytí, čištění,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dezinfekce, sterilizace, dezinsekce, deratizace)</a:t>
            </a:r>
          </a:p>
          <a:p>
            <a:pPr marL="0" indent="0">
              <a:buNone/>
            </a:pPr>
            <a:r>
              <a:rPr lang="cs-CZ" u="sng" dirty="0" smtClean="0"/>
              <a:t>Mytí a čištění </a:t>
            </a:r>
            <a:r>
              <a:rPr lang="cs-CZ" dirty="0" smtClean="0"/>
              <a:t>– odstranění nečistot</a:t>
            </a:r>
          </a:p>
          <a:p>
            <a:pPr marL="0" indent="0">
              <a:buNone/>
            </a:pPr>
            <a:r>
              <a:rPr lang="cs-CZ" u="sng" dirty="0" smtClean="0"/>
              <a:t>Dezinfekce</a:t>
            </a:r>
            <a:r>
              <a:rPr lang="cs-CZ" dirty="0" smtClean="0"/>
              <a:t> – zneškodnění mikroorganismů</a:t>
            </a:r>
          </a:p>
          <a:p>
            <a:pPr marL="0" indent="0">
              <a:buNone/>
            </a:pPr>
            <a:r>
              <a:rPr lang="cs-CZ" u="sng" dirty="0" smtClean="0"/>
              <a:t>Sterilizace</a:t>
            </a:r>
            <a:r>
              <a:rPr lang="cs-CZ" dirty="0" smtClean="0"/>
              <a:t> – zničení všech forem mikroorganismů včetně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  virů</a:t>
            </a:r>
          </a:p>
          <a:p>
            <a:pPr marL="0" indent="0">
              <a:buNone/>
            </a:pPr>
            <a:r>
              <a:rPr lang="cs-CZ" u="sng" dirty="0" smtClean="0"/>
              <a:t>Dezinsekce</a:t>
            </a:r>
            <a:r>
              <a:rPr lang="cs-CZ" dirty="0" smtClean="0"/>
              <a:t> – zneškodnění hmyzu</a:t>
            </a:r>
          </a:p>
          <a:p>
            <a:pPr marL="0" indent="0">
              <a:buNone/>
            </a:pPr>
            <a:r>
              <a:rPr lang="cs-CZ" u="sng" dirty="0" smtClean="0"/>
              <a:t>Deratizace</a:t>
            </a:r>
            <a:r>
              <a:rPr lang="cs-CZ" dirty="0" smtClean="0"/>
              <a:t> – odstranění hlodavců</a:t>
            </a:r>
          </a:p>
          <a:p>
            <a:pPr marL="0" indent="0">
              <a:buNone/>
            </a:pPr>
            <a:r>
              <a:rPr lang="cs-CZ" u="sng" dirty="0" smtClean="0"/>
              <a:t>Kontaminace</a:t>
            </a:r>
            <a:r>
              <a:rPr lang="cs-CZ" dirty="0" smtClean="0"/>
              <a:t> – znečištění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0725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Hygiena a sanitace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endParaRPr lang="cs-CZ" dirty="0" smtClean="0"/>
          </a:p>
          <a:p>
            <a:r>
              <a:rPr lang="cs-CZ" dirty="0"/>
              <a:t>h</a:t>
            </a:r>
            <a:r>
              <a:rPr lang="cs-CZ" dirty="0" smtClean="0"/>
              <a:t>ygiena je nauka o zdravém způsobu života jednotlivce</a:t>
            </a:r>
          </a:p>
          <a:p>
            <a:r>
              <a:rPr lang="cs-CZ" dirty="0"/>
              <a:t>z</a:t>
            </a:r>
            <a:r>
              <a:rPr lang="cs-CZ" dirty="0" smtClean="0"/>
              <a:t>ajištění zdravotní nezávadnosti</a:t>
            </a:r>
          </a:p>
          <a:p>
            <a:r>
              <a:rPr lang="cs-CZ" dirty="0"/>
              <a:t>h</a:t>
            </a:r>
            <a:r>
              <a:rPr lang="cs-CZ" dirty="0" smtClean="0"/>
              <a:t>ygiena osobní, výrobní, práce, výživy</a:t>
            </a:r>
          </a:p>
          <a:p>
            <a:r>
              <a:rPr lang="cs-CZ" dirty="0"/>
              <a:t>n</a:t>
            </a:r>
            <a:r>
              <a:rPr lang="cs-CZ" dirty="0" smtClean="0"/>
              <a:t>ičení choroboplodných zárodků</a:t>
            </a:r>
          </a:p>
          <a:p>
            <a:r>
              <a:rPr lang="cs-CZ" dirty="0"/>
              <a:t>p</a:t>
            </a:r>
            <a:r>
              <a:rPr lang="cs-CZ" dirty="0" smtClean="0"/>
              <a:t>revence proti nákazám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 algn="ctr">
              <a:buNone/>
            </a:pPr>
            <a:r>
              <a:rPr lang="cs-CZ" dirty="0" smtClean="0"/>
              <a:t>Úkolem sanitace je zabezpečení mechanické a mikrobiální čistoty prostředí, ploch, které přicházejí do styku s potravinami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4768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Sanitační metody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cs-CZ" u="sng" dirty="0" smtClean="0"/>
          </a:p>
          <a:p>
            <a:pPr marL="0" indent="0">
              <a:buNone/>
            </a:pPr>
            <a:r>
              <a:rPr lang="cs-CZ" u="sng" dirty="0" smtClean="0"/>
              <a:t>Mytí a čištění:</a:t>
            </a:r>
          </a:p>
          <a:p>
            <a:pPr marL="0" indent="0">
              <a:buNone/>
            </a:pPr>
            <a:r>
              <a:rPr lang="cs-CZ" dirty="0" smtClean="0"/>
              <a:t> - mechanické (zametání, oškrabování,    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odstraňování odpadků, ostřikování, mytí ploch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vodou)</a:t>
            </a:r>
          </a:p>
          <a:p>
            <a:pPr>
              <a:buFontTx/>
              <a:buChar char="-"/>
            </a:pPr>
            <a:r>
              <a:rPr lang="cs-CZ" dirty="0"/>
              <a:t>c</a:t>
            </a:r>
            <a:r>
              <a:rPr lang="cs-CZ" dirty="0" smtClean="0"/>
              <a:t>hemické (čistící prostředky, které nečistoty rozpouštějí, emulgují a udržují v roztoku, zvyšují </a:t>
            </a:r>
            <a:r>
              <a:rPr lang="cs-CZ" dirty="0" err="1" smtClean="0"/>
              <a:t>smáčivost</a:t>
            </a:r>
            <a:r>
              <a:rPr lang="cs-CZ" dirty="0" smtClean="0"/>
              <a:t> povrchů, změkčují vodu apod.)</a:t>
            </a:r>
          </a:p>
          <a:p>
            <a:pPr>
              <a:buFontTx/>
              <a:buChar char="-"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1529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Boj proti škůdcům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Škody způsobené škůdci (zejména hmyz a hlodavci) – trus, okus, přenos nakažlivých chorob</a:t>
            </a:r>
          </a:p>
          <a:p>
            <a:pPr marL="0" indent="0">
              <a:buNone/>
            </a:pPr>
            <a:r>
              <a:rPr lang="cs-CZ" dirty="0" smtClean="0"/>
              <a:t>Hmyz – mouchy, švábi, mravenci, moli, potemníci</a:t>
            </a:r>
          </a:p>
          <a:p>
            <a:pPr marL="0" indent="0">
              <a:buNone/>
            </a:pPr>
            <a:r>
              <a:rPr lang="cs-CZ" dirty="0" smtClean="0"/>
              <a:t>Hlodavci – myš domácí, rejsek, potkan, krysa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8210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Potkan obecný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16832"/>
            <a:ext cx="5760640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827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Čistící a dezinfekční prostředky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změkčovací (obsahují sodu)</a:t>
            </a:r>
          </a:p>
          <a:p>
            <a:r>
              <a:rPr lang="cs-CZ" dirty="0"/>
              <a:t>s</a:t>
            </a:r>
            <a:r>
              <a:rPr lang="cs-CZ" dirty="0" smtClean="0"/>
              <a:t>máčecí (tenzidy)</a:t>
            </a:r>
          </a:p>
          <a:p>
            <a:r>
              <a:rPr lang="cs-CZ" dirty="0"/>
              <a:t>r</a:t>
            </a:r>
            <a:r>
              <a:rPr lang="cs-CZ" dirty="0" smtClean="0"/>
              <a:t>ozpouštěcí (podporují rozpouštění  nečistot v </a:t>
            </a:r>
            <a:r>
              <a:rPr lang="cs-CZ" dirty="0"/>
              <a:t>č</a:t>
            </a:r>
            <a:r>
              <a:rPr lang="cs-CZ" dirty="0" smtClean="0"/>
              <a:t>istícím roztoku)</a:t>
            </a:r>
          </a:p>
          <a:p>
            <a:r>
              <a:rPr lang="cs-CZ" dirty="0" smtClean="0"/>
              <a:t>emulgační (nerozpustná látka v čistícím roztoku)</a:t>
            </a:r>
          </a:p>
          <a:p>
            <a:r>
              <a:rPr lang="cs-CZ" dirty="0"/>
              <a:t>c</a:t>
            </a:r>
            <a:r>
              <a:rPr lang="cs-CZ" dirty="0" smtClean="0"/>
              <a:t>hemické a dezinfekční (chloramin, chlornan sodný, peroxid, vápno, oxid siřičitý)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9283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55d76ff988addf73a623393b1d4f04995b61384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323</TotalTime>
  <Words>429</Words>
  <Application>Microsoft Office PowerPoint</Application>
  <PresentationFormat>Předvádění na obrazovce (4:3)</PresentationFormat>
  <Paragraphs>74</Paragraphs>
  <Slides>14</Slides>
  <Notes>1</Notes>
  <HiddenSlides>2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Administrativní</vt:lpstr>
      <vt:lpstr> </vt:lpstr>
      <vt:lpstr>Anotace</vt:lpstr>
      <vt:lpstr>Hygiena a sanitace v kuchyňském provozu</vt:lpstr>
      <vt:lpstr>Definice pojmů</vt:lpstr>
      <vt:lpstr>Hygiena a sanitace</vt:lpstr>
      <vt:lpstr>Sanitační metody</vt:lpstr>
      <vt:lpstr>Boj proti škůdcům</vt:lpstr>
      <vt:lpstr>Potkan obecný</vt:lpstr>
      <vt:lpstr>Čistící a dezinfekční prostředky</vt:lpstr>
      <vt:lpstr>Čistící prostředky</vt:lpstr>
      <vt:lpstr>Čistící prostředky</vt:lpstr>
      <vt:lpstr>Vyzkoušejte své znalosti </vt:lpstr>
      <vt:lpstr>Děkuji za pozornost.</vt:lpstr>
      <vt:lpstr>Použité 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Petra</dc:creator>
  <cp:lastModifiedBy>user</cp:lastModifiedBy>
  <cp:revision>39</cp:revision>
  <dcterms:created xsi:type="dcterms:W3CDTF">2013-02-19T11:42:14Z</dcterms:created>
  <dcterms:modified xsi:type="dcterms:W3CDTF">2014-02-23T16:01:09Z</dcterms:modified>
</cp:coreProperties>
</file>