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5"/>
  </p:notesMasterIdLst>
  <p:sldIdLst>
    <p:sldId id="261" r:id="rId2"/>
    <p:sldId id="262" r:id="rId3"/>
    <p:sldId id="263" r:id="rId4"/>
    <p:sldId id="266" r:id="rId5"/>
    <p:sldId id="267" r:id="rId6"/>
    <p:sldId id="269" r:id="rId7"/>
    <p:sldId id="270" r:id="rId8"/>
    <p:sldId id="271" r:id="rId9"/>
    <p:sldId id="272" r:id="rId10"/>
    <p:sldId id="273" r:id="rId11"/>
    <p:sldId id="274" r:id="rId12"/>
    <p:sldId id="264" r:id="rId13"/>
    <p:sldId id="265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6A7F031-84D0-4969-A49D-CBEA83D9EE2D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39CDAC4-0B12-4288-B548-CAE0EDE964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E61B98D-B21F-44DB-98A9-5A241FA4651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 smtClean="0"/>
            </a:lvl1pPr>
          </a:lstStyle>
          <a:p>
            <a:pPr>
              <a:defRPr/>
            </a:pPr>
            <a:fld id="{6F667A43-2258-4201-949A-631FBC0E63FD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FA5C55E-56FE-4059-BA1A-ED3D52E683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783BFB-7921-4835-B918-34B9BD98E3B5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4A7E29-EFF9-4347-96EA-0CE511972C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8D520-02B0-4198-99C0-26721CEC95EF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6BAB72-0496-4420-9F4C-CD325B4331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1A0393-6533-4369-8E52-8144AFAA4B76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352BD0-172A-4CD5-875D-DE39634BEF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A45570-255C-4349-B8DB-38D84CFB56A8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CFB2E0-4AAF-4695-93FC-26C7A26B81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106A58-E04C-46B0-857F-6E14DD30E1C8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3D0932-F169-445B-865E-F7C866EF9E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C4D1AE-604B-470B-894C-E56DF4E2FFC2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9B5270-1DAB-42BC-B79F-C10FCFF204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FAC97C-F528-4518-BABF-647AE22FC75F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E6476F-F6A7-420B-9693-E8F8EF852C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D9B925-C95D-4925-A9CB-719E3DA78165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78CDE5-B517-4C06-AF47-E7FC355B42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8187E-53DA-48E5-A178-427D2B856124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26D811-0EE8-414B-81DA-C316086FE1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170DA7-1BCE-46CA-9928-624189F6DE7D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F8459A-3361-4033-9287-5A72166BF8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8A26006-C6EB-429C-8F47-F3EEF7E032D4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accent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3789A70-A495-4A2C-AECC-6420DCE67F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7" r:id="rId2"/>
    <p:sldLayoutId id="2147483706" r:id="rId3"/>
    <p:sldLayoutId id="2147483705" r:id="rId4"/>
    <p:sldLayoutId id="2147483704" r:id="rId5"/>
    <p:sldLayoutId id="2147483703" r:id="rId6"/>
    <p:sldLayoutId id="2147483702" r:id="rId7"/>
    <p:sldLayoutId id="2147483709" r:id="rId8"/>
    <p:sldLayoutId id="2147483710" r:id="rId9"/>
    <p:sldLayoutId id="2147483701" r:id="rId10"/>
    <p:sldLayoutId id="214748370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smtClean="0"/>
              <a:t> </a:t>
            </a: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205038"/>
          <a:ext cx="8280400" cy="4241800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19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Potraviny a výživa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Úvod do předmětu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Vitamíny rozpustné ve vodě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VY_(32)_INOVACE_1.B_PV_13(20)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Cílem prezentace je seznámit žáky s významem a rozdělením vitamínů.</a:t>
            </a:r>
          </a:p>
          <a:p>
            <a:r>
              <a:rPr lang="cs-CZ" smtClean="0"/>
              <a:t>Materiál je určen pro žáky prvního ročníku oboru kuchařské práce.</a:t>
            </a:r>
          </a:p>
          <a:p>
            <a:r>
              <a:rPr lang="cs-CZ" smtClean="0"/>
              <a:t>Prezentace je určena jako podpůrný materiál pro výklad nové látky  a interaktivní práci ve výuce.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4733925" y="2708275"/>
            <a:ext cx="3313113" cy="1701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Vitamíny rozpustné ve vodě</a:t>
            </a:r>
            <a:endParaRPr lang="cs-CZ" dirty="0"/>
          </a:p>
        </p:txBody>
      </p:sp>
      <p:sp>
        <p:nvSpPr>
          <p:cNvPr id="17410" name="Podnadpis 4"/>
          <p:cNvSpPr>
            <a:spLocks noGrp="1"/>
          </p:cNvSpPr>
          <p:nvPr>
            <p:ph type="subTitle" idx="1"/>
          </p:nvPr>
        </p:nvSpPr>
        <p:spPr>
          <a:xfrm>
            <a:off x="4733925" y="4421188"/>
            <a:ext cx="3309938" cy="1260475"/>
          </a:xfrm>
        </p:spPr>
        <p:txBody>
          <a:bodyPr/>
          <a:lstStyle/>
          <a:p>
            <a:r>
              <a:rPr lang="cs-CZ" smtClean="0"/>
              <a:t>Ing. Petra Pechová, 2012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Charakteristika vitamínů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mají </a:t>
            </a:r>
            <a:r>
              <a:rPr lang="cs-CZ" dirty="0"/>
              <a:t>ochrannou funkci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působí </a:t>
            </a:r>
            <a:r>
              <a:rPr lang="cs-CZ" dirty="0"/>
              <a:t>při látkových přeměnách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nedostatek </a:t>
            </a:r>
            <a:r>
              <a:rPr lang="cs-CZ" dirty="0"/>
              <a:t>vitamínů – hypovitaminóza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nadbytek </a:t>
            </a:r>
            <a:r>
              <a:rPr lang="cs-CZ" dirty="0"/>
              <a:t>vitamínů – hypervitaminóza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úplný </a:t>
            </a:r>
            <a:r>
              <a:rPr lang="cs-CZ" dirty="0"/>
              <a:t>nedostatek vitamínů - avitaminóza</a:t>
            </a:r>
          </a:p>
          <a:p>
            <a:pPr indent="-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cs-CZ" dirty="0" smtClean="0"/>
              <a:t>náš </a:t>
            </a:r>
            <a:r>
              <a:rPr lang="cs-CZ" dirty="0"/>
              <a:t>organizmus je nedokáže vytvořit, musíme dodávat v potravě</a:t>
            </a:r>
          </a:p>
          <a:p>
            <a:pPr indent="-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cs-CZ" dirty="0" smtClean="0"/>
              <a:t>většina </a:t>
            </a:r>
            <a:r>
              <a:rPr lang="cs-CZ" dirty="0"/>
              <a:t>se neukládá v těle do zásoby, musí mít tělo pravidelný příjem ve stravě</a:t>
            </a:r>
          </a:p>
          <a:p>
            <a:pPr indent="-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cs-CZ" dirty="0" smtClean="0"/>
              <a:t>označujeme </a:t>
            </a:r>
            <a:r>
              <a:rPr lang="cs-CZ" dirty="0"/>
              <a:t>je </a:t>
            </a:r>
            <a:r>
              <a:rPr lang="cs-CZ" dirty="0" smtClean="0"/>
              <a:t>písmeny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Rozdělení vitamínů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rozpustné </a:t>
            </a:r>
            <a:r>
              <a:rPr lang="cs-CZ" dirty="0"/>
              <a:t>v tucích – A, D, E, K</a:t>
            </a:r>
          </a:p>
          <a:p>
            <a:pPr indent="-274320" fontAlgn="auto">
              <a:spcAft>
                <a:spcPts val="0"/>
              </a:spcAft>
              <a:defRPr/>
            </a:pPr>
            <a:endParaRPr lang="cs-CZ" dirty="0"/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rozpustné </a:t>
            </a:r>
            <a:r>
              <a:rPr lang="cs-CZ" dirty="0"/>
              <a:t>ve vodě - </a:t>
            </a:r>
            <a:r>
              <a:rPr lang="cs-CZ" dirty="0">
                <a:cs typeface="Times New Roman" charset="0"/>
              </a:rPr>
              <a:t>B1</a:t>
            </a:r>
            <a:r>
              <a:rPr lang="cs-CZ" dirty="0"/>
              <a:t>, B2, B6, B12, C, PP </a:t>
            </a:r>
          </a:p>
          <a:p>
            <a:pPr marL="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/>
          </a:p>
        </p:txBody>
      </p:sp>
      <p:pic>
        <p:nvPicPr>
          <p:cNvPr id="1027" name="Picture 3" descr="C:\Users\Petra\AppData\Local\Microsoft\Windows\Temporary Internet Files\Content.IE5\RYTTZT9U\MC90007876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16238" y="3860800"/>
            <a:ext cx="2641600" cy="250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Vitamín B</a:t>
            </a:r>
            <a:r>
              <a:rPr lang="cs-CZ" sz="2800" smtClean="0"/>
              <a:t>1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b="1" smtClean="0">
                <a:cs typeface="Times New Roman" pitchFamily="18" charset="0"/>
              </a:rPr>
              <a:t>B1</a:t>
            </a:r>
            <a:r>
              <a:rPr lang="cs-CZ" smtClean="0">
                <a:cs typeface="Times New Roman" pitchFamily="18" charset="0"/>
              </a:rPr>
              <a:t>  -  hlavním zdrojem jsou kvasnice, obilné klíčky, pod slupkou v obilovinách, </a:t>
            </a:r>
          </a:p>
          <a:p>
            <a:pPr>
              <a:buFontTx/>
              <a:buNone/>
            </a:pPr>
            <a:r>
              <a:rPr lang="cs-CZ" smtClean="0"/>
              <a:t>   </a:t>
            </a:r>
            <a:r>
              <a:rPr lang="cs-CZ" smtClean="0">
                <a:cs typeface="Times New Roman" pitchFamily="18" charset="0"/>
              </a:rPr>
              <a:t>luštěninách, semenech</a:t>
            </a:r>
            <a:r>
              <a:rPr lang="cs-CZ" smtClean="0"/>
              <a:t> </a:t>
            </a:r>
            <a:r>
              <a:rPr lang="cs-CZ" smtClean="0">
                <a:cs typeface="Times New Roman" pitchFamily="18" charset="0"/>
              </a:rPr>
              <a:t>slunečnic,</a:t>
            </a:r>
            <a:r>
              <a:rPr lang="cs-CZ" smtClean="0"/>
              <a:t> </a:t>
            </a:r>
            <a:r>
              <a:rPr lang="cs-CZ" smtClean="0">
                <a:cs typeface="Times New Roman" pitchFamily="18" charset="0"/>
              </a:rPr>
              <a:t>bramborách, vepř. mase a mléce</a:t>
            </a:r>
          </a:p>
          <a:p>
            <a:r>
              <a:rPr lang="cs-CZ" smtClean="0">
                <a:cs typeface="Times New Roman" pitchFamily="18" charset="0"/>
              </a:rPr>
              <a:t>nedostatek  se vyskytuje vzácně – bolesti hlavy, únava, onemocnění nervů</a:t>
            </a:r>
            <a:r>
              <a:rPr lang="cs-CZ" smtClean="0"/>
              <a:t> </a:t>
            </a:r>
            <a:r>
              <a:rPr lang="cs-CZ" smtClean="0">
                <a:cs typeface="Times New Roman" pitchFamily="18" charset="0"/>
              </a:rPr>
              <a:t>( nervová choroba zvaná beri – beri)</a:t>
            </a:r>
            <a:endParaRPr lang="cs-CZ" smtClean="0"/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Vitamín B</a:t>
            </a:r>
            <a:r>
              <a:rPr lang="cs-CZ" sz="2800" smtClean="0"/>
              <a:t>2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b="1" smtClean="0">
                <a:cs typeface="Times New Roman" pitchFamily="18" charset="0"/>
              </a:rPr>
              <a:t>B2 </a:t>
            </a:r>
            <a:r>
              <a:rPr lang="cs-CZ" smtClean="0">
                <a:cs typeface="Times New Roman" pitchFamily="18" charset="0"/>
              </a:rPr>
              <a:t>-  hlavním zdrojem jsou játra, vnitřnosti, mléko, droždí, vejce, houby</a:t>
            </a:r>
          </a:p>
          <a:p>
            <a:endParaRPr lang="cs-CZ" smtClean="0">
              <a:cs typeface="Times New Roman" pitchFamily="18" charset="0"/>
            </a:endParaRPr>
          </a:p>
          <a:p>
            <a:r>
              <a:rPr lang="cs-CZ" smtClean="0">
                <a:cs typeface="Times New Roman" pitchFamily="18" charset="0"/>
              </a:rPr>
              <a:t>posiluje nervovou soustavu a růst organismu, ovlivňuje fci štítné žlázy</a:t>
            </a:r>
          </a:p>
          <a:p>
            <a:endParaRPr lang="cs-CZ" smtClean="0"/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Vitamín B</a:t>
            </a:r>
            <a:r>
              <a:rPr lang="cs-CZ" sz="2800" smtClean="0"/>
              <a:t>6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b="1" smtClean="0">
                <a:cs typeface="Times New Roman" pitchFamily="18" charset="0"/>
              </a:rPr>
              <a:t>B6</a:t>
            </a:r>
            <a:r>
              <a:rPr lang="cs-CZ" smtClean="0">
                <a:cs typeface="Times New Roman" pitchFamily="18" charset="0"/>
              </a:rPr>
              <a:t>  -   zdrojem je pšenice, kukuřice, kvasnice, brambory, játra, vejce, mléko, listová zel. </a:t>
            </a:r>
            <a:endParaRPr lang="cs-CZ" smtClean="0"/>
          </a:p>
          <a:p>
            <a:pPr>
              <a:buFontTx/>
              <a:buNone/>
            </a:pPr>
            <a:endParaRPr lang="cs-CZ" smtClean="0"/>
          </a:p>
          <a:p>
            <a:r>
              <a:rPr lang="cs-CZ" smtClean="0">
                <a:cs typeface="Times New Roman" pitchFamily="18" charset="0"/>
              </a:rPr>
              <a:t>nedostatek se projevuje poruchami nerv. systému, poruchami trávení</a:t>
            </a:r>
          </a:p>
          <a:p>
            <a:pPr>
              <a:buFontTx/>
              <a:buNone/>
            </a:pPr>
            <a:r>
              <a:rPr lang="cs-CZ" smtClean="0">
                <a:cs typeface="Times New Roman" pitchFamily="18" charset="0"/>
              </a:rPr>
              <a:t> </a:t>
            </a:r>
            <a:endParaRPr lang="cs-CZ" smtClean="0"/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uiExpand="1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Vitamín  B</a:t>
            </a:r>
            <a:r>
              <a:rPr lang="cs-CZ" sz="2800" smtClean="0"/>
              <a:t>12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b="1" smtClean="0">
                <a:cs typeface="Times New Roman" pitchFamily="18" charset="0"/>
              </a:rPr>
              <a:t>B12 -  </a:t>
            </a:r>
            <a:r>
              <a:rPr lang="cs-CZ" smtClean="0">
                <a:cs typeface="Times New Roman" pitchFamily="18" charset="0"/>
              </a:rPr>
              <a:t>nalezneme  ho pouze v živočišné potravě – játra, ledviny a v droždí</a:t>
            </a:r>
            <a:endParaRPr lang="cs-CZ" smtClean="0"/>
          </a:p>
          <a:p>
            <a:pPr>
              <a:buFontTx/>
              <a:buNone/>
            </a:pPr>
            <a:r>
              <a:rPr lang="cs-CZ" smtClean="0">
                <a:cs typeface="Times New Roman" pitchFamily="18" charset="0"/>
              </a:rPr>
              <a:t>	</a:t>
            </a:r>
          </a:p>
          <a:p>
            <a:r>
              <a:rPr lang="cs-CZ" smtClean="0">
                <a:cs typeface="Times New Roman" pitchFamily="18" charset="0"/>
              </a:rPr>
              <a:t>nedostatek se projevuje kožními a nerv.  chorobami, zhoubnou chudokrevností</a:t>
            </a:r>
          </a:p>
          <a:p>
            <a:pPr>
              <a:buFontTx/>
              <a:buNone/>
            </a:pPr>
            <a:endParaRPr lang="cs-CZ" smtClean="0">
              <a:cs typeface="Times New Roman" pitchFamily="18" charset="0"/>
            </a:endParaRPr>
          </a:p>
          <a:p>
            <a:endParaRPr lang="cs-CZ" smtClean="0"/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Vitamín C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indent="-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cs-CZ" sz="2800">
                <a:cs typeface="Times New Roman" charset="0"/>
              </a:rPr>
              <a:t> </a:t>
            </a:r>
            <a:r>
              <a:rPr lang="cs-CZ" sz="2800" b="1">
                <a:cs typeface="Times New Roman" charset="0"/>
              </a:rPr>
              <a:t>C</a:t>
            </a:r>
            <a:r>
              <a:rPr lang="cs-CZ" sz="2800">
                <a:cs typeface="Times New Roman" charset="0"/>
              </a:rPr>
              <a:t> -  nejrozšířenější vitamín</a:t>
            </a:r>
          </a:p>
          <a:p>
            <a:pPr indent="-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cs-CZ" sz="2800">
                <a:cs typeface="Times New Roman" charset="0"/>
              </a:rPr>
              <a:t>zdrojem jsou šípky, čer. rybíz, citróny, lesní jahody, zelí, křen, petržel</a:t>
            </a:r>
          </a:p>
          <a:p>
            <a:pPr indent="-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cs-CZ" sz="2800">
                <a:cs typeface="Times New Roman" charset="0"/>
              </a:rPr>
              <a:t>snadno se ničí varem, stykem s kovy, vyluhováním, okysličováním</a:t>
            </a:r>
          </a:p>
          <a:p>
            <a:pPr indent="-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cs-CZ" sz="2800">
                <a:cs typeface="Times New Roman" charset="0"/>
              </a:rPr>
              <a:t>nedostatek se projevuje únavou, sníženou odolností vůči infekčním chorobám, špatným hojením ran, lámavostí kostí</a:t>
            </a:r>
          </a:p>
          <a:p>
            <a:pPr indent="-274320"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cs-CZ" sz="2800">
                <a:cs typeface="Times New Roman" charset="0"/>
              </a:rPr>
              <a:t> 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Vitamín PP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cs typeface="Times New Roman" pitchFamily="18" charset="0"/>
              </a:rPr>
              <a:t> </a:t>
            </a:r>
            <a:r>
              <a:rPr lang="cs-CZ" b="1" smtClean="0">
                <a:cs typeface="Times New Roman" pitchFamily="18" charset="0"/>
              </a:rPr>
              <a:t>PP</a:t>
            </a:r>
            <a:r>
              <a:rPr lang="cs-CZ" smtClean="0">
                <a:cs typeface="Times New Roman" pitchFamily="18" charset="0"/>
              </a:rPr>
              <a:t> - zdrojem jsou vnitřnosti, luštěniny, ořechy, ryby, rajčata</a:t>
            </a:r>
            <a:endParaRPr lang="cs-CZ" smtClean="0"/>
          </a:p>
          <a:p>
            <a:pPr>
              <a:buFontTx/>
              <a:buNone/>
            </a:pPr>
            <a:endParaRPr lang="cs-CZ" smtClean="0"/>
          </a:p>
          <a:p>
            <a:r>
              <a:rPr lang="cs-CZ" smtClean="0">
                <a:cs typeface="Times New Roman" pitchFamily="18" charset="0"/>
              </a:rPr>
              <a:t>nedostatek se projevuje záněty kůže, průjmy, psychickými poruchami</a:t>
            </a:r>
          </a:p>
          <a:p>
            <a:pPr>
              <a:buFontTx/>
              <a:buNone/>
            </a:pPr>
            <a:endParaRPr lang="cs-CZ" smtClean="0">
              <a:cs typeface="Times New Roman" pitchFamily="18" charset="0"/>
            </a:endParaRPr>
          </a:p>
          <a:p>
            <a:pPr>
              <a:buFontTx/>
              <a:buNone/>
            </a:pPr>
            <a:endParaRPr lang="cs-CZ" smtClean="0"/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 dirty="0"/>
              <a:t>Vyhledejte na internetových stránkách </a:t>
            </a:r>
            <a:r>
              <a:rPr lang="cs-CZ" dirty="0" smtClean="0"/>
              <a:t>potraviny obsahující vitamíny rozpustné ve vodě. 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/>
          </a:p>
        </p:txBody>
      </p:sp>
      <p:pic>
        <p:nvPicPr>
          <p:cNvPr id="26627" name="Picture 2" descr="C:\Users\Petra\AppData\Local\Microsoft\Windows\Temporary Internet Files\Content.IE5\OA44IHUJ\MC90044190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35375" y="3644900"/>
            <a:ext cx="1520825" cy="179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ŠEBELOVÁ, Marie. </a:t>
            </a:r>
            <a:r>
              <a:rPr lang="cs-CZ" i="1" smtClean="0"/>
              <a:t>potraviny a výživa</a:t>
            </a:r>
            <a:r>
              <a:rPr lang="cs-CZ" smtClean="0"/>
              <a:t>. Praha: parta, 2002, ISBN 80-7320-010-4.</a:t>
            </a:r>
            <a:endParaRPr lang="cs-CZ" smtClean="0">
              <a:latin typeface="Arial" charset="0"/>
            </a:endParaRPr>
          </a:p>
          <a:p>
            <a:r>
              <a:rPr lang="cs-CZ" smtClean="0">
                <a:latin typeface="Arial" charset="0"/>
              </a:rPr>
              <a:t>www.office.microsoft.com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64</TotalTime>
  <Words>339</Words>
  <Application>Microsoft Office PowerPoint</Application>
  <PresentationFormat>On-screen Show (4:3)</PresentationFormat>
  <Paragraphs>70</Paragraphs>
  <Slides>13</Slides>
  <Notes>1</Notes>
  <HiddenSlides>2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13</vt:i4>
      </vt:variant>
    </vt:vector>
  </HeadingPairs>
  <TitlesOfParts>
    <vt:vector size="22" baseType="lpstr">
      <vt:lpstr>Century Gothic</vt:lpstr>
      <vt:lpstr>Arial</vt:lpstr>
      <vt:lpstr>Wingdings 2</vt:lpstr>
      <vt:lpstr>Calibri</vt:lpstr>
      <vt:lpstr>Times New Roman</vt:lpstr>
      <vt:lpstr>Austin</vt:lpstr>
      <vt:lpstr>Austin</vt:lpstr>
      <vt:lpstr>Austin</vt:lpstr>
      <vt:lpstr>Austin</vt:lpstr>
      <vt:lpstr> </vt:lpstr>
      <vt:lpstr>Anotace</vt:lpstr>
      <vt:lpstr>Vitamíny rozpustné ve vodě</vt:lpstr>
      <vt:lpstr>Charakteristika vitamínů</vt:lpstr>
      <vt:lpstr>Rozdělení vitamínů</vt:lpstr>
      <vt:lpstr>Vitamín B1</vt:lpstr>
      <vt:lpstr>Vitamín B2</vt:lpstr>
      <vt:lpstr>Vitamín B6</vt:lpstr>
      <vt:lpstr>Vitamín  B12</vt:lpstr>
      <vt:lpstr>Vitamín C</vt:lpstr>
      <vt:lpstr>Vitamín PP</vt:lpstr>
      <vt:lpstr>Úkol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9</cp:revision>
  <dcterms:created xsi:type="dcterms:W3CDTF">2012-12-10T15:30:38Z</dcterms:created>
  <dcterms:modified xsi:type="dcterms:W3CDTF">2014-02-23T16:59:07Z</dcterms:modified>
</cp:coreProperties>
</file>