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32A4E6E-EC5E-437D-9DD7-0ADEE7D622E2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4484DB7-EE50-4D24-95A3-2161939714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71E366-A640-4902-868D-CE49D492A23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FD284-88D5-4BB1-863B-789C18251230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064DA-5C59-478D-9BB1-BF50910754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95764-EC6C-4187-9254-57EB084336B7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5A0F2-65E8-4F56-A378-7721F1AF99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58903-8D80-4A1B-871B-C33A12FBAA6E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6FDF3-6D02-4CF6-A0D6-EB48131D0A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E23C4-6548-48F2-BA33-F9BEF36159DF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AA6AD-57A0-40E5-AEBE-7E335179A3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3D071-1AFD-45C7-9806-AA8A78A13C48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FB5FC-B1A2-4B7A-8DAE-0C9EB2EE93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054BD-CE3C-4EDB-8533-85A0309B736F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1F97D-47BF-4A6C-86F5-FCC07F503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8CB17-C808-46CF-8DC3-7E75390A3DD3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C1118-B6AA-488B-95B0-19D88E33B8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CE642-CBE1-4052-B94A-8918C227A45B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B6E87-51F8-4F78-90A3-9D9E8ABB9A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42C98-4321-4CAD-B4ED-7A4555D5A567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DA3BE-855B-424F-9D6D-EFD9E9007B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72DA7-2478-49C6-BC5B-4C7CAE8EC6E4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DEC2D-A7CB-4D7E-B23A-04B53B4FE7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FDF40-98F0-47AC-9F95-67028A66E2C4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1F8B3-B174-497B-B5C3-90A3D57B57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5BDB0DCF-EC0F-4698-8EE2-006F19DD7256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C9AA20F0-8D11-41F4-B616-762F4431D2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00200"/>
          <a:ext cx="82296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57200" y="2205038"/>
          <a:ext cx="8280400" cy="4071937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1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Potraviny a výživa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Úvod do předmětu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Minerální látky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VY_(32)_INOVACE_1.B_PV_15(20)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Cílem prezentace je seznámit žáky s minerálními látkami obsaženými v potravinách.</a:t>
            </a:r>
          </a:p>
          <a:p>
            <a:r>
              <a:rPr lang="cs-CZ" smtClean="0"/>
              <a:t>Materiál je určen pro žáky prvního ročníku oboru kuchařské práce.</a:t>
            </a:r>
          </a:p>
          <a:p>
            <a:r>
              <a:rPr lang="cs-CZ" smtClean="0"/>
              <a:t>Prezentace je určena jako podpůrný materiál pro výklad nové látky  a interaktivní práci ve výuce.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4267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Minerální látky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Ing. Petra Pechová, 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Minerální látky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smtClean="0">
              <a:cs typeface="Times New Roman" pitchFamily="18" charset="0"/>
            </a:endParaRPr>
          </a:p>
          <a:p>
            <a:r>
              <a:rPr lang="cs-CZ" smtClean="0">
                <a:cs typeface="Times New Roman" pitchFamily="18" charset="0"/>
              </a:rPr>
              <a:t>jsou součástí tkání, kostí, zubů, krve a dalších tkání</a:t>
            </a:r>
            <a:endParaRPr lang="cs-CZ" smtClean="0"/>
          </a:p>
          <a:p>
            <a:pPr>
              <a:buFontTx/>
              <a:buNone/>
            </a:pPr>
            <a:endParaRPr lang="cs-CZ" smtClean="0"/>
          </a:p>
          <a:p>
            <a:r>
              <a:rPr lang="cs-CZ" smtClean="0">
                <a:cs typeface="Times New Roman" pitchFamily="18" charset="0"/>
              </a:rPr>
              <a:t>zajišťují vyváženost vnitřního prostředí</a:t>
            </a:r>
            <a:endParaRPr lang="cs-CZ" smtClean="0"/>
          </a:p>
          <a:p>
            <a:pPr>
              <a:buFontTx/>
              <a:buNone/>
            </a:pPr>
            <a:endParaRPr lang="cs-CZ" smtClean="0"/>
          </a:p>
          <a:p>
            <a:r>
              <a:rPr lang="cs-CZ" smtClean="0">
                <a:cs typeface="Times New Roman" pitchFamily="18" charset="0"/>
              </a:rPr>
              <a:t>musí být dodávány do těla pravidelně a v přiměřeném množství</a:t>
            </a:r>
            <a:endParaRPr lang="cs-CZ" smtClean="0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Vápník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pro 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stavbu kostí a zubů</a:t>
            </a: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zdrojem jsou sýry, mléko, ořechy, mrkev, zelí, seznam</a:t>
            </a: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nedostatek zpomaluje růst, způsobuje křivici, zhoršenou srážlivost krve</a:t>
            </a: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8194" name="Picture 2" descr="C:\Users\Petra\AppData\Local\Microsoft\Windows\Temporary Internet Files\Content.IE5\RYTTZT9U\MC90044182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4633913"/>
            <a:ext cx="273367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Hořčík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zdrojem 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jsou kakao, ořechy, sója, zelenina, luštěniny, </a:t>
            </a: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obiloviny</a:t>
            </a: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nedostatek způsobuje křeče, psychické problémy, únavu, bolesti svalů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nespavost, padání vlasů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2" descr="C:\Users\Petra\AppData\Local\Microsoft\Windows\Temporary Internet Files\Content.IE5\OA44IHUJ\MP90028947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6200" y="3860800"/>
            <a:ext cx="3368675" cy="222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Sodík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484313"/>
            <a:ext cx="8229600" cy="45259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zdrojem 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jsou sýry, uzené maso, vejce, játra a </a:t>
            </a:r>
            <a:r>
              <a:rPr lang="cs-CZ" dirty="0" err="1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kuhyňská</a:t>
            </a: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 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ůl</a:t>
            </a: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itchFamily="18" charset="0"/>
              </a:rPr>
              <a:t>nedostatek způsobuje selhání oběhového systému (mnoho soli škodí)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6146" name="Picture 2" descr="C:\Users\Petra\AppData\Local\Microsoft\Windows\Temporary Internet Files\Content.IE5\RYTTZT9U\MP90040059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3933825"/>
            <a:ext cx="1800225" cy="224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Draslík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cs typeface="Times New Roman" pitchFamily="18" charset="0"/>
              </a:rPr>
              <a:t>nachází se hlavně ve svalech</a:t>
            </a:r>
            <a:endParaRPr lang="cs-CZ" smtClean="0"/>
          </a:p>
          <a:p>
            <a:pPr>
              <a:buFontTx/>
              <a:buNone/>
            </a:pPr>
            <a:endParaRPr lang="cs-CZ" smtClean="0"/>
          </a:p>
          <a:p>
            <a:r>
              <a:rPr lang="cs-CZ" smtClean="0">
                <a:cs typeface="Times New Roman" pitchFamily="18" charset="0"/>
              </a:rPr>
              <a:t>hlavním zdrojem jsou ovoce, zelenina, mléko, luštěniny, ořechy</a:t>
            </a:r>
            <a:r>
              <a:rPr lang="cs-CZ" b="1" smtClean="0">
                <a:cs typeface="Times New Roman" pitchFamily="18" charset="0"/>
              </a:rPr>
              <a:t>	</a:t>
            </a:r>
            <a:endParaRPr lang="cs-CZ" b="1" smtClean="0"/>
          </a:p>
          <a:p>
            <a:pPr>
              <a:buFontTx/>
              <a:buNone/>
            </a:pPr>
            <a:endParaRPr lang="cs-CZ" b="1" smtClean="0"/>
          </a:p>
          <a:p>
            <a:r>
              <a:rPr lang="cs-CZ" smtClean="0">
                <a:cs typeface="Times New Roman" pitchFamily="18" charset="0"/>
              </a:rPr>
              <a:t>nedostatek či nadbytek způsobuje poruchy činnosti srdečního svalu</a:t>
            </a:r>
            <a:endParaRPr lang="cs-CZ" smtClean="0"/>
          </a:p>
        </p:txBody>
      </p:sp>
      <p:pic>
        <p:nvPicPr>
          <p:cNvPr id="2" name="Picture 2" descr="C:\Users\Petra\AppData\Local\Microsoft\Windows\Temporary Internet Files\Content.IE5\O8GXO1R5\MC90042593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4437063"/>
            <a:ext cx="32956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Zinek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84313"/>
            <a:ext cx="8229600" cy="4525962"/>
          </a:xfrm>
        </p:spPr>
        <p:txBody>
          <a:bodyPr/>
          <a:lstStyle/>
          <a:p>
            <a:r>
              <a:rPr lang="cs-CZ" smtClean="0">
                <a:cs typeface="Times New Roman" pitchFamily="18" charset="0"/>
              </a:rPr>
              <a:t>je v játrech, droždí, houbách, luštěninách, česneku dýňových semenech</a:t>
            </a:r>
            <a:endParaRPr lang="cs-CZ" smtClean="0"/>
          </a:p>
          <a:p>
            <a:r>
              <a:rPr lang="cs-CZ" smtClean="0">
                <a:cs typeface="Times New Roman" pitchFamily="18" charset="0"/>
              </a:rPr>
              <a:t>nedostatek zpomaluje růst, vývoj, snižuje chuť. a čichové vnímavosti</a:t>
            </a:r>
            <a:endParaRPr lang="cs-CZ" smtClean="0"/>
          </a:p>
          <a:p>
            <a:r>
              <a:rPr lang="cs-CZ" smtClean="0">
                <a:cs typeface="Times New Roman" pitchFamily="18" charset="0"/>
              </a:rPr>
              <a:t>je důležitý pro obranyschopnost těla, chrání před infekcí</a:t>
            </a:r>
          </a:p>
          <a:p>
            <a:pPr>
              <a:buFontTx/>
              <a:buNone/>
            </a:pPr>
            <a:endParaRPr lang="cs-CZ" smtClean="0"/>
          </a:p>
        </p:txBody>
      </p:sp>
      <p:pic>
        <p:nvPicPr>
          <p:cNvPr id="2" name="Picture 2" descr="C:\Users\Petra\AppData\Local\Microsoft\Windows\Temporary Internet Files\Content.IE5\OA44IHUJ\MP90044246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3933825"/>
            <a:ext cx="3132138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Železo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cs typeface="Times New Roman" pitchFamily="18" charset="0"/>
              </a:rPr>
              <a:t>potřebn</a:t>
            </a:r>
            <a:r>
              <a:rPr lang="cs-CZ" smtClean="0"/>
              <a:t>é</a:t>
            </a:r>
            <a:r>
              <a:rPr lang="cs-CZ" smtClean="0">
                <a:cs typeface="Times New Roman" pitchFamily="18" charset="0"/>
              </a:rPr>
              <a:t> při tvorbě hemoglobinu (červené krevní barvivo)</a:t>
            </a:r>
            <a:endParaRPr lang="cs-CZ" smtClean="0"/>
          </a:p>
          <a:p>
            <a:pPr>
              <a:buFontTx/>
              <a:buNone/>
            </a:pPr>
            <a:endParaRPr lang="cs-CZ" smtClean="0"/>
          </a:p>
          <a:p>
            <a:r>
              <a:rPr lang="cs-CZ" smtClean="0">
                <a:cs typeface="Times New Roman" pitchFamily="18" charset="0"/>
              </a:rPr>
              <a:t>nejvíce železa je v krvi, mase, vnitřnostech, luštěninách, špenátu</a:t>
            </a:r>
          </a:p>
          <a:p>
            <a:pPr>
              <a:buFontTx/>
              <a:buNone/>
            </a:pPr>
            <a:endParaRPr lang="cs-CZ" smtClean="0">
              <a:cs typeface="Times New Roman" pitchFamily="18" charset="0"/>
            </a:endParaRPr>
          </a:p>
          <a:p>
            <a:pPr>
              <a:buFontTx/>
              <a:buNone/>
            </a:pPr>
            <a:endParaRPr lang="cs-CZ" smtClean="0"/>
          </a:p>
        </p:txBody>
      </p:sp>
      <p:pic>
        <p:nvPicPr>
          <p:cNvPr id="11269" name="Picture 5" descr="C:\Users\Petra\AppData\Local\Microsoft\Windows\Temporary Internet Files\Content.IE5\BAB1BR6Q\MC90042616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4005263"/>
            <a:ext cx="1260475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C:\Users\Petra\AppData\Local\Microsoft\Windows\Temporary Internet Files\Content.IE5\O8GXO1R5\MC90034709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3890963"/>
            <a:ext cx="2705100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Vyhledejte na internetových stránkách </a:t>
            </a: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potraviny, které obsahují velké množství minerálních látek. </a:t>
            </a: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5603" name="Picture 2" descr="C:\Users\Petra\AppData\Local\Microsoft\Windows\Temporary Internet Files\Content.IE5\BAB1BR6Q\MC90005396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2990850"/>
            <a:ext cx="2632075" cy="258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ŠEBELOVÁ, Marie. </a:t>
            </a:r>
            <a:r>
              <a:rPr lang="cs-CZ" i="1" smtClean="0"/>
              <a:t>potraviny a výživa</a:t>
            </a:r>
            <a:r>
              <a:rPr lang="cs-CZ" smtClean="0"/>
              <a:t>. Praha: parta, 2002, ISBN 80-7320-010-4.</a:t>
            </a:r>
            <a:endParaRPr lang="cs-CZ" smtClean="0">
              <a:latin typeface="Arial" charset="0"/>
            </a:endParaRPr>
          </a:p>
          <a:p>
            <a:r>
              <a:rPr lang="cs-CZ" smtClean="0">
                <a:latin typeface="Arial" charset="0"/>
              </a:rPr>
              <a:t>www.office.microsoft.com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</TotalTime>
  <Words>267</Words>
  <Application>Microsoft Office PowerPoint</Application>
  <PresentationFormat>On-screen Show (4:3)</PresentationFormat>
  <Paragraphs>67</Paragraphs>
  <Slides>12</Slides>
  <Notes>1</Notes>
  <HiddenSlides>2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20" baseType="lpstr">
      <vt:lpstr>Palatino Linotype</vt:lpstr>
      <vt:lpstr>Arial</vt:lpstr>
      <vt:lpstr>Century Gothic</vt:lpstr>
      <vt:lpstr>Courier New</vt:lpstr>
      <vt:lpstr>Calibri</vt:lpstr>
      <vt:lpstr>Times New Roman</vt:lpstr>
      <vt:lpstr>Exekutivní</vt:lpstr>
      <vt:lpstr>Exekutivní</vt:lpstr>
      <vt:lpstr> </vt:lpstr>
      <vt:lpstr>Anotace</vt:lpstr>
      <vt:lpstr>Minerální látky</vt:lpstr>
      <vt:lpstr>Minerální látky</vt:lpstr>
      <vt:lpstr>Vápník</vt:lpstr>
      <vt:lpstr>Hořčík</vt:lpstr>
      <vt:lpstr>Sodík</vt:lpstr>
      <vt:lpstr>Draslík</vt:lpstr>
      <vt:lpstr>Zinek</vt:lpstr>
      <vt:lpstr>Železo</vt:lpstr>
      <vt:lpstr>Úkol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DUM</cp:lastModifiedBy>
  <cp:revision>4</cp:revision>
  <dcterms:created xsi:type="dcterms:W3CDTF">2013-03-03T20:37:15Z</dcterms:created>
  <dcterms:modified xsi:type="dcterms:W3CDTF">2014-02-23T16:52:59Z</dcterms:modified>
</cp:coreProperties>
</file>