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6" r:id="rId10"/>
    <p:sldId id="264" r:id="rId11"/>
    <p:sldId id="265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0" d="100"/>
          <a:sy n="4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7EFE184F-5E77-4BA3-8C9F-4CCD384016ED}" type="datetimeFigureOut">
              <a:rPr lang="cs-CZ"/>
              <a:pPr>
                <a:defRPr/>
              </a:pPr>
              <a:t>23.2.2014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C5251543-85EC-4AE3-B853-F30F8D23DB5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3E916939-3A2B-42DA-82F0-9A2B30A7848D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5" name="Rounded Rectangle 7"/>
          <p:cNvSpPr/>
          <p:nvPr/>
        </p:nvSpPr>
        <p:spPr>
          <a:xfrm>
            <a:off x="92075" y="101600"/>
            <a:ext cx="8959850" cy="6664325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Rectangle 8"/>
          <p:cNvSpPr/>
          <p:nvPr/>
        </p:nvSpPr>
        <p:spPr>
          <a:xfrm>
            <a:off x="345440" y="2942602"/>
            <a:ext cx="7147931" cy="24638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Rectangle 11"/>
          <p:cNvSpPr/>
          <p:nvPr/>
        </p:nvSpPr>
        <p:spPr>
          <a:xfrm>
            <a:off x="7572652" y="2944634"/>
            <a:ext cx="1190348" cy="2459736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Rectangle 12"/>
          <p:cNvSpPr/>
          <p:nvPr/>
        </p:nvSpPr>
        <p:spPr>
          <a:xfrm>
            <a:off x="7712075" y="3136900"/>
            <a:ext cx="911225" cy="2074863"/>
          </a:xfrm>
          <a:prstGeom prst="rect">
            <a:avLst/>
          </a:prstGeom>
          <a:solidFill>
            <a:schemeClr val="accent3">
              <a:alpha val="70000"/>
            </a:schemeClr>
          </a:solidFill>
          <a:ln w="63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Rectangle 13"/>
          <p:cNvSpPr/>
          <p:nvPr/>
        </p:nvSpPr>
        <p:spPr>
          <a:xfrm>
            <a:off x="446088" y="3055938"/>
            <a:ext cx="6946900" cy="2244725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Rectangle 10"/>
          <p:cNvSpPr/>
          <p:nvPr/>
        </p:nvSpPr>
        <p:spPr>
          <a:xfrm>
            <a:off x="541338" y="4559300"/>
            <a:ext cx="6756400" cy="663575"/>
          </a:xfrm>
          <a:prstGeom prst="rect">
            <a:avLst/>
          </a:prstGeom>
          <a:solidFill>
            <a:schemeClr val="accent1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Rectangle 9"/>
          <p:cNvSpPr/>
          <p:nvPr/>
        </p:nvSpPr>
        <p:spPr>
          <a:xfrm>
            <a:off x="539750" y="3140075"/>
            <a:ext cx="6759575" cy="2076450"/>
          </a:xfrm>
          <a:prstGeom prst="rect">
            <a:avLst/>
          </a:prstGeom>
          <a:noFill/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2805" y="4648200"/>
            <a:ext cx="6553200" cy="457200"/>
          </a:xfrm>
        </p:spPr>
        <p:txBody>
          <a:bodyPr>
            <a:normAutofit/>
          </a:bodyPr>
          <a:lstStyle>
            <a:lvl1pPr marL="0" indent="0" algn="ctr">
              <a:buNone/>
              <a:defRPr sz="1800" cap="all" spc="300" baseline="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4705" y="3227033"/>
            <a:ext cx="6629400" cy="1219201"/>
          </a:xfrm>
        </p:spPr>
        <p:txBody>
          <a:bodyPr anchor="b" anchorCtr="0">
            <a:noAutofit/>
          </a:bodyPr>
          <a:lstStyle>
            <a:lvl1pPr>
              <a:defRPr sz="40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90EAB7-BE1A-43AA-ACF5-21DF6A319743}" type="datetimeFigureOut">
              <a:rPr lang="cs-CZ"/>
              <a:pPr>
                <a:defRPr/>
              </a:pPr>
              <a:t>23.2.2014</a:t>
            </a:fld>
            <a:endParaRPr lang="cs-CZ"/>
          </a:p>
        </p:txBody>
      </p:sp>
      <p:sp>
        <p:nvSpPr>
          <p:cNvPr id="1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4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786688" y="4625975"/>
            <a:ext cx="762000" cy="457200"/>
          </a:xfrm>
        </p:spPr>
        <p:txBody>
          <a:bodyPr/>
          <a:lstStyle>
            <a:lvl1pPr algn="ctr">
              <a:defRPr sz="2800" smtClean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>
              <a:defRPr/>
            </a:pPr>
            <a:fld id="{FFC4F937-1960-42AF-9DA4-57E92F7EE2C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31C36A-128D-4EB9-8B32-828619632590}" type="datetimeFigureOut">
              <a:rPr lang="cs-CZ"/>
              <a:pPr>
                <a:defRPr/>
              </a:pPr>
              <a:t>23.2.2014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8DD14C-5CCF-4FEE-9B03-CCEBE328D5F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5" name="Rounded Rectangle 7"/>
          <p:cNvSpPr/>
          <p:nvPr/>
        </p:nvSpPr>
        <p:spPr>
          <a:xfrm>
            <a:off x="92075" y="101600"/>
            <a:ext cx="8959850" cy="6664325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Rectangle 12"/>
          <p:cNvSpPr/>
          <p:nvPr/>
        </p:nvSpPr>
        <p:spPr>
          <a:xfrm>
            <a:off x="451976" y="2946400"/>
            <a:ext cx="8265160" cy="24638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Rectangle 15"/>
          <p:cNvSpPr/>
          <p:nvPr/>
        </p:nvSpPr>
        <p:spPr>
          <a:xfrm>
            <a:off x="568325" y="3048000"/>
            <a:ext cx="8032750" cy="2244725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Rectangle 14"/>
          <p:cNvSpPr/>
          <p:nvPr/>
        </p:nvSpPr>
        <p:spPr>
          <a:xfrm>
            <a:off x="676275" y="4541838"/>
            <a:ext cx="7816850" cy="663575"/>
          </a:xfrm>
          <a:prstGeom prst="rect">
            <a:avLst/>
          </a:prstGeom>
          <a:solidFill>
            <a:schemeClr val="accent1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Rectangle 13"/>
          <p:cNvSpPr/>
          <p:nvPr/>
        </p:nvSpPr>
        <p:spPr>
          <a:xfrm>
            <a:off x="676275" y="3124200"/>
            <a:ext cx="7816850" cy="2078038"/>
          </a:xfrm>
          <a:prstGeom prst="rect">
            <a:avLst/>
          </a:prstGeom>
          <a:noFill/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6456" y="3200399"/>
            <a:ext cx="7696200" cy="1295401"/>
          </a:xfrm>
        </p:spPr>
        <p:txBody>
          <a:bodyPr anchor="b" anchorCtr="0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lang="en-US" sz="4000" kern="1200" cap="all" baseline="0" dirty="0">
                <a:solidFill>
                  <a:schemeClr val="accent1">
                    <a:lumMod val="50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36456" y="4607510"/>
            <a:ext cx="7696200" cy="523783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 cap="all" spc="250" baseline="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C8453F-6F6C-4C95-B684-81937CDDB933}" type="datetimeFigureOut">
              <a:rPr lang="cs-CZ"/>
              <a:pPr>
                <a:defRPr/>
              </a:pPr>
              <a:t>23.2.2014</a:t>
            </a:fld>
            <a:endParaRPr lang="cs-CZ"/>
          </a:p>
        </p:txBody>
      </p:sp>
      <p:sp>
        <p:nvSpPr>
          <p:cNvPr id="11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8C43A8-D20D-4010-B1D3-BD683B834BE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26128" y="1719071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19071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7E276C-76E0-467B-A484-CD1BA13E28F2}" type="datetimeFigureOut">
              <a:rPr lang="cs-CZ"/>
              <a:pPr>
                <a:defRPr/>
              </a:pPr>
              <a:t>23.2.2014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DEBA21-4565-41DC-B2E7-AA959C9C83D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26128" y="1722438"/>
            <a:ext cx="4040188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6128" y="2438400"/>
            <a:ext cx="4040188" cy="368776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722438"/>
            <a:ext cx="4041775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38400"/>
            <a:ext cx="4041775" cy="368776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4D0840-82EE-4F75-9C38-6AFC09292D46}" type="datetimeFigureOut">
              <a:rPr lang="cs-CZ"/>
              <a:pPr>
                <a:defRPr/>
              </a:pPr>
              <a:t>23.2.2014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796E1C-97EE-4C4B-B697-2D9112914E9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99A962-FCD2-4994-86D6-97686F124F92}" type="datetimeFigureOut">
              <a:rPr lang="cs-CZ"/>
              <a:pPr>
                <a:defRPr/>
              </a:pPr>
              <a:t>23.2.2014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A5EC04-6BED-419F-B80B-E6ADAC83ED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3" name="Rounded Rectangle 10"/>
          <p:cNvSpPr/>
          <p:nvPr/>
        </p:nvSpPr>
        <p:spPr>
          <a:xfrm>
            <a:off x="92075" y="101600"/>
            <a:ext cx="8959850" cy="6664325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43250D-DC6B-4296-9420-550F59FBFEE8}" type="datetimeFigureOut">
              <a:rPr lang="cs-CZ"/>
              <a:pPr>
                <a:defRPr/>
              </a:pPr>
              <a:t>23.2.2014</a:t>
            </a:fld>
            <a:endParaRPr lang="cs-CZ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90B766-3659-41BA-B1FC-1CEEE7EE5A7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6" name="Rounded Rectangle 11"/>
          <p:cNvSpPr/>
          <p:nvPr/>
        </p:nvSpPr>
        <p:spPr>
          <a:xfrm>
            <a:off x="92075" y="101600"/>
            <a:ext cx="8959850" cy="6664325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Rectangle 7"/>
          <p:cNvSpPr/>
          <p:nvPr/>
        </p:nvSpPr>
        <p:spPr>
          <a:xfrm>
            <a:off x="560034" y="1505712"/>
            <a:ext cx="2716566" cy="3523488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Rectangle 9"/>
          <p:cNvSpPr/>
          <p:nvPr/>
        </p:nvSpPr>
        <p:spPr>
          <a:xfrm>
            <a:off x="676275" y="1643063"/>
            <a:ext cx="2484438" cy="3233737"/>
          </a:xfrm>
          <a:prstGeom prst="rect">
            <a:avLst/>
          </a:prstGeom>
          <a:solidFill>
            <a:srgbClr val="FFFFFF"/>
          </a:solidFill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6200" y="685800"/>
            <a:ext cx="4572000" cy="52578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9000" y="2971800"/>
            <a:ext cx="2298634" cy="1752600"/>
          </a:xfrm>
        </p:spPr>
        <p:txBody>
          <a:bodyPr/>
          <a:lstStyle>
            <a:lvl1pPr marL="0" indent="0">
              <a:spcBef>
                <a:spcPts val="400"/>
              </a:spcBef>
              <a:buNone/>
              <a:defRPr sz="140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9000" y="1734312"/>
            <a:ext cx="2298634" cy="1191620"/>
          </a:xfrm>
        </p:spPr>
        <p:txBody>
          <a:bodyPr anchor="b"/>
          <a:lstStyle>
            <a:lvl1pPr algn="l">
              <a:defRPr sz="2000" b="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9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F80A20-A8C4-4D6D-82C1-EDE67783C82F}" type="datetimeFigureOut">
              <a:rPr lang="cs-CZ"/>
              <a:pPr>
                <a:defRPr/>
              </a:pPr>
              <a:t>23.2.2014</a:t>
            </a:fld>
            <a:endParaRPr lang="cs-CZ"/>
          </a:p>
        </p:txBody>
      </p:sp>
      <p:sp>
        <p:nvSpPr>
          <p:cNvPr id="10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8AB04F-D99D-420A-9883-4C15C322E5F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6" name="Rounded Rectangle 8"/>
          <p:cNvSpPr/>
          <p:nvPr/>
        </p:nvSpPr>
        <p:spPr>
          <a:xfrm>
            <a:off x="92075" y="101600"/>
            <a:ext cx="8959850" cy="6664325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Rectangle 9"/>
          <p:cNvSpPr/>
          <p:nvPr/>
        </p:nvSpPr>
        <p:spPr>
          <a:xfrm>
            <a:off x="685800" y="4953000"/>
            <a:ext cx="7772400" cy="13716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Rectangle 11"/>
          <p:cNvSpPr/>
          <p:nvPr/>
        </p:nvSpPr>
        <p:spPr>
          <a:xfrm>
            <a:off x="762000" y="5029200"/>
            <a:ext cx="7600950" cy="1203325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Rectangle 12"/>
          <p:cNvSpPr/>
          <p:nvPr/>
        </p:nvSpPr>
        <p:spPr>
          <a:xfrm>
            <a:off x="914400" y="5638800"/>
            <a:ext cx="7327900" cy="452438"/>
          </a:xfrm>
          <a:prstGeom prst="rect">
            <a:avLst/>
          </a:prstGeom>
          <a:solidFill>
            <a:schemeClr val="accent1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Rectangle 10"/>
          <p:cNvSpPr/>
          <p:nvPr/>
        </p:nvSpPr>
        <p:spPr>
          <a:xfrm>
            <a:off x="604838" y="5075238"/>
            <a:ext cx="7947025" cy="1096962"/>
          </a:xfrm>
          <a:prstGeom prst="rect">
            <a:avLst/>
          </a:prstGeom>
          <a:noFill/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685800" y="621437"/>
            <a:ext cx="7772400" cy="4331564"/>
          </a:xfrm>
          <a:solidFill>
            <a:schemeClr val="bg2"/>
          </a:solidFill>
          <a:ln>
            <a:noFill/>
          </a:ln>
          <a:effectLst>
            <a:softEdge rad="12700"/>
          </a:effectLst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56289" y="5656556"/>
            <a:ext cx="7244736" cy="401715"/>
          </a:xfrm>
        </p:spPr>
        <p:txBody>
          <a:bodyPr anchor="ctr">
            <a:normAutofit/>
          </a:bodyPr>
          <a:lstStyle>
            <a:lvl1pPr marL="0" indent="0" algn="ctr">
              <a:buNone/>
              <a:defRPr sz="1500" cap="all" spc="250" baseline="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105400"/>
            <a:ext cx="7328514" cy="523043"/>
          </a:xfrm>
        </p:spPr>
        <p:txBody>
          <a:bodyPr anchorCtr="0"/>
          <a:lstStyle>
            <a:lvl1pPr algn="ctr">
              <a:defRPr sz="2000" b="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1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1B8734-0960-4AAC-9D6F-1CAA2E1FD8B8}" type="datetimeFigureOut">
              <a:rPr lang="cs-CZ"/>
              <a:pPr>
                <a:defRPr/>
              </a:pPr>
              <a:t>23.2.2014</a:t>
            </a:fld>
            <a:endParaRPr lang="cs-CZ"/>
          </a:p>
        </p:txBody>
      </p:sp>
      <p:sp>
        <p:nvSpPr>
          <p:cNvPr id="12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19F034-AF68-4A0F-915F-6C3AEA33713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C019A0-5D68-4A9C-A64D-FBBEDF754B65}" type="datetimeFigureOut">
              <a:rPr lang="cs-CZ"/>
              <a:pPr>
                <a:defRPr/>
              </a:pPr>
              <a:t>23.2.2014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7A0F08-ED5F-473A-882B-C04E67F49F3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6"/>
          <p:cNvSpPr/>
          <p:nvPr/>
        </p:nvSpPr>
        <p:spPr>
          <a:xfrm>
            <a:off x="6861175" y="228600"/>
            <a:ext cx="1860550" cy="6122988"/>
          </a:xfrm>
          <a:prstGeom prst="rect">
            <a:avLst/>
          </a:prstGeom>
          <a:solidFill>
            <a:srgbClr val="FFFFFF">
              <a:alpha val="85000"/>
            </a:srgb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Rectangle 7"/>
          <p:cNvSpPr/>
          <p:nvPr/>
        </p:nvSpPr>
        <p:spPr>
          <a:xfrm>
            <a:off x="6954838" y="350838"/>
            <a:ext cx="1673225" cy="5876925"/>
          </a:xfrm>
          <a:prstGeom prst="rect">
            <a:avLst/>
          </a:prstGeom>
          <a:solidFill>
            <a:srgbClr val="FFFFFF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48577" y="395427"/>
            <a:ext cx="1485531" cy="5788981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80999"/>
            <a:ext cx="6172200" cy="579120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4F5CA0-95D4-4E49-9F65-6B2A799EDAAB}" type="datetimeFigureOut">
              <a:rPr lang="cs-CZ"/>
              <a:pPr>
                <a:defRPr/>
              </a:pPr>
              <a:t>23.2.2014</a:t>
            </a:fld>
            <a:endParaRPr lang="cs-CZ"/>
          </a:p>
        </p:txBody>
      </p:sp>
      <p:sp>
        <p:nvSpPr>
          <p:cNvPr id="7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3A3D3D-4193-4876-A0E5-7F548DD7884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7" name="Rounded Rectangle 6"/>
          <p:cNvSpPr/>
          <p:nvPr/>
        </p:nvSpPr>
        <p:spPr>
          <a:xfrm>
            <a:off x="92075" y="101600"/>
            <a:ext cx="8959850" cy="6664325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28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752600"/>
            <a:ext cx="8229600" cy="4373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99C711B-E366-4587-95B3-2F68136E254B}" type="datetimeFigureOut">
              <a:rPr lang="cs-CZ"/>
              <a:pPr>
                <a:defRPr/>
              </a:pPr>
              <a:t>23.2.2014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D00BD27-122F-463B-9D60-76D640A5230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274320" y="278166"/>
            <a:ext cx="8595360" cy="132588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373063" y="373063"/>
            <a:ext cx="8380412" cy="1117600"/>
          </a:xfrm>
          <a:prstGeom prst="rect">
            <a:avLst/>
          </a:prstGeom>
          <a:solidFill>
            <a:srgbClr val="FFFFFF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25450" y="407988"/>
            <a:ext cx="8261350" cy="103981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0" r:id="rId1"/>
    <p:sldLayoutId id="2147483719" r:id="rId2"/>
    <p:sldLayoutId id="2147483721" r:id="rId3"/>
    <p:sldLayoutId id="2147483718" r:id="rId4"/>
    <p:sldLayoutId id="2147483717" r:id="rId5"/>
    <p:sldLayoutId id="2147483716" r:id="rId6"/>
    <p:sldLayoutId id="2147483722" r:id="rId7"/>
    <p:sldLayoutId id="2147483723" r:id="rId8"/>
    <p:sldLayoutId id="2147483724" r:id="rId9"/>
    <p:sldLayoutId id="2147483715" r:id="rId10"/>
    <p:sldLayoutId id="2147483725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3500" kern="1200" cap="all">
          <a:solidFill>
            <a:srgbClr val="6B7D7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3500">
          <a:solidFill>
            <a:srgbClr val="6B7D72"/>
          </a:solidFill>
          <a:latin typeface="Book Antiqua" pitchFamily="18" charset="0"/>
        </a:defRPr>
      </a:lvl2pPr>
      <a:lvl3pPr algn="ctr" rtl="0" fontAlgn="base">
        <a:spcBef>
          <a:spcPct val="0"/>
        </a:spcBef>
        <a:spcAft>
          <a:spcPct val="0"/>
        </a:spcAft>
        <a:defRPr sz="3500">
          <a:solidFill>
            <a:srgbClr val="6B7D72"/>
          </a:solidFill>
          <a:latin typeface="Book Antiqua" pitchFamily="18" charset="0"/>
        </a:defRPr>
      </a:lvl3pPr>
      <a:lvl4pPr algn="ctr" rtl="0" fontAlgn="base">
        <a:spcBef>
          <a:spcPct val="0"/>
        </a:spcBef>
        <a:spcAft>
          <a:spcPct val="0"/>
        </a:spcAft>
        <a:defRPr sz="3500">
          <a:solidFill>
            <a:srgbClr val="6B7D72"/>
          </a:solidFill>
          <a:latin typeface="Book Antiqua" pitchFamily="18" charset="0"/>
        </a:defRPr>
      </a:lvl4pPr>
      <a:lvl5pPr algn="ctr" rtl="0" fontAlgn="base">
        <a:spcBef>
          <a:spcPct val="0"/>
        </a:spcBef>
        <a:spcAft>
          <a:spcPct val="0"/>
        </a:spcAft>
        <a:defRPr sz="3500">
          <a:solidFill>
            <a:srgbClr val="6B7D72"/>
          </a:solidFill>
          <a:latin typeface="Book Antiqua" pitchFamily="18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3500">
          <a:solidFill>
            <a:srgbClr val="6B7D72"/>
          </a:solidFill>
          <a:latin typeface="Book Antiqua" pitchFamily="18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3500">
          <a:solidFill>
            <a:srgbClr val="6B7D72"/>
          </a:solidFill>
          <a:latin typeface="Book Antiqua" pitchFamily="18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3500">
          <a:solidFill>
            <a:srgbClr val="6B7D72"/>
          </a:solidFill>
          <a:latin typeface="Book Antiqua" pitchFamily="18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3500">
          <a:solidFill>
            <a:srgbClr val="6B7D72"/>
          </a:solidFill>
          <a:latin typeface="Book Antiqua" pitchFamily="18" charset="0"/>
        </a:defRPr>
      </a:lvl9pPr>
    </p:titleStyle>
    <p:bodyStyle>
      <a:lvl1pPr marL="3429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Arial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39763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Font typeface="Arial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rtl="0" fontAlgn="base">
        <a:spcBef>
          <a:spcPct val="20000"/>
        </a:spcBef>
        <a:spcAft>
          <a:spcPct val="0"/>
        </a:spcAft>
        <a:buClr>
          <a:srgbClr val="B5AE53"/>
        </a:buClr>
        <a:buFont typeface="Arial" charset="0"/>
        <a:buChar char="•"/>
        <a:defRPr kern="1200">
          <a:solidFill>
            <a:schemeClr val="tx2"/>
          </a:solidFill>
          <a:latin typeface="+mn-lt"/>
          <a:ea typeface="+mn-ea"/>
          <a:cs typeface="+mn-cs"/>
        </a:defRPr>
      </a:lvl3pPr>
      <a:lvl4pPr marL="1279525" indent="-228600" algn="l" rtl="0" fontAlgn="base">
        <a:spcBef>
          <a:spcPct val="20000"/>
        </a:spcBef>
        <a:spcAft>
          <a:spcPct val="0"/>
        </a:spcAft>
        <a:buClr>
          <a:srgbClr val="848058"/>
        </a:buClr>
        <a:buFont typeface="Arial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4pPr>
      <a:lvl5pPr marL="1554163" indent="-228600" algn="l" rtl="0" fontAlgn="base">
        <a:spcBef>
          <a:spcPct val="20000"/>
        </a:spcBef>
        <a:spcAft>
          <a:spcPct val="0"/>
        </a:spcAft>
        <a:buClr>
          <a:srgbClr val="E8B54D"/>
        </a:buClr>
        <a:buFont typeface="Arial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19456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0" y="2130425"/>
            <a:ext cx="7772400" cy="1470025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/>
          </p:cNvGraphicFramePr>
          <p:nvPr/>
        </p:nvGraphicFramePr>
        <p:xfrm>
          <a:off x="457200" y="1600200"/>
          <a:ext cx="8229600" cy="37147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54560"/>
                <a:gridCol w="627504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Škola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SOU</a:t>
                      </a:r>
                      <a:r>
                        <a:rPr lang="cs-CZ" baseline="0" dirty="0" smtClean="0"/>
                        <a:t> a ZŠ Planá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434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0"/>
            <a:ext cx="9144000" cy="1998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457200" y="2205038"/>
          <a:ext cx="8280400" cy="4241800"/>
        </p:xfrm>
        <a:graphic>
          <a:graphicData uri="http://schemas.openxmlformats.org/drawingml/2006/table">
            <a:tbl>
              <a:tblPr firstRow="1" firstCol="1">
                <a:tableStyleId>{2D5ABB26-0587-4C30-8999-92F81FD0307C}</a:tableStyleId>
              </a:tblPr>
              <a:tblGrid>
                <a:gridCol w="1900962"/>
                <a:gridCol w="6379957"/>
              </a:tblGrid>
              <a:tr h="419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Číslo projektu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38175" algn="l"/>
                        </a:tabLst>
                      </a:pPr>
                      <a:r>
                        <a:rPr lang="cs-CZ" sz="2000" dirty="0" smtClean="0">
                          <a:effectLst/>
                        </a:rPr>
                        <a:t>CZ.1.07</a:t>
                      </a:r>
                      <a:r>
                        <a:rPr lang="cs-CZ" sz="2000" dirty="0">
                          <a:effectLst/>
                        </a:rPr>
                        <a:t>/ 1.5.00/34.0673	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Název školy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SOU a ZŠ Planá, Kostelní 129, Planá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12775" algn="l"/>
                        </a:tabLs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Potraviny a výživa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Tematický okruh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Úvod do předmětu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Název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Voda a vláknina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Číslo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i="0" u="none" strike="noStrike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VY_(32)_INOVACE_1.B_PV_17(20)</a:t>
                      </a:r>
                      <a:endParaRPr lang="cs-CZ" sz="2000" dirty="0" smtClean="0">
                        <a:effectLst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Autor	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Ing. Petra Pechová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652742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Všechna neocitovaná díla jsou dílem autora.</a:t>
                      </a:r>
                      <a:endParaRPr lang="cs-CZ" sz="20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Anotace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Cílem prezentace je seznámit žáky s významem vody a vlákniny pro náš organismus.</a:t>
            </a:r>
          </a:p>
          <a:p>
            <a:r>
              <a:rPr lang="cs-CZ" smtClean="0"/>
              <a:t>Materiál je určen pro žáky prvního ročníku oboru kuchařské práce.</a:t>
            </a:r>
          </a:p>
          <a:p>
            <a:r>
              <a:rPr lang="cs-CZ" smtClean="0"/>
              <a:t>Prezentace je určena jako podpůrný materiál pro výklad nové látky.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Voda a vláknina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Font typeface="Arial" charset="0"/>
              <a:buNone/>
            </a:pPr>
            <a:endParaRPr lang="cs-CZ" smtClean="0"/>
          </a:p>
          <a:p>
            <a:pPr marL="0" indent="0" algn="ctr">
              <a:buFont typeface="Arial" charset="0"/>
              <a:buNone/>
            </a:pPr>
            <a:endParaRPr lang="cs-CZ" smtClean="0"/>
          </a:p>
          <a:p>
            <a:pPr marL="0" indent="0" algn="ctr">
              <a:buFont typeface="Arial" charset="0"/>
              <a:buNone/>
            </a:pPr>
            <a:r>
              <a:rPr lang="cs-CZ" smtClean="0"/>
              <a:t>Ing. Petra Pechová, 2012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4800" dirty="0" smtClean="0">
                <a:solidFill>
                  <a:schemeClr val="accent1">
                    <a:lumMod val="75000"/>
                  </a:schemeClr>
                </a:solidFill>
              </a:rPr>
              <a:t>Význam vody pro náš organismus</a:t>
            </a:r>
            <a:endParaRPr lang="cs-CZ" sz="48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cs-CZ" sz="2800" smtClean="0">
                <a:cs typeface="Times New Roman" pitchFamily="18" charset="0"/>
              </a:rPr>
              <a:t>rozpouští a transportuje živiny</a:t>
            </a:r>
            <a:endParaRPr lang="cs-CZ" sz="2800" smtClean="0"/>
          </a:p>
          <a:p>
            <a:pPr>
              <a:lnSpc>
                <a:spcPct val="90000"/>
              </a:lnSpc>
            </a:pPr>
            <a:r>
              <a:rPr lang="cs-CZ" sz="2800" smtClean="0">
                <a:cs typeface="Times New Roman" pitchFamily="18" charset="0"/>
              </a:rPr>
              <a:t>odvádí škodlivé látky z těla</a:t>
            </a:r>
            <a:endParaRPr lang="cs-CZ" sz="2800" smtClean="0"/>
          </a:p>
          <a:p>
            <a:pPr>
              <a:lnSpc>
                <a:spcPct val="90000"/>
              </a:lnSpc>
            </a:pPr>
            <a:r>
              <a:rPr lang="cs-CZ" sz="2800" smtClean="0"/>
              <a:t>u</a:t>
            </a:r>
            <a:r>
              <a:rPr lang="cs-CZ" sz="2800" smtClean="0">
                <a:cs typeface="Times New Roman" pitchFamily="18" charset="0"/>
              </a:rPr>
              <a:t>snadňuje udržení tělesné teploty</a:t>
            </a:r>
            <a:endParaRPr lang="cs-CZ" sz="2800" smtClean="0"/>
          </a:p>
          <a:p>
            <a:pPr>
              <a:lnSpc>
                <a:spcPct val="90000"/>
              </a:lnSpc>
            </a:pPr>
            <a:r>
              <a:rPr lang="cs-CZ" sz="2800" smtClean="0"/>
              <a:t>p</a:t>
            </a:r>
            <a:r>
              <a:rPr lang="cs-CZ" sz="2800" smtClean="0">
                <a:cs typeface="Times New Roman" pitchFamily="18" charset="0"/>
              </a:rPr>
              <a:t>říjem a výdej vody reguluje organismus</a:t>
            </a:r>
            <a:endParaRPr lang="cs-CZ" sz="2800" smtClean="0"/>
          </a:p>
          <a:p>
            <a:pPr>
              <a:lnSpc>
                <a:spcPct val="90000"/>
              </a:lnSpc>
            </a:pPr>
            <a:r>
              <a:rPr lang="cs-CZ" sz="2800" smtClean="0">
                <a:cs typeface="Times New Roman" pitchFamily="18" charset="0"/>
              </a:rPr>
              <a:t>pitná – bezbarvá, bez zápachu, příchuti</a:t>
            </a:r>
            <a:endParaRPr lang="cs-CZ" sz="2800" smtClean="0"/>
          </a:p>
          <a:p>
            <a:pPr>
              <a:lnSpc>
                <a:spcPct val="90000"/>
              </a:lnSpc>
            </a:pPr>
            <a:r>
              <a:rPr lang="cs-CZ" sz="2800" smtClean="0"/>
              <a:t>s</a:t>
            </a:r>
            <a:r>
              <a:rPr lang="cs-CZ" sz="2800" smtClean="0">
                <a:cs typeface="Times New Roman" pitchFamily="18" charset="0"/>
              </a:rPr>
              <a:t>oučást trávicích šťáv (usnadňuje trávení)</a:t>
            </a:r>
            <a:endParaRPr lang="cs-CZ" sz="2800" smtClean="0"/>
          </a:p>
          <a:p>
            <a:pPr>
              <a:lnSpc>
                <a:spcPct val="90000"/>
              </a:lnSpc>
            </a:pPr>
            <a:r>
              <a:rPr lang="cs-CZ" sz="2800" smtClean="0">
                <a:cs typeface="Times New Roman" pitchFamily="18" charset="0"/>
              </a:rPr>
              <a:t>celkové množství vody v lidském těle je asi 65% váhy</a:t>
            </a:r>
            <a:endParaRPr lang="cs-CZ" sz="2800" smtClean="0"/>
          </a:p>
          <a:p>
            <a:pPr>
              <a:lnSpc>
                <a:spcPct val="90000"/>
              </a:lnSpc>
            </a:pPr>
            <a:r>
              <a:rPr lang="cs-CZ" sz="2800" smtClean="0">
                <a:cs typeface="Times New Roman" pitchFamily="18" charset="0"/>
              </a:rPr>
              <a:t>denní spotřeba je 2-3 l</a:t>
            </a:r>
            <a:endParaRPr lang="cs-CZ" sz="280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Je-li nedostatek vody: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Tx/>
              <a:buChar char="-"/>
              <a:defRPr/>
            </a:pPr>
            <a:r>
              <a:rPr lang="cs-CZ" dirty="0" smtClean="0"/>
              <a:t>dochází k odvodnění (dlouhotrvající průjem, pocení)</a:t>
            </a:r>
          </a:p>
          <a:p>
            <a:pPr fontAlgn="auto">
              <a:spcAft>
                <a:spcPts val="0"/>
              </a:spcAft>
              <a:buFontTx/>
              <a:buChar char="-"/>
              <a:defRPr/>
            </a:pPr>
            <a:r>
              <a:rPr lang="cs-CZ" dirty="0" smtClean="0"/>
              <a:t>tkáně ztrácejí svůj vnitřní tlak (dochází k tzv. propadnutí tělesných forem, může nastat i smrt)</a:t>
            </a:r>
          </a:p>
          <a:p>
            <a:pPr fontAlgn="auto">
              <a:spcAft>
                <a:spcPts val="0"/>
              </a:spcAft>
              <a:buFontTx/>
              <a:buChar char="-"/>
              <a:defRPr/>
            </a:pPr>
            <a:r>
              <a:rPr lang="cs-CZ" dirty="0" smtClean="0"/>
              <a:t>nastává i změna chování (apatie, podrážděnost)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19459" name="Picture 2" descr="C:\Users\Petra\AppData\Local\Microsoft\Windows\Temporary Internet Files\Content.IE5\O8GXO1R5\MP900448623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021013" y="3933825"/>
            <a:ext cx="1616075" cy="2419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Dělení vody podle účelu: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p</a:t>
            </a:r>
            <a:r>
              <a:rPr lang="cs-CZ" dirty="0" smtClean="0"/>
              <a:t>itná – používá se k pití, vaření a osobní spotřebě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u</a:t>
            </a:r>
            <a:r>
              <a:rPr lang="cs-CZ" dirty="0" smtClean="0"/>
              <a:t>žitková – používá se v domácnostech, např. k mytí, praní apod.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p</a:t>
            </a:r>
            <a:r>
              <a:rPr lang="cs-CZ" dirty="0" smtClean="0"/>
              <a:t>rovozní – v potravinářství se nevyužívá vůbec, kropí se jí ulice a chladí v zařízení v průmyslu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Pitná voda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  <a:p>
            <a:r>
              <a:rPr lang="cs-CZ" smtClean="0"/>
              <a:t>požadavky na kvalitu pitné vody jsou velmi přísné</a:t>
            </a:r>
          </a:p>
          <a:p>
            <a:r>
              <a:rPr lang="cs-CZ" smtClean="0"/>
              <a:t>chemicky i mikrobiálně nezávadná</a:t>
            </a:r>
          </a:p>
          <a:p>
            <a:r>
              <a:rPr lang="cs-CZ" smtClean="0"/>
              <a:t>bezbarvá, bez zápachu, příchutě</a:t>
            </a:r>
          </a:p>
          <a:p>
            <a:r>
              <a:rPr lang="cs-CZ" smtClean="0"/>
              <a:t>má mít přiměřenou teplotu (+8 až + 12°C), správné chemické vlastnosti, nesmí obsahovat choroboplodné zárodky a množství jiných mikroorganismů, nemá přesáhnout povolenou hranici dusičnanů a dalších škodlivin</a:t>
            </a:r>
          </a:p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Voda dostupná na trhu: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Pitná voda balená: </a:t>
            </a:r>
          </a:p>
          <a:p>
            <a:pPr fontAlgn="auto">
              <a:spcAft>
                <a:spcPts val="0"/>
              </a:spcAft>
              <a:buFontTx/>
              <a:buChar char="-"/>
              <a:defRPr/>
            </a:pPr>
            <a:r>
              <a:rPr lang="cs-CZ" dirty="0"/>
              <a:t>p</a:t>
            </a:r>
            <a:r>
              <a:rPr lang="cs-CZ" dirty="0" smtClean="0"/>
              <a:t>řírodní</a:t>
            </a:r>
          </a:p>
          <a:p>
            <a:pPr fontAlgn="auto">
              <a:spcAft>
                <a:spcPts val="0"/>
              </a:spcAft>
              <a:buFontTx/>
              <a:buChar char="-"/>
              <a:defRPr/>
            </a:pPr>
            <a:r>
              <a:rPr lang="cs-CZ" dirty="0"/>
              <a:t>o</a:t>
            </a:r>
            <a:r>
              <a:rPr lang="cs-CZ" dirty="0" smtClean="0"/>
              <a:t>chucená</a:t>
            </a:r>
          </a:p>
          <a:p>
            <a:pPr fontAlgn="auto">
              <a:spcAft>
                <a:spcPts val="0"/>
              </a:spcAft>
              <a:buFontTx/>
              <a:buChar char="-"/>
              <a:defRPr/>
            </a:pPr>
            <a:r>
              <a:rPr lang="cs-CZ" dirty="0"/>
              <a:t>p</a:t>
            </a:r>
            <a:r>
              <a:rPr lang="cs-CZ" dirty="0" smtClean="0"/>
              <a:t>erlivá, jemně perlivá, neperlivá</a:t>
            </a:r>
            <a:endParaRPr lang="cs-CZ" dirty="0"/>
          </a:p>
        </p:txBody>
      </p:sp>
      <p:pic>
        <p:nvPicPr>
          <p:cNvPr id="13316" name="Picture 4" descr="C:\Users\Petra\AppData\Local\Microsoft\Windows\Temporary Internet Files\Content.IE5\BAB1BR6Q\MP900321111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867400" y="2232025"/>
            <a:ext cx="2609850" cy="3657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Význam vlákniny pro náš organismus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cs typeface="Times New Roman" charset="0"/>
              </a:rPr>
              <a:t>nejvíce je obsažena v rostlinných potravinách</a:t>
            </a: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cs typeface="Times New Roman" charset="0"/>
              </a:rPr>
              <a:t>je důležitá pro trávení</a:t>
            </a: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cs typeface="Times New Roman" charset="0"/>
              </a:rPr>
              <a:t>urychluje vyprazdňování střev a čistí je</a:t>
            </a: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cs typeface="Times New Roman" charset="0"/>
              </a:rPr>
              <a:t>zvětšuje objem pokrmů a zahání hlad</a:t>
            </a:r>
          </a:p>
          <a:p>
            <a:pPr marL="11430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026" name="Picture 2" descr="C:\Users\Petra\AppData\Local\Microsoft\Windows\Temporary Internet Files\Content.IE5\O8GXO1R5\MP900177956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411413" y="3789363"/>
            <a:ext cx="3657600" cy="2438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Kontrolní otázky: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457200" indent="-457200" fontAlgn="auto">
              <a:spcAft>
                <a:spcPts val="0"/>
              </a:spcAft>
              <a:buFont typeface="Arial" pitchFamily="34" charset="0"/>
              <a:buAutoNum type="arabicPeriod"/>
              <a:defRPr/>
            </a:pPr>
            <a:r>
              <a:rPr lang="cs-CZ" dirty="0" smtClean="0"/>
              <a:t>Jaký význam má voda pro náš organismus?</a:t>
            </a:r>
          </a:p>
          <a:p>
            <a:pPr marL="457200" indent="-457200" fontAlgn="auto">
              <a:spcAft>
                <a:spcPts val="0"/>
              </a:spcAft>
              <a:buFont typeface="Arial" pitchFamily="34" charset="0"/>
              <a:buAutoNum type="arabicPeriod"/>
              <a:defRPr/>
            </a:pPr>
            <a:r>
              <a:rPr lang="cs-CZ" dirty="0" smtClean="0"/>
              <a:t>Jak dělíme vodu podle účelu?</a:t>
            </a:r>
          </a:p>
          <a:p>
            <a:pPr marL="457200" indent="-457200" fontAlgn="auto">
              <a:spcAft>
                <a:spcPts val="0"/>
              </a:spcAft>
              <a:buFont typeface="Arial" pitchFamily="34" charset="0"/>
              <a:buAutoNum type="arabicPeriod"/>
              <a:defRPr/>
            </a:pPr>
            <a:r>
              <a:rPr lang="cs-CZ" dirty="0" smtClean="0"/>
              <a:t>Jaké vlastnosti musí mít pitná voda?</a:t>
            </a:r>
          </a:p>
          <a:p>
            <a:pPr marL="457200" indent="-457200" fontAlgn="auto">
              <a:spcAft>
                <a:spcPts val="0"/>
              </a:spcAft>
              <a:buFont typeface="Arial" pitchFamily="34" charset="0"/>
              <a:buAutoNum type="arabicPeriod"/>
              <a:defRPr/>
            </a:pPr>
            <a:r>
              <a:rPr lang="cs-CZ" dirty="0" smtClean="0"/>
              <a:t>Proč je důležitý příjem vlákniny?</a:t>
            </a:r>
            <a:endParaRPr lang="cs-CZ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24579" name="Picture 2" descr="C:\Users\Petra\AppData\Local\Microsoft\Windows\Temporary Internet Files\Content.IE5\BAB1BR6Q\MC90005396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987675" y="3789363"/>
            <a:ext cx="2333625" cy="2289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Použité zdroje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ŠEBELOVÁ, Marie. </a:t>
            </a:r>
            <a:r>
              <a:rPr lang="cs-CZ" i="1" smtClean="0"/>
              <a:t>potraviny a výživa</a:t>
            </a:r>
            <a:r>
              <a:rPr lang="cs-CZ" smtClean="0"/>
              <a:t>. Praha: parta, 2002, ISBN 80-7320-010-4.</a:t>
            </a:r>
            <a:endParaRPr lang="cs-CZ" smtClean="0">
              <a:latin typeface="Arial" charset="0"/>
            </a:endParaRPr>
          </a:p>
          <a:p>
            <a:r>
              <a:rPr lang="cs-CZ" smtClean="0">
                <a:latin typeface="Arial" charset="0"/>
              </a:rPr>
              <a:t>www.office.microsoft.com</a:t>
            </a:r>
          </a:p>
          <a:p>
            <a:pPr>
              <a:buFont typeface="Arial" charset="0"/>
              <a:buNone/>
            </a:pPr>
            <a:endParaRPr lang="cs-CZ" smtClean="0"/>
          </a:p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ékárna">
  <a:themeElements>
    <a:clrScheme name="Lékárna">
      <a:dk1>
        <a:sysClr val="windowText" lastClr="000000"/>
      </a:dk1>
      <a:lt1>
        <a:sysClr val="window" lastClr="FFFFFF"/>
      </a:lt1>
      <a:dk2>
        <a:srgbClr val="564B3C"/>
      </a:dk2>
      <a:lt2>
        <a:srgbClr val="ECEDD1"/>
      </a:lt2>
      <a:accent1>
        <a:srgbClr val="93A299"/>
      </a:accent1>
      <a:accent2>
        <a:srgbClr val="CF543F"/>
      </a:accent2>
      <a:accent3>
        <a:srgbClr val="B5AE53"/>
      </a:accent3>
      <a:accent4>
        <a:srgbClr val="848058"/>
      </a:accent4>
      <a:accent5>
        <a:srgbClr val="E8B54D"/>
      </a:accent5>
      <a:accent6>
        <a:srgbClr val="786C71"/>
      </a:accent6>
      <a:hlink>
        <a:srgbClr val="CCCC00"/>
      </a:hlink>
      <a:folHlink>
        <a:srgbClr val="B2B2B2"/>
      </a:folHlink>
    </a:clrScheme>
    <a:fontScheme name="Lékárna">
      <a:majorFont>
        <a:latin typeface="Book Antiqua"/>
        <a:ea typeface=""/>
        <a:cs typeface=""/>
        <a:font script="Jpan" typeface="HGS明朝B"/>
        <a:font script="Hang" typeface="HY견명조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견명조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Lékárna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100000"/>
              </a:schemeClr>
            </a:gs>
            <a:gs pos="68000">
              <a:schemeClr val="phClr">
                <a:tint val="77000"/>
                <a:satMod val="100000"/>
              </a:schemeClr>
            </a:gs>
            <a:gs pos="81000">
              <a:schemeClr val="phClr">
                <a:tint val="79000"/>
                <a:satMod val="100000"/>
              </a:schemeClr>
            </a:gs>
            <a:gs pos="86000">
              <a:schemeClr val="phClr">
                <a:tint val="73000"/>
                <a:satMod val="100000"/>
              </a:schemeClr>
            </a:gs>
            <a:gs pos="100000">
              <a:schemeClr val="phClr">
                <a:tint val="35000"/>
                <a:sat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73000"/>
                <a:shade val="100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tint val="100000"/>
                <a:shade val="57000"/>
                <a:satMod val="120000"/>
              </a:schemeClr>
            </a:gs>
            <a:gs pos="80000">
              <a:schemeClr val="phClr">
                <a:tint val="100000"/>
                <a:shade val="56000"/>
                <a:satMod val="145000"/>
              </a:schemeClr>
            </a:gs>
            <a:gs pos="88000">
              <a:schemeClr val="phClr">
                <a:tint val="100000"/>
                <a:shade val="63000"/>
                <a:satMod val="160000"/>
              </a:schemeClr>
            </a:gs>
            <a:gs pos="100000">
              <a:schemeClr val="phClr">
                <a:tint val="99000"/>
                <a:shade val="100000"/>
                <a:satMod val="155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glow" dir="tl">
              <a:rot lat="0" lon="0" rev="1800000"/>
            </a:lightRig>
          </a:scene3d>
          <a:sp3d contourW="10160" prstMaterial="dkEdge">
            <a:bevelT w="0" h="0" prst="angle"/>
            <a:contourClr>
              <a:schemeClr val="phClr">
                <a:shade val="30000"/>
                <a:satMod val="150000"/>
              </a:schemeClr>
            </a:contourClr>
          </a:sp3d>
        </a:effectStyle>
        <a:effectStyle>
          <a:effectLst>
            <a:glow rad="50800">
              <a:schemeClr val="phClr">
                <a:tint val="68000"/>
                <a:shade val="93000"/>
                <a:alpha val="37000"/>
                <a:satMod val="250000"/>
              </a:schemeClr>
            </a:glow>
          </a:effectLst>
          <a:scene3d>
            <a:camera prst="orthographicFront">
              <a:rot lat="0" lon="0" rev="0"/>
            </a:camera>
            <a:lightRig rig="glow" dir="t">
              <a:rot lat="0" lon="0" rev="1800000"/>
            </a:lightRig>
          </a:scene3d>
          <a:sp3d contourW="10160" prstMaterial="dkEdge">
            <a:bevelT w="20320" h="19050" prst="angle"/>
            <a:contourClr>
              <a:schemeClr val="phClr">
                <a:shade val="3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3000"/>
            <a:satMod val="14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atMod val="170000"/>
              </a:schemeClr>
              <a:schemeClr val="phClr">
                <a:shade val="70000"/>
                <a:satMod val="13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Apothecary</Template>
  <TotalTime>6</TotalTime>
  <Words>329</Words>
  <Application>Microsoft Office PowerPoint</Application>
  <PresentationFormat>On-screen Show (4:3)</PresentationFormat>
  <Paragraphs>71</Paragraphs>
  <Slides>11</Slides>
  <Notes>1</Notes>
  <HiddenSlides>2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7</vt:i4>
      </vt:variant>
      <vt:variant>
        <vt:lpstr>Nadpisy snímků</vt:lpstr>
      </vt:variant>
      <vt:variant>
        <vt:i4>11</vt:i4>
      </vt:variant>
    </vt:vector>
  </HeadingPairs>
  <TitlesOfParts>
    <vt:vector size="23" baseType="lpstr">
      <vt:lpstr>Century Gothic</vt:lpstr>
      <vt:lpstr>Arial</vt:lpstr>
      <vt:lpstr>Book Antiqua</vt:lpstr>
      <vt:lpstr>Calibri</vt:lpstr>
      <vt:lpstr>Times New Roman</vt:lpstr>
      <vt:lpstr>Lékárna</vt:lpstr>
      <vt:lpstr>Lékárna</vt:lpstr>
      <vt:lpstr>Lékárna</vt:lpstr>
      <vt:lpstr>Lékárna</vt:lpstr>
      <vt:lpstr>Lékárna</vt:lpstr>
      <vt:lpstr>Lékárna</vt:lpstr>
      <vt:lpstr>Lékárna</vt:lpstr>
      <vt:lpstr> </vt:lpstr>
      <vt:lpstr>ANOTACE</vt:lpstr>
      <vt:lpstr>VODA A VLÁKNINA</vt:lpstr>
      <vt:lpstr>VÝZNAM VODY PRO NÁŠ ORGANISMUS</vt:lpstr>
      <vt:lpstr>JE-LI NEDOSTATEK VODY:</vt:lpstr>
      <vt:lpstr>DĚLENÍ VODY PODLE ÚČELU:</vt:lpstr>
      <vt:lpstr>PITNÁ VODA</vt:lpstr>
      <vt:lpstr>VODA DOSTUPNÁ NA TRHU:</vt:lpstr>
      <vt:lpstr>VÝZNAM VLÁKNINY PRO NÁŠ ORGANISMUS</vt:lpstr>
      <vt:lpstr>KONTROLNÍ OTÁZKY: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</dc:title>
  <dc:creator>Petra</dc:creator>
  <cp:lastModifiedBy>DUM</cp:lastModifiedBy>
  <cp:revision>7</cp:revision>
  <dcterms:created xsi:type="dcterms:W3CDTF">2013-03-03T21:58:00Z</dcterms:created>
  <dcterms:modified xsi:type="dcterms:W3CDTF">2014-02-23T16:49:34Z</dcterms:modified>
</cp:coreProperties>
</file>