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3" r:id="rId2"/>
    <p:sldId id="264" r:id="rId3"/>
    <p:sldId id="265" r:id="rId4"/>
    <p:sldId id="257" r:id="rId5"/>
    <p:sldId id="258" r:id="rId6"/>
    <p:sldId id="259" r:id="rId7"/>
    <p:sldId id="260" r:id="rId8"/>
    <p:sldId id="261" r:id="rId9"/>
    <p:sldId id="266" r:id="rId10"/>
    <p:sldId id="267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B829B7-E6C1-4380-9BBC-DD0AF219EE88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3DEC4D4-E9A6-4C3E-A3B9-42AF793BED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82292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02A8CC-4FCD-4C90-9137-C699DA109D0F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86563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0" y="2130425"/>
            <a:ext cx="7772400" cy="1470025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76867386"/>
              </p:ext>
            </p:extLst>
          </p:nvPr>
        </p:nvGraphicFramePr>
        <p:xfrm>
          <a:off x="457200" y="1600200"/>
          <a:ext cx="82296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4560"/>
                <a:gridCol w="6275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</a:t>
                      </a:r>
                      <a:r>
                        <a:rPr lang="cs-CZ" baseline="0" dirty="0" smtClean="0"/>
                        <a:t> a ZŠ Planá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5902657"/>
              </p:ext>
            </p:extLst>
          </p:nvPr>
        </p:nvGraphicFramePr>
        <p:xfrm>
          <a:off x="457200" y="2204864"/>
          <a:ext cx="8280919" cy="364044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19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Potraviny a výživa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Úvod do předmětu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Základy fyziologie výživy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u="none" strike="noStrike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VY_(32)_INOVACE_1.B_PV_18(20)</a:t>
                      </a:r>
                      <a:endParaRPr lang="cs-CZ" sz="2000" dirty="0" smtClean="0">
                        <a:effectLst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Ing. Petra Pechová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dílem autora.</a:t>
                      </a:r>
                      <a:endParaRPr lang="cs-CZ" sz="20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219076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Cílem prezentace je seznámit žáky </a:t>
            </a:r>
            <a:r>
              <a:rPr lang="cs-CZ" dirty="0" smtClean="0"/>
              <a:t>se základy fyziologie výživy. </a:t>
            </a:r>
          </a:p>
          <a:p>
            <a:r>
              <a:rPr lang="cs-CZ" dirty="0" smtClean="0"/>
              <a:t>Materiál </a:t>
            </a:r>
            <a:r>
              <a:rPr lang="cs-CZ" dirty="0"/>
              <a:t>je určen pro žáky prvního ročníku oboru kuchařské práce.</a:t>
            </a:r>
          </a:p>
          <a:p>
            <a:r>
              <a:rPr lang="cs-CZ" dirty="0"/>
              <a:t>Prezentace je určena jako podpůrný materiál pro výklad nové látky </a:t>
            </a:r>
            <a:r>
              <a:rPr lang="cs-CZ" dirty="0" smtClean="0"/>
              <a:t>a </a:t>
            </a:r>
            <a:r>
              <a:rPr lang="cs-CZ" dirty="0"/>
              <a:t>následnou kontrolu znalostí pomocí </a:t>
            </a:r>
            <a:r>
              <a:rPr lang="cs-CZ" dirty="0" smtClean="0"/>
              <a:t>kontrolních otázek.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55711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Základy fyziologie výživy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Ing. Petra Pechová,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83436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Základy fyziologie výživy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sz="2800">
                <a:cs typeface="Times New Roman" charset="0"/>
              </a:rPr>
              <a:t>vše, co organismus potřebuje na obnovu a výstavbu buněk získá potravou</a:t>
            </a:r>
            <a:endParaRPr lang="cs-CZ" sz="2800"/>
          </a:p>
          <a:p>
            <a:pPr>
              <a:lnSpc>
                <a:spcPct val="90000"/>
              </a:lnSpc>
              <a:buFontTx/>
              <a:buNone/>
            </a:pPr>
            <a:endParaRPr lang="cs-CZ" sz="2800"/>
          </a:p>
          <a:p>
            <a:pPr>
              <a:lnSpc>
                <a:spcPct val="90000"/>
              </a:lnSpc>
            </a:pPr>
            <a:r>
              <a:rPr lang="cs-CZ" sz="2800">
                <a:cs typeface="Times New Roman" charset="0"/>
              </a:rPr>
              <a:t>trávení je proces, kdy se přijímaná potrava mění na jednodušší složky, které se vstřebávají do krve a organismem jsou využity</a:t>
            </a:r>
            <a:endParaRPr lang="cs-CZ" sz="2800"/>
          </a:p>
          <a:p>
            <a:pPr>
              <a:lnSpc>
                <a:spcPct val="90000"/>
              </a:lnSpc>
              <a:buFontTx/>
              <a:buNone/>
            </a:pPr>
            <a:endParaRPr lang="cs-CZ" sz="2800"/>
          </a:p>
          <a:p>
            <a:pPr>
              <a:lnSpc>
                <a:spcPct val="90000"/>
              </a:lnSpc>
            </a:pPr>
            <a:r>
              <a:rPr lang="cs-CZ" sz="2800">
                <a:cs typeface="Times New Roman" charset="0"/>
              </a:rPr>
              <a:t>nestrávené a nevyužité látky jsou organismem vylučovány</a:t>
            </a:r>
            <a:endParaRPr lang="cs-CZ" sz="2800"/>
          </a:p>
        </p:txBody>
      </p:sp>
    </p:spTree>
    <p:extLst>
      <p:ext uri="{BB962C8B-B14F-4D97-AF65-F5344CB8AC3E}">
        <p14:creationId xmlns:p14="http://schemas.microsoft.com/office/powerpoint/2010/main" val="4291535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Trávicí trubice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>
                <a:cs typeface="Times New Roman" charset="0"/>
              </a:rPr>
              <a:t>začíná ústní dutinou, pokračuje hltanem, jícnem, žaludkem, tenkým střevem,      </a:t>
            </a:r>
            <a:endParaRPr lang="cs-CZ"/>
          </a:p>
          <a:p>
            <a:pPr>
              <a:buFontTx/>
              <a:buNone/>
            </a:pPr>
            <a:r>
              <a:rPr lang="cs-CZ"/>
              <a:t>    </a:t>
            </a:r>
            <a:r>
              <a:rPr lang="cs-CZ">
                <a:cs typeface="Times New Roman" charset="0"/>
              </a:rPr>
              <a:t>tlustým střevem a končí konečníke</a:t>
            </a:r>
            <a:r>
              <a:rPr lang="cs-CZ"/>
              <a:t>m</a:t>
            </a:r>
          </a:p>
          <a:p>
            <a:pPr>
              <a:buFontTx/>
              <a:buNone/>
            </a:pPr>
            <a:endParaRPr lang="cs-CZ"/>
          </a:p>
          <a:p>
            <a:r>
              <a:rPr lang="cs-CZ"/>
              <a:t>t</a:t>
            </a:r>
            <a:r>
              <a:rPr lang="cs-CZ">
                <a:cs typeface="Times New Roman" charset="0"/>
              </a:rPr>
              <a:t>rávicí trubice má v jednotlivých částech žlázy, které vylučují šťávy ke zpracování živin.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6299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Žlázové orgány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p</a:t>
            </a:r>
            <a:r>
              <a:rPr lang="cs-CZ">
                <a:cs typeface="Times New Roman" charset="0"/>
              </a:rPr>
              <a:t>atří sem slinné žlázy – produkují sliny</a:t>
            </a:r>
            <a:endParaRPr lang="cs-CZ"/>
          </a:p>
          <a:p>
            <a:r>
              <a:rPr lang="cs-CZ">
                <a:cs typeface="Times New Roman" charset="0"/>
              </a:rPr>
              <a:t>játra vylučují žluč, která se shromažďuje ve žlučníku a žlučovody je odváděna do tenkého střeva – dvanáctníku</a:t>
            </a:r>
          </a:p>
          <a:p>
            <a:r>
              <a:rPr lang="cs-CZ">
                <a:cs typeface="Times New Roman" charset="0"/>
              </a:rPr>
              <a:t>slinivky břišní (pankreas) – vyměšuje pankreatickou šťávu, </a:t>
            </a:r>
            <a:r>
              <a:rPr lang="cs-CZ"/>
              <a:t>t</a:t>
            </a:r>
            <a:r>
              <a:rPr lang="cs-CZ">
                <a:cs typeface="Times New Roman" charset="0"/>
              </a:rPr>
              <a:t>a proudí do tenkého střeva – dvanáctníku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7696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Trávicí šťávy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800"/>
              <a:t>obsahují enzymy, které umožňují trávení živin</a:t>
            </a:r>
          </a:p>
          <a:p>
            <a:r>
              <a:rPr lang="cs-CZ" sz="2800">
                <a:cs typeface="Times New Roman" charset="0"/>
              </a:rPr>
              <a:t>sliny se vyměšují do ústní dutiny, tvoří se ve slinných žlázách</a:t>
            </a:r>
            <a:endParaRPr lang="cs-CZ" sz="2800"/>
          </a:p>
          <a:p>
            <a:r>
              <a:rPr lang="cs-CZ" sz="2800">
                <a:cs typeface="Times New Roman" charset="0"/>
              </a:rPr>
              <a:t>žaludeční šťávy se tvoří ve stěnách žaludku</a:t>
            </a:r>
            <a:endParaRPr lang="cs-CZ" sz="2800"/>
          </a:p>
          <a:p>
            <a:r>
              <a:rPr lang="cs-CZ" sz="2800">
                <a:cs typeface="Times New Roman" charset="0"/>
              </a:rPr>
              <a:t>žluč se tvoří v játrech a shromažďuje se ve žlučníku</a:t>
            </a:r>
            <a:endParaRPr lang="cs-CZ" sz="2800"/>
          </a:p>
          <a:p>
            <a:r>
              <a:rPr lang="cs-CZ" sz="2800">
                <a:cs typeface="Times New Roman" charset="0"/>
              </a:rPr>
              <a:t>pankreatická šťáva se tvoří ve slinivce břišní</a:t>
            </a:r>
            <a:endParaRPr lang="cs-CZ" sz="2800"/>
          </a:p>
          <a:p>
            <a:r>
              <a:rPr lang="cs-CZ" sz="2800">
                <a:cs typeface="Times New Roman" charset="0"/>
              </a:rPr>
              <a:t>střevní šťáva v tenkém střevě</a:t>
            </a:r>
            <a:endParaRPr lang="cs-CZ" sz="2800"/>
          </a:p>
        </p:txBody>
      </p:sp>
    </p:spTree>
    <p:extLst>
      <p:ext uri="{BB962C8B-B14F-4D97-AF65-F5344CB8AC3E}">
        <p14:creationId xmlns:p14="http://schemas.microsoft.com/office/powerpoint/2010/main" val="758227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Enzymy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800" dirty="0">
                <a:cs typeface="Times New Roman" charset="0"/>
              </a:rPr>
              <a:t>látky, které v těle umožňují </a:t>
            </a:r>
            <a:r>
              <a:rPr lang="cs-CZ" sz="2800" i="1" dirty="0">
                <a:cs typeface="Times New Roman" charset="0"/>
              </a:rPr>
              <a:t>proces výstavby</a:t>
            </a:r>
            <a:r>
              <a:rPr lang="cs-CZ" sz="2800" dirty="0">
                <a:cs typeface="Times New Roman" charset="0"/>
              </a:rPr>
              <a:t> (buňky, pokožka, látková přeměna) a </a:t>
            </a:r>
            <a:r>
              <a:rPr lang="cs-CZ" sz="2800" i="1" dirty="0">
                <a:cs typeface="Times New Roman" charset="0"/>
              </a:rPr>
              <a:t>procesy odbourávání</a:t>
            </a:r>
            <a:r>
              <a:rPr lang="cs-CZ" sz="2800" dirty="0">
                <a:cs typeface="Times New Roman" charset="0"/>
              </a:rPr>
              <a:t> (trávení, látková přeměna…)</a:t>
            </a:r>
            <a:endParaRPr lang="cs-CZ" sz="2800" dirty="0"/>
          </a:p>
          <a:p>
            <a:endParaRPr lang="cs-CZ" sz="2800" dirty="0"/>
          </a:p>
          <a:p>
            <a:r>
              <a:rPr lang="cs-CZ" sz="2800" dirty="0">
                <a:cs typeface="Times New Roman" charset="0"/>
              </a:rPr>
              <a:t>d</a:t>
            </a:r>
            <a:r>
              <a:rPr lang="cs-CZ" sz="2800" dirty="0" smtClean="0">
                <a:cs typeface="Times New Roman" charset="0"/>
              </a:rPr>
              <a:t>ruhy </a:t>
            </a:r>
            <a:r>
              <a:rPr lang="cs-CZ" sz="2800" dirty="0">
                <a:cs typeface="Times New Roman" charset="0"/>
              </a:rPr>
              <a:t>enzymů – lipáza štěpí tuky</a:t>
            </a:r>
          </a:p>
          <a:p>
            <a:pPr>
              <a:buFontTx/>
              <a:buNone/>
            </a:pPr>
            <a:r>
              <a:rPr lang="cs-CZ" sz="2800" dirty="0">
                <a:cs typeface="Times New Roman" charset="0"/>
              </a:rPr>
              <a:t>		</a:t>
            </a:r>
            <a:r>
              <a:rPr lang="cs-CZ" sz="2800" dirty="0"/>
              <a:t>	</a:t>
            </a:r>
            <a:r>
              <a:rPr lang="cs-CZ" sz="2800" dirty="0">
                <a:cs typeface="Times New Roman" charset="0"/>
              </a:rPr>
              <a:t> -  amyláza štěpí cukry</a:t>
            </a:r>
          </a:p>
          <a:p>
            <a:pPr>
              <a:buFontTx/>
              <a:buNone/>
            </a:pPr>
            <a:r>
              <a:rPr lang="cs-CZ" sz="2800" dirty="0">
                <a:cs typeface="Times New Roman" charset="0"/>
              </a:rPr>
              <a:t>		</a:t>
            </a:r>
            <a:r>
              <a:rPr lang="cs-CZ" sz="2800" dirty="0"/>
              <a:t>	</a:t>
            </a:r>
            <a:r>
              <a:rPr lang="cs-CZ" sz="2800" dirty="0">
                <a:cs typeface="Times New Roman" charset="0"/>
              </a:rPr>
              <a:t> -  proteáza štěpí bílkoviny</a:t>
            </a:r>
          </a:p>
          <a:p>
            <a:pPr>
              <a:buFontTx/>
              <a:buNone/>
            </a:pPr>
            <a:r>
              <a:rPr lang="cs-CZ" sz="2800" dirty="0">
                <a:cs typeface="Times New Roman" charset="0"/>
              </a:rPr>
              <a:t>		</a:t>
            </a:r>
            <a:r>
              <a:rPr lang="cs-CZ" sz="2800" dirty="0"/>
              <a:t>	</a:t>
            </a:r>
            <a:r>
              <a:rPr lang="cs-CZ" sz="2800" dirty="0">
                <a:cs typeface="Times New Roman" charset="0"/>
              </a:rPr>
              <a:t> -  sacharáza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679594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build="p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Které trávicí šťávy znáte?</a:t>
            </a:r>
          </a:p>
          <a:p>
            <a:pPr marL="514350" indent="-514350">
              <a:buAutoNum type="arabicPeriod"/>
            </a:pPr>
            <a:r>
              <a:rPr lang="cs-CZ" dirty="0" smtClean="0"/>
              <a:t>Jaký je význam enzymů v našem těle?</a:t>
            </a:r>
          </a:p>
          <a:p>
            <a:pPr marL="514350" indent="-514350">
              <a:buAutoNum type="arabicPeriod"/>
            </a:pPr>
            <a:r>
              <a:rPr lang="cs-CZ" dirty="0" smtClean="0"/>
              <a:t>Z čeho se skládá trávicí trubice?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37447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ŠEBELOVÁ, Marie. </a:t>
            </a:r>
            <a:r>
              <a:rPr lang="cs-CZ" i="1" dirty="0"/>
              <a:t>potraviny a výživa</a:t>
            </a:r>
            <a:r>
              <a:rPr lang="cs-CZ" dirty="0"/>
              <a:t>. Praha: parta, 2002, ISBN 80-7320-010-4.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42172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Děkuji za pozornost.</a:t>
            </a:r>
          </a:p>
        </p:txBody>
      </p:sp>
    </p:spTree>
    <p:extLst>
      <p:ext uri="{BB962C8B-B14F-4D97-AF65-F5344CB8AC3E}">
        <p14:creationId xmlns:p14="http://schemas.microsoft.com/office/powerpoint/2010/main" val="99460283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303</Words>
  <Application>Microsoft Office PowerPoint</Application>
  <PresentationFormat>Předvádění na obrazovce (4:3)</PresentationFormat>
  <Paragraphs>61</Paragraphs>
  <Slides>11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 </vt:lpstr>
      <vt:lpstr>Anotace</vt:lpstr>
      <vt:lpstr>Základy fyziologie výživy</vt:lpstr>
      <vt:lpstr>Základy fyziologie výživy</vt:lpstr>
      <vt:lpstr>Trávicí trubice</vt:lpstr>
      <vt:lpstr>Žlázové orgány</vt:lpstr>
      <vt:lpstr>Trávicí šťávy</vt:lpstr>
      <vt:lpstr>Enzymy</vt:lpstr>
      <vt:lpstr>Kontrolní otázky:</vt:lpstr>
      <vt:lpstr>Použité zdroje</vt:lpstr>
      <vt:lpstr>Děkuji za pozornost.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Petra</dc:creator>
  <cp:lastModifiedBy>Petra</cp:lastModifiedBy>
  <cp:revision>4</cp:revision>
  <dcterms:created xsi:type="dcterms:W3CDTF">2013-03-03T22:23:47Z</dcterms:created>
  <dcterms:modified xsi:type="dcterms:W3CDTF">2013-03-25T12:01:11Z</dcterms:modified>
</cp:coreProperties>
</file>