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9" r:id="rId2"/>
    <p:sldId id="260" r:id="rId3"/>
    <p:sldId id="261" r:id="rId4"/>
    <p:sldId id="256" r:id="rId5"/>
    <p:sldId id="257" r:id="rId6"/>
    <p:sldId id="258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0B0DF47-6E11-4115-93FC-0233BF168740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486038C-465A-4FB7-B8CF-427A9B0B4C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CE3AEF4-A774-4FC5-8F69-BD7A7BDC920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8"/>
          <p:cNvSpPr>
            <a:spLocks noChangeArrowheads="1"/>
          </p:cNvSpPr>
          <p:nvPr/>
        </p:nvSpPr>
        <p:spPr bwMode="white">
          <a:xfrm>
            <a:off x="8991600" y="3175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1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6"/>
          <p:cNvSpPr>
            <a:spLocks noChangeShapeType="1"/>
          </p:cNvSpPr>
          <p:nvPr/>
        </p:nvSpPr>
        <p:spPr bwMode="auto">
          <a:xfrm>
            <a:off x="155575" y="241935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9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3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109BAE-A2A3-4B19-9899-10B408E53A6F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3580D64E-B3A3-4800-ACDC-93BD8F5A24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A794A1-D7B0-42C2-8DBE-70A2D4F5ABD3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2450" y="1027113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5D7960-5AA0-45D6-857E-95C2C7A321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8"/>
          <p:cNvSpPr>
            <a:spLocks noChangeArrowheads="1"/>
          </p:cNvSpPr>
          <p:nvPr/>
        </p:nvSpPr>
        <p:spPr bwMode="white">
          <a:xfrm>
            <a:off x="152400" y="2286000"/>
            <a:ext cx="8832850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5575" y="142875"/>
            <a:ext cx="8832850" cy="2139950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13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4267200" y="211455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0"/>
          <p:cNvSpPr/>
          <p:nvPr/>
        </p:nvSpPr>
        <p:spPr>
          <a:xfrm>
            <a:off x="4362450" y="2209800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24C09D-B507-4B30-979E-E796A8A9ABC6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17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868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F05273B7-7F97-46B9-8DC6-3AD9C3CCA5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 flipV="1">
            <a:off x="4562475" y="1576388"/>
            <a:ext cx="9525" cy="481806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10325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9A11B6-268D-4B9A-BE6D-CD424BE262ED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7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51093-3211-45B7-8353-8705248E48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825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bdélník 10"/>
          <p:cNvSpPr/>
          <p:nvPr/>
        </p:nvSpPr>
        <p:spPr>
          <a:xfrm>
            <a:off x="152400" y="1371600"/>
            <a:ext cx="8832850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050" y="6391275"/>
            <a:ext cx="8832850" cy="31115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52400" y="1279525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Obdélník 1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6" name="Ovál 24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Ovál 26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8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CE0734-E195-4910-9719-4D0C403A374D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19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10325"/>
            <a:ext cx="3581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988"/>
            <a:ext cx="457200" cy="4413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660387CB-6A9D-4CCE-BEA0-D279E795CF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B071D1-DB40-40A3-94C8-E705D4729078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6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4C55FD-B1B9-4C02-888F-28BB33D86D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3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4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4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5"/>
          <p:cNvSpPr>
            <a:spLocks noChangeArrowheads="1"/>
          </p:cNvSpPr>
          <p:nvPr/>
        </p:nvSpPr>
        <p:spPr bwMode="auto">
          <a:xfrm>
            <a:off x="152400" y="15875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D58237-A8A8-452B-B1E6-8AABFECF8D79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9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5"/>
          </a:xfrm>
        </p:spPr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43701F02-318D-47DB-82C6-58F07FA66A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8"/>
          <p:cNvSpPr>
            <a:spLocks noChangeArrowheads="1"/>
          </p:cNvSpPr>
          <p:nvPr/>
        </p:nvSpPr>
        <p:spPr bwMode="auto">
          <a:xfrm>
            <a:off x="152400" y="152400"/>
            <a:ext cx="8832850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906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7"/>
          <p:cNvSpPr>
            <a:spLocks noChangeArrowheads="1"/>
          </p:cNvSpPr>
          <p:nvPr/>
        </p:nvSpPr>
        <p:spPr bwMode="auto">
          <a:xfrm>
            <a:off x="152400" y="152400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0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0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 smtClean="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C1CA60A8-3760-4DF4-9FCB-163219ED16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6BDE24-0C03-4381-AF58-AB9A5D3B8F29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382963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2850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Obdélník 19"/>
          <p:cNvSpPr>
            <a:spLocks noChangeArrowheads="1"/>
          </p:cNvSpPr>
          <p:nvPr/>
        </p:nvSpPr>
        <p:spPr bwMode="auto">
          <a:xfrm>
            <a:off x="152400" y="152400"/>
            <a:ext cx="8832850" cy="30162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4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3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vál 12"/>
          <p:cNvSpPr/>
          <p:nvPr/>
        </p:nvSpPr>
        <p:spPr>
          <a:xfrm>
            <a:off x="1390650" y="323850"/>
            <a:ext cx="419100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1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Zástupný symbol pro číslo snímku 6"/>
          <p:cNvSpPr>
            <a:spLocks noGrp="1"/>
          </p:cNvSpPr>
          <p:nvPr>
            <p:ph type="sldNum" sz="quarter" idx="10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97CA95-B699-4A15-935A-D742CAE246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Zástupný symbol pro datum 4"/>
          <p:cNvSpPr>
            <a:spLocks noGrp="1"/>
          </p:cNvSpPr>
          <p:nvPr>
            <p:ph type="dt" sz="half" idx="11"/>
          </p:nvPr>
        </p:nvSpPr>
        <p:spPr>
          <a:xfrm>
            <a:off x="5788025" y="6405563"/>
            <a:ext cx="30448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2251FF-5A68-488C-8230-C57F200F4C84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01625" y="6410325"/>
            <a:ext cx="3584575" cy="36671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F151C5-4EE8-4421-B36F-AA3FEDEDD2F8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4A6319-1CCA-465E-B741-A727F2371C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5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Obdélník 10"/>
          <p:cNvSpPr>
            <a:spLocks noChangeArrowheads="1"/>
          </p:cNvSpPr>
          <p:nvPr/>
        </p:nvSpPr>
        <p:spPr bwMode="auto">
          <a:xfrm>
            <a:off x="146050" y="6391275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11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 rot="5400000">
            <a:off x="4021137" y="3278188"/>
            <a:ext cx="6245225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6838950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vál 14"/>
          <p:cNvSpPr/>
          <p:nvPr/>
        </p:nvSpPr>
        <p:spPr>
          <a:xfrm>
            <a:off x="6934200" y="3021013"/>
            <a:ext cx="420688" cy="41910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číslo snímku 5"/>
          <p:cNvSpPr>
            <a:spLocks noGrp="1"/>
          </p:cNvSpPr>
          <p:nvPr>
            <p:ph type="sldNum" sz="quarter" idx="10"/>
          </p:nvPr>
        </p:nvSpPr>
        <p:spPr>
          <a:xfrm>
            <a:off x="6915150" y="3009900"/>
            <a:ext cx="457200" cy="4413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48EC02-2442-4A6F-801C-5B05090F9E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datum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E984A-B634-46D6-AF79-F9B5BBB8F27E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15" name="Zástupný symbol pro zápatí 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82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5563"/>
            <a:ext cx="3044825" cy="3651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A3A6C31-ABE8-45C9-9F65-7565C6C9B843}" type="datetimeFigureOut">
              <a:rPr lang="cs-CZ"/>
              <a:pPr>
                <a:defRPr/>
              </a:pPr>
              <a:t>23.2.2014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325"/>
            <a:ext cx="3581400" cy="366713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vál 14"/>
          <p:cNvSpPr/>
          <p:nvPr/>
        </p:nvSpPr>
        <p:spPr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39813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smtClean="0">
                <a:solidFill>
                  <a:schemeClr val="accent3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504E5CB-EED9-49C7-A83E-66D39C8117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301625" y="228600"/>
            <a:ext cx="8534400" cy="75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3300" kern="1200">
          <a:solidFill>
            <a:srgbClr val="7B9899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3300">
          <a:solidFill>
            <a:srgbClr val="7B9899"/>
          </a:solidFill>
          <a:latin typeface="Georgia" pitchFamily="18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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ct val="20000"/>
        </a:spcBef>
        <a:spcAft>
          <a:spcPct val="0"/>
        </a:spcAft>
        <a:buClr>
          <a:srgbClr val="8CADAE"/>
        </a:buClr>
        <a:buSzPct val="75000"/>
        <a:buFont typeface="Wingdings 2" pitchFamily="18" charset="2"/>
        <a:buChar char="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ct val="20000"/>
        </a:spcBef>
        <a:spcAft>
          <a:spcPct val="0"/>
        </a:spcAft>
        <a:buClr>
          <a:srgbClr val="8C7B70"/>
        </a:buClr>
        <a:buSzPct val="70000"/>
        <a:buFont typeface="Wingdings" pitchFamily="2" charset="2"/>
        <a:buChar char="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ct val="20000"/>
        </a:spcBef>
        <a:spcAft>
          <a:spcPct val="0"/>
        </a:spcAft>
        <a:buClr>
          <a:srgbClr val="8FB08C"/>
        </a:buClr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smtClean="0"/>
              <a:t> </a:t>
            </a:r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457200" y="1600200"/>
          <a:ext cx="82296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914400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57200" y="2205038"/>
          <a:ext cx="8280400" cy="4071937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19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Potraviny a výživa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Úvod do předmětu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Proces trávení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VY_(32)_INOVACE_1.B_PV_19(20)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Anotace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/>
              <a:t>Cílem prezentace je seznámit žáky s procesem trávení potravin.</a:t>
            </a:r>
          </a:p>
          <a:p>
            <a:r>
              <a:rPr lang="cs-CZ" smtClean="0"/>
              <a:t>Materiál je určen pro žáky prvního ročníku oboru kuchařské práce.</a:t>
            </a:r>
          </a:p>
          <a:p>
            <a:r>
              <a:rPr lang="cs-CZ" smtClean="0"/>
              <a:t>Prezentace je určena jako podpůrný materiál pro výklad nové látky  a následnou kontrolu znalostí pomocí kontrolních otázek.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Ing. </a:t>
            </a:r>
            <a:r>
              <a:rPr lang="cs-CZ" smtClean="0"/>
              <a:t>Petra Pechová, 2012</a:t>
            </a:r>
            <a:endParaRPr lang="cs-CZ" dirty="0"/>
          </a:p>
        </p:txBody>
      </p:sp>
      <p:sp>
        <p:nvSpPr>
          <p:cNvPr id="17410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Proces trávení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Proces trávení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400" smtClean="0">
                <a:cs typeface="Times New Roman" pitchFamily="18" charset="0"/>
              </a:rPr>
              <a:t>potrava se rozmělňuje v ústní dutině, sliny začínají trávit škroby</a:t>
            </a:r>
            <a:endParaRPr lang="cs-CZ" sz="2400" smtClean="0"/>
          </a:p>
          <a:p>
            <a:pPr>
              <a:lnSpc>
                <a:spcPct val="90000"/>
              </a:lnSpc>
            </a:pPr>
            <a:r>
              <a:rPr lang="cs-CZ" sz="2400" smtClean="0">
                <a:cs typeface="Times New Roman" pitchFamily="18" charset="0"/>
              </a:rPr>
              <a:t>trávenina pokračuje do hltanu a jícnem do žaludku, kde žaludeční šťávy začínají trávit bílkoviny</a:t>
            </a:r>
            <a:endParaRPr lang="cs-CZ" sz="2400" smtClean="0"/>
          </a:p>
          <a:p>
            <a:pPr>
              <a:lnSpc>
                <a:spcPct val="90000"/>
              </a:lnSpc>
            </a:pPr>
            <a:r>
              <a:rPr lang="cs-CZ" sz="2400" smtClean="0">
                <a:cs typeface="Times New Roman" pitchFamily="18" charset="0"/>
              </a:rPr>
              <a:t>natrávená potrava přichází do tenkého střeva – do dvanáctníku je vyměšována žluč, která začíná trávení tuků a pankreatická šťáva, která tráví všechny živiny</a:t>
            </a:r>
            <a:endParaRPr lang="cs-CZ" sz="2400" smtClean="0"/>
          </a:p>
          <a:p>
            <a:pPr>
              <a:lnSpc>
                <a:spcPct val="90000"/>
              </a:lnSpc>
            </a:pPr>
            <a:r>
              <a:rPr lang="cs-CZ" sz="2400" smtClean="0">
                <a:cs typeface="Times New Roman" pitchFamily="18" charset="0"/>
              </a:rPr>
              <a:t>trávenina pokračuje tenkým střevem, kde střevní šťáva dokončuje trávení živin</a:t>
            </a:r>
            <a:endParaRPr lang="cs-CZ" sz="2400" smtClean="0"/>
          </a:p>
          <a:p>
            <a:pPr>
              <a:lnSpc>
                <a:spcPct val="90000"/>
              </a:lnSpc>
            </a:pPr>
            <a:r>
              <a:rPr lang="cs-CZ" sz="2400" smtClean="0">
                <a:cs typeface="Times New Roman" pitchFamily="18" charset="0"/>
              </a:rPr>
              <a:t>zbytky tráveniny postupují do tlustého střeva,  kde se zahušťují a jako stolice vycházejí z těla</a:t>
            </a: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Vstřebávání živin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z="2400" smtClean="0">
                <a:cs typeface="Times New Roman" pitchFamily="18" charset="0"/>
              </a:rPr>
              <a:t>je proces, který probíhá v tenkém střevě</a:t>
            </a:r>
          </a:p>
          <a:p>
            <a:r>
              <a:rPr lang="cs-CZ" sz="2400" smtClean="0">
                <a:cs typeface="Times New Roman" pitchFamily="18" charset="0"/>
              </a:rPr>
              <a:t>živiny rozštěpené na jednoduché látky se pomocí vlásečnic vstřebávají do krve</a:t>
            </a:r>
          </a:p>
          <a:p>
            <a:r>
              <a:rPr lang="cs-CZ" sz="2400" smtClean="0">
                <a:cs typeface="Times New Roman" pitchFamily="18" charset="0"/>
              </a:rPr>
              <a:t>krev je rozvádí k jednotlivým orgánům v těle, kde jsou využity</a:t>
            </a:r>
          </a:p>
          <a:p>
            <a:r>
              <a:rPr lang="cs-CZ" sz="2400" smtClean="0">
                <a:cs typeface="Times New Roman" pitchFamily="18" charset="0"/>
              </a:rPr>
              <a:t>v tlustém střevu se do krve vstřebávají ML a voda (zahuštění stolice)</a:t>
            </a:r>
          </a:p>
          <a:p>
            <a:r>
              <a:rPr lang="cs-CZ" sz="2400" smtClean="0">
                <a:cs typeface="Times New Roman" pitchFamily="18" charset="0"/>
              </a:rPr>
              <a:t>zdrojem energie jsou B, T, S – štěpí se v buňkách pomocí kyslíku na jednodušší látky a tím </a:t>
            </a:r>
            <a:r>
              <a:rPr lang="cs-CZ" sz="2400" b="1" smtClean="0">
                <a:cs typeface="Times New Roman" pitchFamily="18" charset="0"/>
              </a:rPr>
              <a:t>vzniká energie</a:t>
            </a:r>
            <a:r>
              <a:rPr lang="cs-CZ" sz="2400" smtClean="0">
                <a:cs typeface="Times New Roman" pitchFamily="18" charset="0"/>
              </a:rPr>
              <a:t> – tomuto procesu říkáme </a:t>
            </a:r>
            <a:r>
              <a:rPr lang="cs-CZ" sz="2400" b="1" smtClean="0">
                <a:cs typeface="Times New Roman" pitchFamily="18" charset="0"/>
              </a:rPr>
              <a:t>spalování živin</a:t>
            </a: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Bazální metabolismus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mtClean="0"/>
              <a:t>z</a:t>
            </a:r>
            <a:r>
              <a:rPr lang="cs-CZ" smtClean="0">
                <a:cs typeface="Times New Roman" pitchFamily="18" charset="0"/>
              </a:rPr>
              <a:t>ákladním činnostem organismu, které člověk neovlivní vůlí (dýchání, činnost srdce, žláz, trávení, látková výměna) říkáme </a:t>
            </a:r>
            <a:r>
              <a:rPr lang="cs-CZ" b="1" smtClean="0">
                <a:cs typeface="Times New Roman" pitchFamily="18" charset="0"/>
              </a:rPr>
              <a:t>bazální metabolismus</a:t>
            </a:r>
            <a:r>
              <a:rPr lang="cs-CZ" smtClean="0">
                <a:cs typeface="Times New Roman" pitchFamily="18" charset="0"/>
              </a:rPr>
              <a:t> (základní metabolismus)</a:t>
            </a:r>
          </a:p>
          <a:p>
            <a:endParaRPr lang="cs-CZ" smtClean="0"/>
          </a:p>
        </p:txBody>
      </p:sp>
      <p:pic>
        <p:nvPicPr>
          <p:cNvPr id="20483" name="Picture 2" descr="C:\Users\Petra\AppData\Local\Microsoft\Windows\Temporary Internet Files\Content.IE5\O8GXO1R5\MC90028710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9338" y="3141663"/>
            <a:ext cx="1827212" cy="2139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Kontrolní otázky: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pPr marL="514350" indent="-514350">
              <a:buFont typeface="Wingdings 2" pitchFamily="18" charset="2"/>
              <a:buAutoNum type="arabicPeriod"/>
            </a:pPr>
            <a:r>
              <a:rPr lang="cs-CZ" smtClean="0"/>
              <a:t>Čemu říkáme bazální metabolismus?</a:t>
            </a:r>
          </a:p>
          <a:p>
            <a:pPr marL="514350" indent="-514350">
              <a:buFont typeface="Wingdings 2" pitchFamily="18" charset="2"/>
              <a:buAutoNum type="arabicPeriod"/>
            </a:pPr>
            <a:r>
              <a:rPr lang="cs-CZ" smtClean="0"/>
              <a:t>Popište proces trávení.</a:t>
            </a:r>
          </a:p>
          <a:p>
            <a:pPr marL="514350" indent="-514350">
              <a:buFont typeface="Wingdings 2" pitchFamily="18" charset="2"/>
              <a:buAutoNum type="arabicPeriod"/>
            </a:pPr>
            <a:endParaRPr lang="cs-CZ" smtClean="0"/>
          </a:p>
        </p:txBody>
      </p:sp>
      <p:pic>
        <p:nvPicPr>
          <p:cNvPr id="21507" name="Picture 3" descr="C:\Users\Petra\AppData\Local\Microsoft\Windows\Temporary Internet Files\Content.IE5\RYTTZT9U\MC90042614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92725" y="2371725"/>
            <a:ext cx="1655763" cy="3922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7B9899"/>
                </a:solidFill>
              </a:rPr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625" y="1527175"/>
            <a:ext cx="8504238" cy="4572000"/>
          </a:xfrm>
        </p:spPr>
        <p:txBody>
          <a:bodyPr>
            <a:normAutofit/>
          </a:bodyPr>
          <a:lstStyle/>
          <a:p>
            <a:r>
              <a:rPr lang="cs-CZ" smtClean="0"/>
              <a:t>ŠEBELOVÁ, Marie. </a:t>
            </a:r>
            <a:r>
              <a:rPr lang="cs-CZ" i="1" smtClean="0"/>
              <a:t>potraviny a výživa</a:t>
            </a:r>
            <a:r>
              <a:rPr lang="cs-CZ" smtClean="0"/>
              <a:t>. Praha: parta, 2002, ISBN 80-7320-010-4.</a:t>
            </a:r>
            <a:endParaRPr lang="cs-CZ" smtClean="0">
              <a:latin typeface="Arial" charset="0"/>
            </a:endParaRPr>
          </a:p>
          <a:p>
            <a:r>
              <a:rPr lang="cs-CZ" smtClean="0">
                <a:latin typeface="Arial" charset="0"/>
              </a:rPr>
              <a:t>www.office.microsoft.com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4</TotalTime>
  <Words>273</Words>
  <Application>Microsoft Office PowerPoint</Application>
  <PresentationFormat>On-screen Show (4:3)</PresentationFormat>
  <Paragraphs>45</Paragraphs>
  <Slides>8</Slides>
  <Notes>1</Notes>
  <HiddenSlides>2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12</vt:i4>
      </vt:variant>
      <vt:variant>
        <vt:lpstr>Nadpisy snímků</vt:lpstr>
      </vt:variant>
      <vt:variant>
        <vt:i4>8</vt:i4>
      </vt:variant>
    </vt:vector>
  </HeadingPairs>
  <TitlesOfParts>
    <vt:vector size="26" baseType="lpstr">
      <vt:lpstr>Georgia</vt:lpstr>
      <vt:lpstr>Arial</vt:lpstr>
      <vt:lpstr>Wingdings 2</vt:lpstr>
      <vt:lpstr>Wingdings</vt:lpstr>
      <vt:lpstr>Calibri</vt:lpstr>
      <vt:lpstr>Times New Roman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Administrativní</vt:lpstr>
      <vt:lpstr> </vt:lpstr>
      <vt:lpstr>Anotace</vt:lpstr>
      <vt:lpstr>Proces trávení</vt:lpstr>
      <vt:lpstr>Proces trávení</vt:lpstr>
      <vt:lpstr>Vstřebávání živin</vt:lpstr>
      <vt:lpstr>Bazální metabolismus</vt:lpstr>
      <vt:lpstr>Kontrolní otázky: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DUM</cp:lastModifiedBy>
  <cp:revision>5</cp:revision>
  <dcterms:created xsi:type="dcterms:W3CDTF">2013-03-03T22:39:47Z</dcterms:created>
  <dcterms:modified xsi:type="dcterms:W3CDTF">2014-02-23T16:46:04Z</dcterms:modified>
</cp:coreProperties>
</file>