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8FF9C48-4A64-4350-915C-9CC0D74303B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6388201-D7B2-4E6D-ADF6-BB920C2E4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709AC10-8C58-4132-9A3D-4C74C32088C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23A7F-FF3A-417C-9019-9CBE88DA7DC5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D549D36-EA4C-4E31-88B9-445C046DA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A116C-3DC9-4F2D-8040-AE7B3799EB0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FD404-B8E1-4A06-920E-A1231F11C0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BA947-DA4B-46BC-ADC7-10EEDD0C193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080B90-8861-44E9-8B2D-29B4A44D6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5A072-594F-41C1-B6CC-343CAF32336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6568E-4B11-4A54-93C9-873E474C7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50D4F-D0D7-4114-B416-D41DCEB00216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22F89-8C23-4405-96C8-FD3A630B6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BAF51-C7FC-4866-A142-82C380013C2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1932D-818A-4BDA-9D13-DF1A5016F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B4582-4CA7-4717-851C-CBC7D8DA12A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77A9E-93DD-4DDC-8475-6C9FDB3EB8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CFE56-ADC1-4524-9568-FEE6600B066B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31257-B6D5-4787-A141-E9C1B0DEBD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00C4C-89F4-4639-B59D-B0E04E4D42D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9EC0C1-7D57-4CC7-9C75-5A07CA539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22DBF-3066-4DF1-ABAB-6DBF83F31E8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445E3-4978-45C0-8781-9A64F5E3D2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3AE4C-A6AC-4BB7-9FF0-03008B72D67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EAC3A-2AE8-4DB2-88C9-F45862326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6F6438-BE34-46A2-9B6E-DB93F268E5A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ED8EFD65-516A-401B-BD49-4765AECB8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36401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Biologická a energetická hodnota potravin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VY_(32)_INOVACE_1.B_PV_20(20)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Cílem prezentace je seznámit žáky s biologickou a energetickou hodnotou potravin.</a:t>
            </a:r>
          </a:p>
          <a:p>
            <a:r>
              <a:rPr lang="cs-CZ" smtClean="0"/>
              <a:t>Materiál je určen pro žáky prvního ročníku oboru kuchařské práce.</a:t>
            </a:r>
          </a:p>
          <a:p>
            <a:r>
              <a:rPr lang="cs-CZ" smtClean="0"/>
              <a:t>Prezentace je určena jako podpůrný materiál pro výklad nové látky  a následnou kontrolu znalostí pomocí kontrolních otázek.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Ing. Petra Pechová, 2012</a:t>
            </a:r>
          </a:p>
        </p:txBody>
      </p:sp>
      <p:sp>
        <p:nvSpPr>
          <p:cNvPr id="17410" name="Nadpis 3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Biologická a energetická hodnota potravin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pojmy v oboru výživy a stravování</a:t>
            </a:r>
            <a:endParaRPr lang="cs-CZ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z="2400" u="sng" smtClean="0"/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Výživa</a:t>
            </a:r>
            <a:r>
              <a:rPr lang="cs-CZ" sz="2400" smtClean="0"/>
              <a:t> – proces uspokojování fyziologických potřeb organismu příjmem stravy</a:t>
            </a:r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Fyziologická potřeba výživy</a:t>
            </a:r>
            <a:r>
              <a:rPr lang="cs-CZ" sz="2400" smtClean="0"/>
              <a:t> – potřeba organismu přijímat živiny nutné k životu</a:t>
            </a:r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Hygiena oběhu poživatin</a:t>
            </a:r>
            <a:r>
              <a:rPr lang="cs-CZ" sz="2400" smtClean="0"/>
              <a:t> – zahrnuje hygienu  potravinářských výroben, skladů, dopravy, prodeje a stravování</a:t>
            </a:r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Látková přeměna</a:t>
            </a:r>
            <a:r>
              <a:rPr lang="cs-CZ" sz="2400" smtClean="0"/>
              <a:t> – metabolismus – pochody v organismu, kterými se uskutečňuje proces výživy</a:t>
            </a:r>
          </a:p>
          <a:p>
            <a:pPr>
              <a:buFont typeface="Wingdings" pitchFamily="2" charset="2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pojmy v oboru výživy a stravování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z="2400" u="sng" smtClean="0"/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Stravitelnost</a:t>
            </a:r>
            <a:r>
              <a:rPr lang="cs-CZ" sz="2400" smtClean="0"/>
              <a:t> – práce organismu potřebná na trávení pokrmů, závisí na složení sousta, jeho velikosti a tvaru, přístupnosti trávicím šťávám, rozpustitelnosti ve vodě, na chuti a na technologii úpravy</a:t>
            </a:r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Poživatiny</a:t>
            </a:r>
            <a:r>
              <a:rPr lang="cs-CZ" sz="2400" smtClean="0"/>
              <a:t> – potraviny, pochutiny, nápoje</a:t>
            </a:r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Strava</a:t>
            </a:r>
            <a:r>
              <a:rPr lang="cs-CZ" sz="2400" smtClean="0"/>
              <a:t> – vše, co slouží k lidské výživě</a:t>
            </a:r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Jídlo</a:t>
            </a:r>
            <a:r>
              <a:rPr lang="cs-CZ" sz="2400" smtClean="0"/>
              <a:t> – strava podávaná v určitou dobu</a:t>
            </a:r>
          </a:p>
          <a:p>
            <a:pPr>
              <a:buFont typeface="Wingdings" pitchFamily="2" charset="2"/>
              <a:buNone/>
            </a:pPr>
            <a:r>
              <a:rPr lang="cs-CZ" sz="2400" u="sng" smtClean="0"/>
              <a:t>Pokrm</a:t>
            </a:r>
            <a:r>
              <a:rPr lang="cs-CZ" sz="2400" smtClean="0"/>
              <a:t> – poživatiny upravené podle určité receptury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Výživová hodnota potravin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800" smtClean="0"/>
              <a:t>jde o schopnost pokrýt energetickou a  látkovou potřebu organismu</a:t>
            </a:r>
          </a:p>
          <a:p>
            <a:pPr>
              <a:buFontTx/>
              <a:buNone/>
            </a:pPr>
            <a:endParaRPr lang="cs-CZ" sz="2800" smtClean="0"/>
          </a:p>
          <a:p>
            <a:pPr>
              <a:buFontTx/>
              <a:buNone/>
            </a:pPr>
            <a:r>
              <a:rPr lang="cs-CZ" sz="2800" smtClean="0"/>
              <a:t>Dělíme potraviny na:</a:t>
            </a:r>
          </a:p>
          <a:p>
            <a:pPr>
              <a:buFontTx/>
              <a:buChar char="-"/>
            </a:pPr>
            <a:r>
              <a:rPr lang="cs-CZ" sz="2800" smtClean="0"/>
              <a:t>vysokohodnotné (mléko a mléčné výrobky, maso, vejce, sója, brambory, …)</a:t>
            </a:r>
          </a:p>
          <a:p>
            <a:pPr>
              <a:buFontTx/>
              <a:buChar char="-"/>
            </a:pPr>
            <a:r>
              <a:rPr lang="cs-CZ" sz="2800" smtClean="0"/>
              <a:t>nízkohodnotné (cukr, obiloviny zbavené slupek, máslo)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Energetická hodnota potravin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Je množství energie, která se může z potravin uvolnit při jejich úplném využití v organismu, vyjadřujeme ji v kJ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Energetický příjem musí odpovídat potřebám organismu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Nejvíce EH poskytují tuky (1 g = 38 kJ), sacharidy  a bílkoviny méně (1 g = 17 kJ)</a:t>
            </a:r>
          </a:p>
        </p:txBody>
      </p:sp>
      <p:pic>
        <p:nvPicPr>
          <p:cNvPr id="2050" name="Picture 2" descr="C:\Users\Petra\AppData\Local\Microsoft\Windows\Temporary Internet Files\Content.IE5\O8GXO1R5\MC900071365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573463"/>
            <a:ext cx="3097212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Biologická hodnota potravin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mtClean="0"/>
              <a:t>Biologicky důležité složky v potravinách: </a:t>
            </a:r>
          </a:p>
          <a:p>
            <a:pPr>
              <a:buFontTx/>
              <a:buChar char="-"/>
            </a:pPr>
            <a:r>
              <a:rPr lang="cs-CZ" smtClean="0"/>
              <a:t>vitamíny, bílkoviny, minerální látky</a:t>
            </a:r>
          </a:p>
          <a:p>
            <a:pPr>
              <a:buFontTx/>
              <a:buChar char="-"/>
            </a:pPr>
            <a:r>
              <a:rPr lang="cs-CZ" smtClean="0"/>
              <a:t>pro zabezpečení činnosti všech orgánů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smtClean="0"/>
              <a:t>Příklad potravin – mléko, maso, vejce, zelenina</a:t>
            </a:r>
          </a:p>
        </p:txBody>
      </p:sp>
      <p:pic>
        <p:nvPicPr>
          <p:cNvPr id="1026" name="Picture 2" descr="C:\Users\Petra\AppData\Local\Microsoft\Windows\Temporary Internet Files\Content.IE5\BAB1BR6Q\MC90044177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27300" y="3716338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Co je to energetická hodnota potravin?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Čím je dána biologická hodnota potravin?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Najděte na internetových stránkách, jakým způsobem dochází ke ztrátám živin při výrobě pokrmů.</a:t>
            </a:r>
          </a:p>
          <a:p>
            <a:pPr marL="514350" indent="-514350">
              <a:buFont typeface="Wingdings 2" pitchFamily="18" charset="2"/>
              <a:buAutoNum type="arabicPeriod"/>
            </a:pPr>
            <a:endParaRPr lang="cs-CZ" smtClean="0"/>
          </a:p>
        </p:txBody>
      </p:sp>
      <p:pic>
        <p:nvPicPr>
          <p:cNvPr id="3074" name="Picture 2" descr="C:\Users\Petra\AppData\Local\Microsoft\Windows\Temporary Internet Files\Content.IE5\RYTTZT9U\MC9004420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3573463"/>
            <a:ext cx="3530600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</TotalTime>
  <Words>340</Words>
  <Application>Microsoft Office PowerPoint</Application>
  <PresentationFormat>On-screen Show (4:3)</PresentationFormat>
  <Paragraphs>61</Paragraphs>
  <Slides>10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Perpetua</vt:lpstr>
      <vt:lpstr>Arial</vt:lpstr>
      <vt:lpstr>Franklin Gothic Book</vt:lpstr>
      <vt:lpstr>Wingdings 2</vt:lpstr>
      <vt:lpstr>Calibri</vt:lpstr>
      <vt:lpstr>Times New Roman</vt:lpstr>
      <vt:lpstr>Wingdings</vt:lpstr>
      <vt:lpstr>Jmění</vt:lpstr>
      <vt:lpstr>Jmění</vt:lpstr>
      <vt:lpstr>Jmění</vt:lpstr>
      <vt:lpstr>Jmění</vt:lpstr>
      <vt:lpstr>Jmění</vt:lpstr>
      <vt:lpstr> </vt:lpstr>
      <vt:lpstr>Anotace</vt:lpstr>
      <vt:lpstr>Biologická a energetická hodnota potravin</vt:lpstr>
      <vt:lpstr>Základní pojmy v oboru výživy a stravování</vt:lpstr>
      <vt:lpstr>Základní pojmy v oboru výživy a stravování</vt:lpstr>
      <vt:lpstr>Výživová hodnota potravin</vt:lpstr>
      <vt:lpstr>Energetická hodnota potravin</vt:lpstr>
      <vt:lpstr>Biologická hodnota potravin</vt:lpstr>
      <vt:lpstr>Kontrolní otázky: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5</cp:revision>
  <dcterms:created xsi:type="dcterms:W3CDTF">2013-03-03T22:57:26Z</dcterms:created>
  <dcterms:modified xsi:type="dcterms:W3CDTF">2014-02-23T16:44:09Z</dcterms:modified>
</cp:coreProperties>
</file>