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1" r:id="rId3"/>
    <p:sldId id="282" r:id="rId4"/>
    <p:sldId id="256" r:id="rId5"/>
    <p:sldId id="257" r:id="rId6"/>
    <p:sldId id="259" r:id="rId7"/>
    <p:sldId id="260" r:id="rId8"/>
    <p:sldId id="261" r:id="rId9"/>
    <p:sldId id="268" r:id="rId10"/>
    <p:sldId id="271" r:id="rId11"/>
    <p:sldId id="262" r:id="rId12"/>
    <p:sldId id="264" r:id="rId13"/>
    <p:sldId id="265" r:id="rId14"/>
    <p:sldId id="266" r:id="rId15"/>
    <p:sldId id="269" r:id="rId16"/>
    <p:sldId id="270" r:id="rId17"/>
    <p:sldId id="277" r:id="rId18"/>
    <p:sldId id="272" r:id="rId19"/>
    <p:sldId id="273" r:id="rId20"/>
    <p:sldId id="274" r:id="rId21"/>
    <p:sldId id="276" r:id="rId22"/>
    <p:sldId id="275" r:id="rId23"/>
    <p:sldId id="279" r:id="rId24"/>
    <p:sldId id="258" r:id="rId25"/>
    <p:sldId id="278" r:id="rId26"/>
    <p:sldId id="28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C439-2375-452C-A8E4-072916AE548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77038-70BF-40FF-B0A2-4D4DB8D3C3B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C439-2375-452C-A8E4-072916AE548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77038-70BF-40FF-B0A2-4D4DB8D3C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C439-2375-452C-A8E4-072916AE548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77038-70BF-40FF-B0A2-4D4DB8D3C3B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C439-2375-452C-A8E4-072916AE548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77038-70BF-40FF-B0A2-4D4DB8D3C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C439-2375-452C-A8E4-072916AE548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77038-70BF-40FF-B0A2-4D4DB8D3C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C439-2375-452C-A8E4-072916AE548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877038-70BF-40FF-B0A2-4D4DB8D3C3B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C439-2375-452C-A8E4-072916AE548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77038-70BF-40FF-B0A2-4D4DB8D3C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C439-2375-452C-A8E4-072916AE548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47877038-70BF-40FF-B0A2-4D4DB8D3C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B049C439-2375-452C-A8E4-072916AE548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77038-70BF-40FF-B0A2-4D4DB8D3C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C439-2375-452C-A8E4-072916AE548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77038-70BF-40FF-B0A2-4D4DB8D3C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C439-2375-452C-A8E4-072916AE548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77038-70BF-40FF-B0A2-4D4DB8D3C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6834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9579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26784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90118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25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0784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7788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6287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0331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2751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4339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8467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1373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0328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049C439-2375-452C-A8E4-072916AE548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7877038-70BF-40FF-B0A2-4D4DB8D3C3B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9339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ideon_Ernst_Freiherr_von_Laudon.jpg" TargetMode="External"/><Relationship Id="rId3" Type="http://schemas.openxmlformats.org/officeDocument/2006/relationships/hyperlink" Target="http://cs.wikipedia.org/wiki/Soubor:Carte_Guerre_de_Sept_Ans_Europe.PNG" TargetMode="External"/><Relationship Id="rId7" Type="http://schemas.openxmlformats.org/officeDocument/2006/relationships/hyperlink" Target="http://cs.wikipedia.org/wiki/Soubor:Leopold_Joseph_Graf_Daun.jpg" TargetMode="External"/><Relationship Id="rId2" Type="http://schemas.openxmlformats.org/officeDocument/2006/relationships/hyperlink" Target="http://cs.wikipedia.org/wiki/Soubor:SevenYearsWar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chlacht-Kolin-1.jpg" TargetMode="External"/><Relationship Id="rId5" Type="http://schemas.openxmlformats.org/officeDocument/2006/relationships/hyperlink" Target="http://cs.wikipedia.org/wiki/Soubor:Wenzel_Anton_Graf_von_Kaunitz.PNG" TargetMode="External"/><Relationship Id="rId4" Type="http://schemas.openxmlformats.org/officeDocument/2006/relationships/hyperlink" Target="http://commons.wikimedia.org/wiki/File:Kaiserin_Maria_Theresia_(HRR).jpg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Sedmiletá válka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392603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VY_32_INOVACE_3.DE.08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0180989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437112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událostmi sedmileté války. Sleduje události, které vedly k válce, ukazuje válku jako velký mezinárodní konflikt, soustředí se zejména na události bojů mezi Rakouskem a Pruskem. Materiál je určen především pro výkladovou část hodiny, ale i pro opakování a upevňování poznatků. Obrazový a mapový materiál je vhodný jako pomůcka pro osvětlení některých událostí.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4064010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Sedmiletá válka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1756 - 1763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6047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25144"/>
          </a:xfrm>
        </p:spPr>
        <p:txBody>
          <a:bodyPr>
            <a:normAutofit/>
          </a:bodyPr>
          <a:lstStyle/>
          <a:p>
            <a:r>
              <a:rPr lang="cs-CZ" dirty="0" smtClean="0"/>
              <a:t>Rozsáhlý </a:t>
            </a:r>
            <a:r>
              <a:rPr lang="cs-CZ" dirty="0"/>
              <a:t>ozbrojený konflikt mezi </a:t>
            </a:r>
            <a:r>
              <a:rPr lang="cs-CZ" dirty="0" smtClean="0"/>
              <a:t>evropskými mocnostmi</a:t>
            </a:r>
          </a:p>
          <a:p>
            <a:pPr lvl="1"/>
            <a:r>
              <a:rPr lang="cs-CZ" dirty="0" smtClean="0"/>
              <a:t>Velká Británie, Prusko </a:t>
            </a:r>
            <a:r>
              <a:rPr lang="cs-CZ" dirty="0"/>
              <a:t>a </a:t>
            </a:r>
            <a:r>
              <a:rPr lang="cs-CZ" dirty="0" smtClean="0"/>
              <a:t>Portugalsko </a:t>
            </a:r>
            <a:endParaRPr lang="cs-CZ" dirty="0"/>
          </a:p>
          <a:p>
            <a:pPr lvl="1"/>
            <a:r>
              <a:rPr lang="cs-CZ" dirty="0" smtClean="0"/>
              <a:t>Francie, Rakousko, Rusko, Švédsko, Svatá </a:t>
            </a:r>
            <a:r>
              <a:rPr lang="cs-CZ" dirty="0"/>
              <a:t>říše římská, Sasko a </a:t>
            </a:r>
            <a:r>
              <a:rPr lang="cs-CZ" dirty="0" smtClean="0"/>
              <a:t>Španělsko</a:t>
            </a:r>
          </a:p>
          <a:p>
            <a:endParaRPr lang="cs-CZ" dirty="0" smtClean="0"/>
          </a:p>
          <a:p>
            <a:r>
              <a:rPr lang="cs-CZ" dirty="0" smtClean="0"/>
              <a:t>Válka se vedla v </a:t>
            </a:r>
            <a:r>
              <a:rPr lang="cs-CZ" dirty="0"/>
              <a:t>Evropě, Americe, Asii, Africe i na </a:t>
            </a:r>
            <a:r>
              <a:rPr lang="cs-CZ" dirty="0" smtClean="0"/>
              <a:t>oceánech</a:t>
            </a:r>
            <a:r>
              <a:rPr lang="cs-CZ" baseline="30000" dirty="0" smtClean="0"/>
              <a:t> –</a:t>
            </a:r>
            <a:r>
              <a:rPr lang="cs-CZ" dirty="0" smtClean="0"/>
              <a:t> považována </a:t>
            </a:r>
            <a:r>
              <a:rPr lang="cs-CZ" dirty="0"/>
              <a:t>za první celosvětový </a:t>
            </a:r>
            <a:r>
              <a:rPr lang="cs-CZ" dirty="0" smtClean="0"/>
              <a:t>válečný konflikt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0713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019800"/>
            <a:ext cx="9144000" cy="838200"/>
          </a:xfrm>
        </p:spPr>
        <p:txBody>
          <a:bodyPr>
            <a:normAutofit/>
          </a:bodyPr>
          <a:lstStyle/>
          <a:p>
            <a:pPr algn="ctr"/>
            <a:r>
              <a:rPr lang="cs-CZ" sz="2000" dirty="0"/>
              <a:t>1. Území, které zasáhla sedmiletá válka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41" y="908720"/>
            <a:ext cx="9144000" cy="422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67422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0" y="6309320"/>
            <a:ext cx="9144000" cy="54868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2. Aliance na počátku války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366"/>
            <a:ext cx="8604448" cy="6259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070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7859216" cy="6336704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Napětí </a:t>
            </a:r>
            <a:r>
              <a:rPr lang="cs-CZ" b="1" dirty="0"/>
              <a:t>mezi Anglií a </a:t>
            </a:r>
            <a:r>
              <a:rPr lang="cs-CZ" b="1" dirty="0" smtClean="0"/>
              <a:t>Francií kvůli situaci </a:t>
            </a:r>
            <a:r>
              <a:rPr lang="cs-CZ" b="1" dirty="0"/>
              <a:t>v severoamerických </a:t>
            </a:r>
            <a:r>
              <a:rPr lang="cs-CZ" b="1" dirty="0" smtClean="0"/>
              <a:t>koloniích</a:t>
            </a:r>
          </a:p>
          <a:p>
            <a:pPr lvl="1"/>
            <a:r>
              <a:rPr lang="cs-CZ" dirty="0" smtClean="0"/>
              <a:t>angličtí osadníci chtěli </a:t>
            </a:r>
            <a:r>
              <a:rPr lang="cs-CZ" dirty="0"/>
              <a:t>rozšířit svá </a:t>
            </a:r>
            <a:r>
              <a:rPr lang="cs-CZ" dirty="0" smtClean="0"/>
              <a:t>panství, naráželi </a:t>
            </a:r>
            <a:r>
              <a:rPr lang="cs-CZ" dirty="0"/>
              <a:t>na francouzský </a:t>
            </a:r>
            <a:r>
              <a:rPr lang="cs-CZ" dirty="0" smtClean="0"/>
              <a:t>odpor</a:t>
            </a:r>
          </a:p>
          <a:p>
            <a:pPr lvl="1"/>
            <a:endParaRPr lang="cs-CZ" dirty="0"/>
          </a:p>
          <a:p>
            <a:r>
              <a:rPr lang="cs-CZ" b="1" dirty="0" smtClean="0"/>
              <a:t>Marie </a:t>
            </a:r>
            <a:r>
              <a:rPr lang="cs-CZ" b="1" dirty="0"/>
              <a:t>Terezie, nebyla </a:t>
            </a:r>
            <a:r>
              <a:rPr lang="cs-CZ" b="1" dirty="0" smtClean="0"/>
              <a:t>spokojená s </a:t>
            </a:r>
            <a:r>
              <a:rPr lang="cs-CZ" b="1" dirty="0"/>
              <a:t>výsledky cášského </a:t>
            </a:r>
            <a:r>
              <a:rPr lang="cs-CZ" b="1" dirty="0" smtClean="0"/>
              <a:t>míru</a:t>
            </a:r>
            <a:r>
              <a:rPr lang="cs-CZ" b="1" dirty="0"/>
              <a:t> </a:t>
            </a:r>
            <a:endParaRPr lang="cs-CZ" b="1" dirty="0" smtClean="0"/>
          </a:p>
          <a:p>
            <a:pPr lvl="1"/>
            <a:r>
              <a:rPr lang="cs-CZ" dirty="0" smtClean="0"/>
              <a:t>Ministr </a:t>
            </a:r>
            <a:r>
              <a:rPr lang="cs-CZ" dirty="0"/>
              <a:t>zahraničí </a:t>
            </a:r>
            <a:r>
              <a:rPr lang="cs-CZ" b="1" dirty="0"/>
              <a:t>Václav Antonín Kounic </a:t>
            </a:r>
            <a:r>
              <a:rPr lang="cs-CZ" dirty="0" smtClean="0"/>
              <a:t>zahájil </a:t>
            </a:r>
            <a:r>
              <a:rPr lang="cs-CZ" dirty="0"/>
              <a:t>jednání </a:t>
            </a:r>
            <a:r>
              <a:rPr lang="cs-CZ" dirty="0" smtClean="0"/>
              <a:t>s francouzským králem </a:t>
            </a:r>
            <a:r>
              <a:rPr lang="cs-CZ" b="1" dirty="0" smtClean="0"/>
              <a:t>Ludvíkem XV.</a:t>
            </a:r>
          </a:p>
          <a:p>
            <a:pPr lvl="2"/>
            <a:r>
              <a:rPr lang="cs-CZ" dirty="0" smtClean="0"/>
              <a:t>podepsání </a:t>
            </a:r>
            <a:r>
              <a:rPr lang="cs-CZ" dirty="0"/>
              <a:t>tzv. </a:t>
            </a:r>
            <a:r>
              <a:rPr lang="cs-CZ" b="1" dirty="0"/>
              <a:t>první versailleské </a:t>
            </a:r>
            <a:r>
              <a:rPr lang="cs-CZ" b="1" dirty="0" smtClean="0"/>
              <a:t>smlouvy</a:t>
            </a:r>
          </a:p>
          <a:p>
            <a:pPr lvl="2"/>
            <a:r>
              <a:rPr lang="cs-CZ" dirty="0" smtClean="0"/>
              <a:t>garantovala </a:t>
            </a:r>
            <a:r>
              <a:rPr lang="cs-CZ" dirty="0"/>
              <a:t>vzájemné obranné </a:t>
            </a:r>
            <a:r>
              <a:rPr lang="cs-CZ" dirty="0" smtClean="0"/>
              <a:t>spojenectví</a:t>
            </a:r>
          </a:p>
          <a:p>
            <a:endParaRPr lang="cs-CZ" dirty="0" smtClean="0"/>
          </a:p>
          <a:p>
            <a:r>
              <a:rPr lang="cs-CZ" dirty="0" smtClean="0"/>
              <a:t>1756 – Prusko podepsalo </a:t>
            </a:r>
            <a:r>
              <a:rPr lang="cs-CZ" dirty="0"/>
              <a:t>s Británií tzv. </a:t>
            </a:r>
            <a:r>
              <a:rPr lang="cs-CZ" b="1" dirty="0" err="1" smtClean="0"/>
              <a:t>westminsterskou</a:t>
            </a:r>
            <a:r>
              <a:rPr lang="cs-CZ" b="1" dirty="0" smtClean="0"/>
              <a:t> konvenci o neutralitě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11055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5458350"/>
            <a:ext cx="4040188" cy="47706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       3. Marie </a:t>
            </a:r>
            <a:r>
              <a:rPr lang="cs-CZ" sz="2000" dirty="0"/>
              <a:t>T</a:t>
            </a:r>
            <a:r>
              <a:rPr lang="cs-CZ" sz="2000" dirty="0" smtClean="0"/>
              <a:t>erezie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587699" y="5458350"/>
            <a:ext cx="4402488" cy="476672"/>
          </a:xfrm>
        </p:spPr>
        <p:txBody>
          <a:bodyPr>
            <a:normAutofit/>
          </a:bodyPr>
          <a:lstStyle/>
          <a:p>
            <a:r>
              <a:rPr lang="cs-CZ" dirty="0" smtClean="0"/>
              <a:t>   </a:t>
            </a:r>
            <a:r>
              <a:rPr lang="cs-CZ" sz="2000" dirty="0" smtClean="0"/>
              <a:t>4. Václav Antonín Kounic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6672"/>
            <a:ext cx="3989558" cy="4945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76672"/>
            <a:ext cx="4418187" cy="4945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145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období války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1756 - 1758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57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Prusové přepadli Sasko (bez vyhlášení války)</a:t>
            </a:r>
          </a:p>
          <a:p>
            <a:endParaRPr lang="cs-CZ" dirty="0" smtClean="0"/>
          </a:p>
          <a:p>
            <a:r>
              <a:rPr lang="cs-CZ" dirty="0" smtClean="0"/>
              <a:t>Habsburská armáda, která Sasům vyrazila na pomoc se střetla s </a:t>
            </a:r>
            <a:r>
              <a:rPr lang="cs-CZ" dirty="0"/>
              <a:t>P</a:t>
            </a:r>
            <a:r>
              <a:rPr lang="cs-CZ" dirty="0" smtClean="0"/>
              <a:t>rusy u Lovosic</a:t>
            </a:r>
          </a:p>
          <a:p>
            <a:pPr lvl="1"/>
            <a:r>
              <a:rPr lang="cs-CZ" dirty="0"/>
              <a:t>Král Fridrich považoval bitvu za své </a:t>
            </a:r>
            <a:r>
              <a:rPr lang="cs-CZ" dirty="0" smtClean="0"/>
              <a:t>vítězství</a:t>
            </a:r>
          </a:p>
          <a:p>
            <a:pPr lvl="1"/>
            <a:r>
              <a:rPr lang="cs-CZ" dirty="0" smtClean="0"/>
              <a:t>Rakušané výsledek </a:t>
            </a:r>
            <a:r>
              <a:rPr lang="cs-CZ" dirty="0"/>
              <a:t>pokládali za </a:t>
            </a:r>
            <a:r>
              <a:rPr lang="cs-CZ" dirty="0" smtClean="0"/>
              <a:t>nerozhodný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35395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467600" cy="604867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Vpád Prusů do Saska vyvolal </a:t>
            </a:r>
            <a:r>
              <a:rPr lang="cs-CZ" dirty="0" smtClean="0"/>
              <a:t>pobouření u </a:t>
            </a:r>
            <a:r>
              <a:rPr lang="cs-CZ" dirty="0"/>
              <a:t>všech evropských </a:t>
            </a:r>
            <a:r>
              <a:rPr lang="cs-CZ" dirty="0" smtClean="0"/>
              <a:t>dvorů</a:t>
            </a:r>
          </a:p>
          <a:p>
            <a:pPr lvl="1"/>
            <a:r>
              <a:rPr lang="cs-CZ" dirty="0" smtClean="0"/>
              <a:t>Francouzi – plán </a:t>
            </a:r>
            <a:r>
              <a:rPr lang="cs-CZ" dirty="0"/>
              <a:t>na obsazení Porýní, zejména </a:t>
            </a:r>
            <a:r>
              <a:rPr lang="cs-CZ" dirty="0" err="1" smtClean="0"/>
              <a:t>Hannoverska</a:t>
            </a:r>
            <a:endParaRPr lang="cs-CZ" dirty="0" smtClean="0"/>
          </a:p>
          <a:p>
            <a:pPr lvl="2"/>
            <a:r>
              <a:rPr lang="cs-CZ" dirty="0" smtClean="0"/>
              <a:t>patřilo Britům</a:t>
            </a:r>
          </a:p>
          <a:p>
            <a:pPr lvl="1"/>
            <a:r>
              <a:rPr lang="cs-CZ" dirty="0" smtClean="0"/>
              <a:t>Postoj </a:t>
            </a:r>
            <a:r>
              <a:rPr lang="cs-CZ" dirty="0"/>
              <a:t>Francouzů sdílelo i </a:t>
            </a:r>
            <a:r>
              <a:rPr lang="cs-CZ" dirty="0" smtClean="0"/>
              <a:t>Švédsko</a:t>
            </a:r>
          </a:p>
          <a:p>
            <a:pPr lvl="1"/>
            <a:r>
              <a:rPr lang="cs-CZ" dirty="0" smtClean="0"/>
              <a:t>Rusko </a:t>
            </a:r>
            <a:r>
              <a:rPr lang="cs-CZ" dirty="0"/>
              <a:t>začalo shromažďovat </a:t>
            </a:r>
            <a:r>
              <a:rPr lang="cs-CZ" dirty="0" smtClean="0"/>
              <a:t>armádu</a:t>
            </a:r>
          </a:p>
          <a:p>
            <a:pPr lvl="2"/>
            <a:r>
              <a:rPr lang="cs-CZ" dirty="0" smtClean="0"/>
              <a:t>Carevna </a:t>
            </a:r>
            <a:r>
              <a:rPr lang="cs-CZ" dirty="0"/>
              <a:t>Alžběta </a:t>
            </a:r>
            <a:r>
              <a:rPr lang="cs-CZ" dirty="0" smtClean="0"/>
              <a:t>chtěla vyrazit </a:t>
            </a:r>
            <a:r>
              <a:rPr lang="cs-CZ" dirty="0"/>
              <a:t>Sasku na </a:t>
            </a:r>
            <a:r>
              <a:rPr lang="cs-CZ" dirty="0" smtClean="0"/>
              <a:t>pomoc</a:t>
            </a:r>
          </a:p>
          <a:p>
            <a:pPr lvl="1"/>
            <a:r>
              <a:rPr lang="cs-CZ" dirty="0" smtClean="0"/>
              <a:t>Sněm </a:t>
            </a:r>
            <a:r>
              <a:rPr lang="cs-CZ" dirty="0"/>
              <a:t>Římsko-německé říše </a:t>
            </a:r>
            <a:r>
              <a:rPr lang="cs-CZ" dirty="0" smtClean="0"/>
              <a:t>odsouhlasil </a:t>
            </a:r>
            <a:r>
              <a:rPr lang="cs-CZ" dirty="0"/>
              <a:t>spojenectví s Rakouskem 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Prusko </a:t>
            </a:r>
            <a:r>
              <a:rPr lang="cs-CZ" b="1" dirty="0"/>
              <a:t>začalo ocitat v naprosté </a:t>
            </a:r>
            <a:r>
              <a:rPr lang="cs-CZ" b="1" dirty="0" smtClean="0"/>
              <a:t>izolaci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626141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467600" cy="6120680"/>
          </a:xfrm>
        </p:spPr>
        <p:txBody>
          <a:bodyPr>
            <a:normAutofit/>
          </a:bodyPr>
          <a:lstStyle/>
          <a:p>
            <a:r>
              <a:rPr lang="cs-CZ" b="1" dirty="0" smtClean="0"/>
              <a:t>1757 – Prusové </a:t>
            </a:r>
            <a:r>
              <a:rPr lang="cs-CZ" dirty="0" smtClean="0"/>
              <a:t>třemi </a:t>
            </a:r>
            <a:r>
              <a:rPr lang="cs-CZ" dirty="0"/>
              <a:t>pochodovými proudy </a:t>
            </a:r>
            <a:r>
              <a:rPr lang="cs-CZ" b="1" dirty="0" smtClean="0"/>
              <a:t>vpadli </a:t>
            </a:r>
            <a:r>
              <a:rPr lang="cs-CZ" b="1" dirty="0"/>
              <a:t>na území </a:t>
            </a:r>
            <a:r>
              <a:rPr lang="cs-CZ" b="1" dirty="0" smtClean="0"/>
              <a:t>Čech</a:t>
            </a:r>
          </a:p>
          <a:p>
            <a:endParaRPr lang="cs-CZ" dirty="0" smtClean="0"/>
          </a:p>
          <a:p>
            <a:r>
              <a:rPr lang="cs-CZ" b="1" dirty="0"/>
              <a:t>V bitvě u Štěrbohol </a:t>
            </a:r>
            <a:r>
              <a:rPr lang="cs-CZ" dirty="0"/>
              <a:t>utrpělo rakouské vojsko těžkou </a:t>
            </a:r>
            <a:r>
              <a:rPr lang="cs-CZ" dirty="0" smtClean="0"/>
              <a:t>porážku</a:t>
            </a:r>
          </a:p>
          <a:p>
            <a:pPr lvl="1"/>
            <a:r>
              <a:rPr lang="cs-CZ" dirty="0"/>
              <a:t>Část ustupujících Rakušanů (40 000 mužů) se ukryla za hradbami </a:t>
            </a:r>
            <a:r>
              <a:rPr lang="cs-CZ" dirty="0" smtClean="0"/>
              <a:t>Prahy </a:t>
            </a:r>
          </a:p>
          <a:p>
            <a:pPr lvl="1"/>
            <a:r>
              <a:rPr lang="cs-CZ" dirty="0" smtClean="0"/>
              <a:t>Část </a:t>
            </a:r>
            <a:r>
              <a:rPr lang="cs-CZ" dirty="0"/>
              <a:t>se rozptýlila po </a:t>
            </a:r>
            <a:r>
              <a:rPr lang="cs-CZ" dirty="0" smtClean="0"/>
              <a:t>Čechách</a:t>
            </a:r>
          </a:p>
          <a:p>
            <a:pPr lvl="1"/>
            <a:r>
              <a:rPr lang="cs-CZ" dirty="0" smtClean="0"/>
              <a:t>Někteří se </a:t>
            </a:r>
            <a:r>
              <a:rPr lang="cs-CZ" dirty="0"/>
              <a:t>přidali k záložní </a:t>
            </a:r>
            <a:r>
              <a:rPr lang="cs-CZ" dirty="0" smtClean="0"/>
              <a:t>armádě </a:t>
            </a:r>
            <a:r>
              <a:rPr lang="cs-CZ" b="1" dirty="0" smtClean="0"/>
              <a:t>maršála </a:t>
            </a:r>
            <a:r>
              <a:rPr lang="cs-CZ" b="1" dirty="0"/>
              <a:t>Leopolda </a:t>
            </a:r>
            <a:r>
              <a:rPr lang="cs-CZ" b="1" dirty="0" err="1" smtClean="0"/>
              <a:t>Dauna</a:t>
            </a:r>
            <a:endParaRPr lang="cs-CZ" b="1" dirty="0" smtClean="0"/>
          </a:p>
          <a:p>
            <a:endParaRPr lang="cs-CZ" dirty="0" smtClean="0"/>
          </a:p>
          <a:p>
            <a:r>
              <a:rPr lang="cs-CZ" dirty="0" smtClean="0"/>
              <a:t>Část Fridrichova vojska oblehla Prahu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6450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Bitva u Kolína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1411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18</a:t>
            </a:r>
            <a:r>
              <a:rPr lang="cs-CZ" dirty="0"/>
              <a:t>. června </a:t>
            </a:r>
            <a:r>
              <a:rPr lang="cs-CZ" dirty="0" smtClean="0"/>
              <a:t>1757 </a:t>
            </a:r>
          </a:p>
          <a:p>
            <a:endParaRPr lang="cs-CZ" dirty="0" smtClean="0"/>
          </a:p>
          <a:p>
            <a:r>
              <a:rPr lang="cs-CZ" dirty="0" smtClean="0"/>
              <a:t>nedaleko Kolína</a:t>
            </a:r>
            <a:r>
              <a:rPr lang="cs-CZ" dirty="0"/>
              <a:t> </a:t>
            </a:r>
            <a:r>
              <a:rPr lang="cs-CZ" dirty="0" smtClean="0"/>
              <a:t>se </a:t>
            </a:r>
            <a:r>
              <a:rPr lang="cs-CZ" dirty="0"/>
              <a:t>střetla vojska pruského krále Fridricha II. s rakouskou armádou polního maršála Leopolda </a:t>
            </a:r>
            <a:r>
              <a:rPr lang="cs-CZ" dirty="0" err="1"/>
              <a:t>Dauna</a:t>
            </a:r>
            <a:r>
              <a:rPr lang="cs-CZ" dirty="0"/>
              <a:t>, posílenou o saské jezdecké </a:t>
            </a:r>
            <a:r>
              <a:rPr lang="cs-CZ" dirty="0" smtClean="0"/>
              <a:t>pluky.</a:t>
            </a:r>
          </a:p>
          <a:p>
            <a:pPr lvl="1"/>
            <a:r>
              <a:rPr lang="cs-CZ" dirty="0" smtClean="0"/>
              <a:t>Zpočátku </a:t>
            </a:r>
            <a:r>
              <a:rPr lang="cs-CZ" dirty="0"/>
              <a:t>nerozhodná bitva skončila vítězstvím početně silnější rakouské </a:t>
            </a:r>
            <a:r>
              <a:rPr lang="cs-CZ" dirty="0" smtClean="0"/>
              <a:t>armády</a:t>
            </a:r>
          </a:p>
          <a:p>
            <a:pPr lvl="1"/>
            <a:endParaRPr lang="cs-CZ" dirty="0" smtClean="0"/>
          </a:p>
          <a:p>
            <a:r>
              <a:rPr lang="cs-CZ" dirty="0"/>
              <a:t>Fridrich po porážce ukončil obléhání Prahy a stáhl celou svou armádou z Čech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825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114644"/>
            <a:ext cx="9144000" cy="73536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5. Bitva u Kolína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5003" cy="53869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83903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Bitva u Domašova nad Bystřicí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1758</a:t>
            </a:r>
          </a:p>
          <a:p>
            <a:r>
              <a:rPr lang="cs-CZ" dirty="0"/>
              <a:t>Fridrich II. rozhodl </a:t>
            </a:r>
            <a:r>
              <a:rPr lang="cs-CZ" dirty="0" smtClean="0"/>
              <a:t>zasadit </a:t>
            </a:r>
            <a:r>
              <a:rPr lang="cs-CZ" dirty="0"/>
              <a:t>Rakousku rozhodující úder vpádem na </a:t>
            </a:r>
            <a:r>
              <a:rPr lang="cs-CZ" dirty="0" smtClean="0"/>
              <a:t>Moravu</a:t>
            </a:r>
          </a:p>
          <a:p>
            <a:r>
              <a:rPr lang="cs-CZ" dirty="0"/>
              <a:t>Část </a:t>
            </a:r>
            <a:r>
              <a:rPr lang="cs-CZ" dirty="0" smtClean="0"/>
              <a:t>jednotek oblehla Olomouc</a:t>
            </a:r>
          </a:p>
          <a:p>
            <a:r>
              <a:rPr lang="cs-CZ" dirty="0" smtClean="0"/>
              <a:t>Došlo k bitvě u Domašova nad Bystřicí</a:t>
            </a:r>
          </a:p>
          <a:p>
            <a:r>
              <a:rPr lang="cs-CZ" dirty="0" smtClean="0"/>
              <a:t>Jednotky rakouského </a:t>
            </a:r>
            <a:r>
              <a:rPr lang="cs-CZ" b="1" dirty="0" smtClean="0"/>
              <a:t>generála </a:t>
            </a:r>
            <a:r>
              <a:rPr lang="cs-CZ" b="1" dirty="0" err="1" smtClean="0"/>
              <a:t>Gideona</a:t>
            </a:r>
            <a:r>
              <a:rPr lang="cs-CZ" b="1" dirty="0" smtClean="0"/>
              <a:t> Laudona </a:t>
            </a:r>
            <a:r>
              <a:rPr lang="cs-CZ" dirty="0" smtClean="0"/>
              <a:t>porazily Prusy</a:t>
            </a:r>
          </a:p>
          <a:p>
            <a:r>
              <a:rPr lang="cs-CZ" dirty="0" smtClean="0"/>
              <a:t>Prusové severní Moravu vyklidili</a:t>
            </a:r>
          </a:p>
          <a:p>
            <a:r>
              <a:rPr lang="cs-CZ" dirty="0" smtClean="0"/>
              <a:t>Až do konce války už se na českém území nebojovalo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342065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6019800"/>
            <a:ext cx="4040188" cy="8382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    6. Leopold Josef </a:t>
            </a:r>
            <a:r>
              <a:rPr lang="cs-CZ" sz="2000" dirty="0" err="1" smtClean="0"/>
              <a:t>Daun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88024" y="5992479"/>
            <a:ext cx="4041775" cy="8382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         7. </a:t>
            </a:r>
            <a:r>
              <a:rPr lang="cs-CZ" sz="2000" dirty="0" err="1" smtClean="0"/>
              <a:t>Gideon</a:t>
            </a:r>
            <a:r>
              <a:rPr lang="cs-CZ" sz="2000" dirty="0" smtClean="0"/>
              <a:t> Ernst Laudon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88641"/>
            <a:ext cx="4239215" cy="5472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274" y="188641"/>
            <a:ext cx="4166125" cy="5472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36776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Druhé období války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1759 - 1763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37072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Úsilí francouzsko-rusko-habsburského bloku o likvidaci Pruska</a:t>
            </a:r>
          </a:p>
          <a:p>
            <a:endParaRPr lang="cs-CZ" dirty="0" smtClean="0"/>
          </a:p>
          <a:p>
            <a:r>
              <a:rPr lang="cs-CZ" dirty="0" smtClean="0"/>
              <a:t>Řada porážek pruského vojska</a:t>
            </a:r>
          </a:p>
          <a:p>
            <a:endParaRPr lang="cs-CZ" dirty="0" smtClean="0"/>
          </a:p>
          <a:p>
            <a:r>
              <a:rPr lang="cs-CZ" dirty="0" smtClean="0"/>
              <a:t>Velmocenské postavení </a:t>
            </a:r>
            <a:r>
              <a:rPr lang="cs-CZ" dirty="0"/>
              <a:t>P</a:t>
            </a:r>
            <a:r>
              <a:rPr lang="cs-CZ" dirty="0" smtClean="0"/>
              <a:t>ruska v Evropě zůstalo zachováno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81559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Francouzsko-indiánská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8531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Část sedmileté </a:t>
            </a:r>
            <a:r>
              <a:rPr lang="cs-CZ" dirty="0"/>
              <a:t>války, která se odehrávala na severoamerickém </a:t>
            </a:r>
            <a:r>
              <a:rPr lang="cs-CZ" dirty="0" smtClean="0"/>
              <a:t>bojišti</a:t>
            </a:r>
          </a:p>
          <a:p>
            <a:r>
              <a:rPr lang="cs-CZ" dirty="0" smtClean="0"/>
              <a:t>Střetly </a:t>
            </a:r>
            <a:r>
              <a:rPr lang="cs-CZ" dirty="0"/>
              <a:t>se </a:t>
            </a:r>
            <a:r>
              <a:rPr lang="cs-CZ" dirty="0" smtClean="0"/>
              <a:t>Spojené </a:t>
            </a:r>
            <a:r>
              <a:rPr lang="cs-CZ" dirty="0"/>
              <a:t>království a Francie podporované svými indiánskými </a:t>
            </a:r>
            <a:r>
              <a:rPr lang="cs-CZ" dirty="0" smtClean="0"/>
              <a:t>spojenci</a:t>
            </a:r>
          </a:p>
          <a:p>
            <a:r>
              <a:rPr lang="cs-CZ" dirty="0" smtClean="0"/>
              <a:t>Boje začaly už v roce 1754</a:t>
            </a:r>
          </a:p>
          <a:p>
            <a:r>
              <a:rPr lang="cs-CZ" dirty="0" smtClean="0"/>
              <a:t>1763 uzavřen </a:t>
            </a:r>
            <a:r>
              <a:rPr lang="cs-CZ" b="1" dirty="0" smtClean="0"/>
              <a:t>Pařížský mír</a:t>
            </a:r>
          </a:p>
          <a:p>
            <a:pPr lvl="1"/>
            <a:r>
              <a:rPr lang="cs-CZ" dirty="0" smtClean="0"/>
              <a:t>Vítězem se stala Velká </a:t>
            </a:r>
            <a:r>
              <a:rPr lang="cs-CZ" dirty="0"/>
              <a:t>B</a:t>
            </a:r>
            <a:r>
              <a:rPr lang="cs-CZ" dirty="0" smtClean="0"/>
              <a:t>ritánie </a:t>
            </a:r>
          </a:p>
          <a:p>
            <a:pPr lvl="1"/>
            <a:r>
              <a:rPr lang="cs-CZ" dirty="0" smtClean="0"/>
              <a:t>Francie postoupila Británii Kanadu</a:t>
            </a:r>
          </a:p>
          <a:p>
            <a:pPr lvl="1"/>
            <a:r>
              <a:rPr lang="cs-CZ" dirty="0" smtClean="0"/>
              <a:t>Louisianu předali Francouzi Španělsku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6195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Hubertsburský</a:t>
            </a:r>
            <a:r>
              <a:rPr lang="cs-CZ" b="1" dirty="0" smtClean="0"/>
              <a:t> </a:t>
            </a:r>
            <a:r>
              <a:rPr lang="cs-CZ" b="1" dirty="0"/>
              <a:t>mír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853136"/>
          </a:xfrm>
        </p:spPr>
        <p:txBody>
          <a:bodyPr>
            <a:normAutofit lnSpcReduction="10000"/>
          </a:bodyPr>
          <a:lstStyle/>
          <a:p>
            <a:r>
              <a:rPr lang="cs-CZ" dirty="0"/>
              <a:t>Mírová smlouva uzavřená </a:t>
            </a:r>
            <a:r>
              <a:rPr lang="cs-CZ" dirty="0" smtClean="0"/>
              <a:t>1763 </a:t>
            </a:r>
            <a:r>
              <a:rPr lang="cs-CZ" dirty="0"/>
              <a:t>v zámku </a:t>
            </a:r>
            <a:r>
              <a:rPr lang="cs-CZ" dirty="0" err="1"/>
              <a:t>Hubertsburg</a:t>
            </a:r>
            <a:r>
              <a:rPr lang="cs-CZ" dirty="0"/>
              <a:t> u Lipska </a:t>
            </a:r>
            <a:endParaRPr lang="cs-CZ" dirty="0" smtClean="0"/>
          </a:p>
          <a:p>
            <a:r>
              <a:rPr lang="cs-CZ" dirty="0" smtClean="0"/>
              <a:t>Mezi </a:t>
            </a:r>
            <a:r>
              <a:rPr lang="cs-CZ" dirty="0"/>
              <a:t>Rakouskem a </a:t>
            </a:r>
            <a:r>
              <a:rPr lang="cs-CZ" dirty="0" smtClean="0"/>
              <a:t>Pruskem</a:t>
            </a:r>
          </a:p>
          <a:p>
            <a:r>
              <a:rPr lang="cs-CZ" dirty="0" smtClean="0"/>
              <a:t>Spolu </a:t>
            </a:r>
            <a:r>
              <a:rPr lang="cs-CZ" dirty="0"/>
              <a:t>s </a:t>
            </a:r>
            <a:r>
              <a:rPr lang="cs-CZ" dirty="0" smtClean="0"/>
              <a:t>Pařížským </a:t>
            </a:r>
            <a:r>
              <a:rPr lang="cs-CZ" dirty="0"/>
              <a:t>mírem ukončil sedmiletou </a:t>
            </a:r>
            <a:r>
              <a:rPr lang="cs-CZ" dirty="0" smtClean="0"/>
              <a:t>válku</a:t>
            </a:r>
          </a:p>
          <a:p>
            <a:r>
              <a:rPr lang="cs-CZ" dirty="0" smtClean="0"/>
              <a:t>Marii </a:t>
            </a:r>
            <a:r>
              <a:rPr lang="cs-CZ" dirty="0"/>
              <a:t>Terezii se nepodařilo získat nazpět </a:t>
            </a:r>
            <a:r>
              <a:rPr lang="cs-CZ" dirty="0" smtClean="0"/>
              <a:t>Slezsko</a:t>
            </a:r>
          </a:p>
          <a:p>
            <a:r>
              <a:rPr lang="cs-CZ" b="1" dirty="0" err="1" smtClean="0"/>
              <a:t>Hubertsburský</a:t>
            </a:r>
            <a:r>
              <a:rPr lang="cs-CZ" b="1" dirty="0" smtClean="0"/>
              <a:t> mír potvrdil </a:t>
            </a:r>
            <a:r>
              <a:rPr lang="cs-CZ" b="1" dirty="0"/>
              <a:t>výsledky vratislavského (1742) a </a:t>
            </a:r>
            <a:r>
              <a:rPr lang="cs-CZ" b="1" dirty="0" err="1"/>
              <a:t>dráždanského</a:t>
            </a:r>
            <a:r>
              <a:rPr lang="cs-CZ" b="1" dirty="0"/>
              <a:t> (1745) </a:t>
            </a:r>
            <a:r>
              <a:rPr lang="cs-CZ" b="1" dirty="0" smtClean="0"/>
              <a:t>míru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923181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Výsledky války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925144"/>
          </a:xfrm>
        </p:spPr>
        <p:txBody>
          <a:bodyPr>
            <a:noAutofit/>
          </a:bodyPr>
          <a:lstStyle/>
          <a:p>
            <a:r>
              <a:rPr lang="cs-CZ" sz="2400" dirty="0" smtClean="0"/>
              <a:t>Vítězem války </a:t>
            </a:r>
            <a:r>
              <a:rPr lang="cs-CZ" sz="2400" dirty="0"/>
              <a:t>se stala </a:t>
            </a:r>
            <a:r>
              <a:rPr lang="cs-CZ" sz="2400" b="1" dirty="0"/>
              <a:t>Velká </a:t>
            </a:r>
            <a:r>
              <a:rPr lang="cs-CZ" sz="2400" b="1" dirty="0" smtClean="0"/>
              <a:t>Británie</a:t>
            </a:r>
          </a:p>
          <a:p>
            <a:pPr lvl="1"/>
            <a:r>
              <a:rPr lang="cs-CZ" sz="2400" dirty="0" smtClean="0"/>
              <a:t>Nadvláda </a:t>
            </a:r>
            <a:r>
              <a:rPr lang="cs-CZ" sz="2400" dirty="0"/>
              <a:t>nad světovými oceány </a:t>
            </a:r>
          </a:p>
          <a:p>
            <a:pPr lvl="1"/>
            <a:r>
              <a:rPr lang="cs-CZ" sz="2400" dirty="0" smtClean="0"/>
              <a:t>Čelní </a:t>
            </a:r>
            <a:r>
              <a:rPr lang="cs-CZ" sz="2400" dirty="0"/>
              <a:t>postavení </a:t>
            </a:r>
            <a:r>
              <a:rPr lang="cs-CZ" sz="2400" dirty="0" smtClean="0"/>
              <a:t>průmyslové velmoci</a:t>
            </a:r>
          </a:p>
          <a:p>
            <a:pPr lvl="1"/>
            <a:endParaRPr lang="cs-CZ" sz="2000" dirty="0" smtClean="0"/>
          </a:p>
          <a:p>
            <a:r>
              <a:rPr lang="cs-CZ" sz="2400" dirty="0" smtClean="0"/>
              <a:t>Pro </a:t>
            </a:r>
            <a:r>
              <a:rPr lang="cs-CZ" sz="2400" b="1" dirty="0"/>
              <a:t>Francii</a:t>
            </a:r>
            <a:r>
              <a:rPr lang="cs-CZ" sz="2400" dirty="0"/>
              <a:t> byla </a:t>
            </a:r>
            <a:r>
              <a:rPr lang="cs-CZ" sz="2400" dirty="0" smtClean="0"/>
              <a:t>válka </a:t>
            </a:r>
            <a:r>
              <a:rPr lang="cs-CZ" sz="2400" dirty="0"/>
              <a:t>fiaskem </a:t>
            </a:r>
          </a:p>
          <a:p>
            <a:pPr lvl="1"/>
            <a:r>
              <a:rPr lang="cs-CZ" sz="2400" dirty="0" smtClean="0"/>
              <a:t>Prohrála </a:t>
            </a:r>
            <a:r>
              <a:rPr lang="cs-CZ" sz="2400" dirty="0"/>
              <a:t>zápas o koloniální a námořní </a:t>
            </a:r>
            <a:r>
              <a:rPr lang="cs-CZ" sz="2400" dirty="0" smtClean="0"/>
              <a:t>prvenství</a:t>
            </a:r>
          </a:p>
          <a:p>
            <a:pPr lvl="1"/>
            <a:endParaRPr lang="cs-CZ" sz="2000" dirty="0" smtClean="0"/>
          </a:p>
          <a:p>
            <a:r>
              <a:rPr lang="cs-CZ" sz="2400" b="1" dirty="0" smtClean="0"/>
              <a:t>Rakousko</a:t>
            </a:r>
            <a:r>
              <a:rPr lang="cs-CZ" sz="2400" dirty="0" smtClean="0"/>
              <a:t> přišlo o mocenskou </a:t>
            </a:r>
            <a:r>
              <a:rPr lang="cs-CZ" sz="2400" dirty="0"/>
              <a:t>pozici v římsko-německé říši a o tento post se </a:t>
            </a:r>
            <a:r>
              <a:rPr lang="cs-CZ" sz="2400" dirty="0" smtClean="0"/>
              <a:t>muselo </a:t>
            </a:r>
            <a:r>
              <a:rPr lang="cs-CZ" sz="2400" dirty="0"/>
              <a:t>dělit s </a:t>
            </a:r>
            <a:r>
              <a:rPr lang="cs-CZ" sz="2400" dirty="0" smtClean="0"/>
              <a:t>Pruskem</a:t>
            </a:r>
          </a:p>
          <a:p>
            <a:endParaRPr lang="cs-CZ" sz="2000" dirty="0" smtClean="0"/>
          </a:p>
          <a:p>
            <a:r>
              <a:rPr lang="cs-CZ" sz="2400" b="1" dirty="0" smtClean="0"/>
              <a:t>Prusko</a:t>
            </a:r>
            <a:r>
              <a:rPr lang="cs-CZ" sz="2400" dirty="0" smtClean="0"/>
              <a:t> udrželo </a:t>
            </a:r>
            <a:r>
              <a:rPr lang="cs-CZ" sz="2400" dirty="0"/>
              <a:t>územní zisky z předchozích </a:t>
            </a:r>
            <a:r>
              <a:rPr lang="cs-CZ" sz="2400" dirty="0" smtClean="0"/>
              <a:t>válek</a:t>
            </a:r>
            <a:r>
              <a:rPr lang="cs-CZ" sz="2400" dirty="0"/>
              <a:t> </a:t>
            </a:r>
            <a:r>
              <a:rPr lang="cs-CZ" sz="2400" dirty="0" smtClean="0"/>
              <a:t>a zůstalo součástí evropského velmocenského systému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1411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50926" indent="-514350">
              <a:buAutoNum type="arabicPeriod"/>
            </a:pPr>
            <a:r>
              <a:rPr lang="cs-CZ" dirty="0" smtClean="0"/>
              <a:t>Na základě mapy vysvětlete, které mocenské bloky v době počátku války vznikly a co bylo příčinou jejich vzniku.</a:t>
            </a:r>
          </a:p>
          <a:p>
            <a:pPr marL="550926" indent="-514350">
              <a:buAutoNum type="arabicPeriod"/>
            </a:pPr>
            <a:r>
              <a:rPr lang="cs-CZ" dirty="0" smtClean="0"/>
              <a:t>Co to byla </a:t>
            </a:r>
            <a:r>
              <a:rPr lang="cs-CZ" dirty="0" err="1" smtClean="0"/>
              <a:t>westminsterská</a:t>
            </a:r>
            <a:r>
              <a:rPr lang="cs-CZ" dirty="0" smtClean="0"/>
              <a:t> konvence?</a:t>
            </a:r>
          </a:p>
          <a:p>
            <a:pPr marL="550926" indent="-514350">
              <a:buAutoNum type="arabicPeriod"/>
            </a:pPr>
            <a:r>
              <a:rPr lang="cs-CZ" dirty="0" smtClean="0"/>
              <a:t>Bitva u Kolína.</a:t>
            </a:r>
          </a:p>
          <a:p>
            <a:pPr marL="550926" indent="-514350">
              <a:buAutoNum type="arabicPeriod"/>
            </a:pPr>
            <a:r>
              <a:rPr lang="cs-CZ" dirty="0" smtClean="0"/>
              <a:t>Jak se jmenovali dva nejvýznamnější rakouští vojenští velitelé?</a:t>
            </a:r>
          </a:p>
          <a:p>
            <a:pPr marL="550926" indent="-514350">
              <a:buAutoNum type="arabicPeriod"/>
            </a:pPr>
            <a:r>
              <a:rPr lang="cs-CZ" dirty="0" err="1" smtClean="0"/>
              <a:t>Hubertsburský</a:t>
            </a:r>
            <a:r>
              <a:rPr lang="cs-CZ" dirty="0" smtClean="0"/>
              <a:t> mír.</a:t>
            </a:r>
          </a:p>
          <a:p>
            <a:pPr marL="550926" indent="-514350">
              <a:buAutoNum type="arabicPeriod"/>
            </a:pPr>
            <a:r>
              <a:rPr lang="cs-CZ" dirty="0" smtClean="0"/>
              <a:t>O která území přišla Francie v Severní Americe?</a:t>
            </a:r>
          </a:p>
          <a:p>
            <a:pPr marL="550926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5875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550926" indent="-514350">
              <a:buAutoNum type="arabicPeriod"/>
            </a:pPr>
            <a:r>
              <a:rPr lang="cs-CZ" dirty="0" smtClean="0"/>
              <a:t>GABAGOOL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15.1.2014].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cs.wikipedia.org/wiki/Soubor:SevenYearsWar.png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15.1.2014].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cs.wikipedia.org/wiki/Soubor:Carte_Guerre_de_Sept_Ans_Europe.PNG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MEYTENS, Martin Van. </a:t>
            </a:r>
            <a:r>
              <a:rPr lang="cs-CZ" i="1" dirty="0"/>
              <a:t>wikipedia.cz</a:t>
            </a:r>
            <a:r>
              <a:rPr lang="cs-CZ" dirty="0"/>
              <a:t> [online]. [cit. 15.1.2014]. Dostupný na WWW: </a:t>
            </a:r>
            <a:r>
              <a:rPr lang="cs-CZ" dirty="0">
                <a:hlinkClick r:id="rId4"/>
              </a:rPr>
              <a:t>http://commons.wikimedia.org/wiki/File:Kaiserin_Maria_Theresia_%</a:t>
            </a:r>
            <a:r>
              <a:rPr lang="cs-CZ" dirty="0" smtClean="0">
                <a:hlinkClick r:id="rId4"/>
              </a:rPr>
              <a:t>28HRR%29.jpg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15.1.2014].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cs.wikipedia.org/wiki/Soubor:Wenzel_Anton_Graf_von_Kaunitz.PNG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15.1.2014].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cs.wikipedia.org/wiki/Soubor:Schlacht-Kolin-1.jpg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15.1.2014].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cs.wikipedia.org/wiki/Soubor:Leopold_Joseph_Graf_Daun.jpg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15.1.2014].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cs.wikipedia.org/wiki/Soubor:Gideon_Ernst_Freiherr_von_Laudon.jpg</a:t>
            </a:r>
            <a:endParaRPr lang="cs-CZ" dirty="0" smtClean="0"/>
          </a:p>
          <a:p>
            <a:pPr marL="36576" indent="0">
              <a:buNone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15882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i="1" dirty="0"/>
              <a:t>Dějiny zemí koruny české II</a:t>
            </a:r>
            <a:r>
              <a:rPr lang="cs-CZ" dirty="0"/>
              <a:t>. 4. vyd. Praha: Paseka, 1997, 328 s. ISBN 80-718-5097-7.</a:t>
            </a:r>
          </a:p>
          <a:p>
            <a:r>
              <a:rPr lang="cs-CZ" dirty="0"/>
              <a:t>KVIRENC,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dirty="0" smtClean="0"/>
              <a:t>SOCHROVÁ</a:t>
            </a:r>
            <a:r>
              <a:rPr lang="cs-CZ" dirty="0"/>
              <a:t>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ISBN 80-735-8059-4.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29907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Konec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73016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echnický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164</TotalTime>
  <Words>829</Words>
  <Application>Microsoft Office PowerPoint</Application>
  <PresentationFormat>Předvádění na obrazovce (4:3)</PresentationFormat>
  <Paragraphs>145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Technický</vt:lpstr>
      <vt:lpstr>projekt</vt:lpstr>
      <vt:lpstr>Sedmiletá válka</vt:lpstr>
      <vt:lpstr>ANOTACE</vt:lpstr>
      <vt:lpstr>Sedmiletá válka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První období války</vt:lpstr>
      <vt:lpstr>Prezentace aplikace PowerPoint</vt:lpstr>
      <vt:lpstr>Prezentace aplikace PowerPoint</vt:lpstr>
      <vt:lpstr>Prezentace aplikace PowerPoint</vt:lpstr>
      <vt:lpstr>Bitva u Kolína</vt:lpstr>
      <vt:lpstr>Prezentace aplikace PowerPoint</vt:lpstr>
      <vt:lpstr>Bitva u Domašova nad Bystřicí</vt:lpstr>
      <vt:lpstr>Prezentace aplikace PowerPoint</vt:lpstr>
      <vt:lpstr>Druhé období války</vt:lpstr>
      <vt:lpstr>Prezentace aplikace PowerPoint</vt:lpstr>
      <vt:lpstr>Francouzsko-indiánská válka</vt:lpstr>
      <vt:lpstr>Hubertsburský mír</vt:lpstr>
      <vt:lpstr>Výsledky války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Sedmiletá válka</dc:title>
  <dc:creator>zi</dc:creator>
  <cp:lastModifiedBy>zi</cp:lastModifiedBy>
  <cp:revision>21</cp:revision>
  <dcterms:created xsi:type="dcterms:W3CDTF">2014-01-15T07:16:31Z</dcterms:created>
  <dcterms:modified xsi:type="dcterms:W3CDTF">2014-02-21T06:54:56Z</dcterms:modified>
</cp:coreProperties>
</file>