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6" r:id="rId3"/>
    <p:sldId id="277" r:id="rId4"/>
    <p:sldId id="256" r:id="rId5"/>
    <p:sldId id="257" r:id="rId6"/>
    <p:sldId id="25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59" r:id="rId22"/>
    <p:sldId id="274" r:id="rId23"/>
    <p:sldId id="275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65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367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5119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419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754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362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70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748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462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909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63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995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1979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657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3DD40B0-2360-423A-8BAD-FD6042F3FE07}" type="datetimeFigureOut">
              <a:rPr lang="cs-CZ" smtClean="0"/>
              <a:t>23.2.2014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DE07A90-BC74-4A33-B1E9-EF4A6577B36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23.2.2014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90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odfrey_Kneller_Eugen_von_Savoyen_1712.jpg" TargetMode="External"/><Relationship Id="rId2" Type="http://schemas.openxmlformats.org/officeDocument/2006/relationships/hyperlink" Target="http://commons.wikimedia.org/wiki/File:Carlos_II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The_Treaty_of_Utrecht.jpg" TargetMode="External"/><Relationship Id="rId4" Type="http://schemas.openxmlformats.org/officeDocument/2006/relationships/hyperlink" Target="http://commons.wikimedia.org/wiki/File:Marlborough-duke-first.jpg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/>
              <a:t>Válka o španělské dědictví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Jiří Žilka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87362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VY_32_INOVACE_3.DE.09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leden 2014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Vyšší stupeň osmiletého gymnázia a čtyřleté gymnázium (RVP-G)</a:t>
            </a:r>
          </a:p>
          <a:p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134752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Počátky</a:t>
                      </a:r>
                      <a:r>
                        <a:rPr lang="cs-CZ" sz="1200" baseline="0" dirty="0" smtClean="0"/>
                        <a:t> novověku</a:t>
                      </a:r>
                      <a:endParaRPr lang="cs-CZ" sz="12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437112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1100" dirty="0"/>
              <a:t>Materiál slouží k seznámení žáků s událostmi války o španělské dědictví. Sleduje události, které vedly k válce, ukazuje válku jako mocenský konflikt mezi Rakouskem a Francií, jako boj mezi těmito mocnostmi o ovládnutí Španělska a získání královského trůnu. Materiál seznamuje s příčinami konfliktu, bojem o nástupnictví i úlohou dalších evropských mocností zainteresovaných v konfliktu.  Materiál je určen především pro výkladovou část hodiny. Obrazový </a:t>
            </a:r>
            <a:r>
              <a:rPr lang="cs-CZ" sz="1100" dirty="0" smtClean="0"/>
              <a:t>materiál </a:t>
            </a:r>
            <a:r>
              <a:rPr lang="cs-CZ" sz="1100" dirty="0"/>
              <a:t>je vhodný jako pomůcka pro osvětlení některých </a:t>
            </a:r>
            <a:r>
              <a:rPr lang="cs-CZ" sz="1100" dirty="0" smtClean="0"/>
              <a:t>událostí a pro seznámení s významnými osobnostmi konfliktu. </a:t>
            </a:r>
            <a:r>
              <a:rPr lang="cs-CZ" sz="1100" dirty="0"/>
              <a:t>Pomůcky: interaktivní tabule, dataprojektor, učebnice.</a:t>
            </a:r>
          </a:p>
        </p:txBody>
      </p:sp>
    </p:spTree>
    <p:extLst>
      <p:ext uri="{BB962C8B-B14F-4D97-AF65-F5344CB8AC3E}">
        <p14:creationId xmlns:p14="http://schemas.microsoft.com/office/powerpoint/2010/main" val="210314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Válka o španělské dědictví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1700 – 1714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075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největší ozbrojený konflikt první poloviny 18. </a:t>
            </a:r>
            <a:r>
              <a:rPr lang="cs-CZ" b="1" dirty="0" smtClean="0"/>
              <a:t>století</a:t>
            </a:r>
          </a:p>
          <a:p>
            <a:endParaRPr lang="cs-CZ" b="1" dirty="0"/>
          </a:p>
          <a:p>
            <a:r>
              <a:rPr lang="cs-CZ" b="1" dirty="0" smtClean="0"/>
              <a:t>Příčinou </a:t>
            </a:r>
            <a:r>
              <a:rPr lang="cs-CZ" b="1" dirty="0"/>
              <a:t>byl spor o následnictví na španělském </a:t>
            </a:r>
            <a:r>
              <a:rPr lang="cs-CZ" b="1" dirty="0" smtClean="0"/>
              <a:t> trůně</a:t>
            </a:r>
          </a:p>
          <a:p>
            <a:endParaRPr lang="cs-CZ" b="1" dirty="0" smtClean="0"/>
          </a:p>
          <a:p>
            <a:r>
              <a:rPr lang="cs-CZ" b="1" dirty="0" smtClean="0"/>
              <a:t>v </a:t>
            </a:r>
            <a:r>
              <a:rPr lang="cs-CZ" b="1" dirty="0"/>
              <a:t>roce 1700 vymřela španělská větev </a:t>
            </a:r>
            <a:r>
              <a:rPr lang="cs-CZ" b="1" dirty="0" smtClean="0"/>
              <a:t>Habsburků</a:t>
            </a:r>
          </a:p>
          <a:p>
            <a:pPr lvl="1"/>
            <a:r>
              <a:rPr lang="cs-CZ" dirty="0" smtClean="0"/>
              <a:t>Posledním Habsburkem na španělském trůně byl </a:t>
            </a:r>
            <a:r>
              <a:rPr lang="cs-CZ" b="1" dirty="0" smtClean="0"/>
              <a:t>Karel II. 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7899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Karel II.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644008" y="6381327"/>
            <a:ext cx="4041775" cy="463205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>1. Karel II.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3538736" cy="5008432"/>
          </a:xfrm>
        </p:spPr>
        <p:txBody>
          <a:bodyPr/>
          <a:lstStyle/>
          <a:p>
            <a:r>
              <a:rPr lang="cs-CZ" dirty="0" smtClean="0"/>
              <a:t>Poslední </a:t>
            </a:r>
            <a:r>
              <a:rPr lang="cs-CZ" dirty="0"/>
              <a:t>španělský, neapolský a sicilský král z rodu </a:t>
            </a:r>
            <a:r>
              <a:rPr lang="cs-CZ" dirty="0" smtClean="0"/>
              <a:t>Habsburků</a:t>
            </a:r>
          </a:p>
          <a:p>
            <a:endParaRPr lang="cs-CZ" dirty="0" smtClean="0"/>
          </a:p>
          <a:p>
            <a:r>
              <a:rPr lang="cs-CZ" dirty="0" smtClean="0"/>
              <a:t>Narodil se 1661</a:t>
            </a:r>
          </a:p>
          <a:p>
            <a:endParaRPr lang="cs-CZ" dirty="0" smtClean="0"/>
          </a:p>
          <a:p>
            <a:r>
              <a:rPr lang="cs-CZ" dirty="0" smtClean="0"/>
              <a:t>Vláda 1665 – 1700 </a:t>
            </a:r>
          </a:p>
          <a:p>
            <a:endParaRPr lang="cs-CZ" dirty="0" smtClean="0"/>
          </a:p>
          <a:p>
            <a:r>
              <a:rPr lang="cs-CZ" dirty="0" smtClean="0"/>
              <a:t>Tělesně i duševně slabý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77910"/>
            <a:ext cx="489585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5422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7467600" cy="619268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Karel </a:t>
            </a:r>
            <a:r>
              <a:rPr lang="cs-CZ" dirty="0"/>
              <a:t>II. </a:t>
            </a:r>
            <a:r>
              <a:rPr lang="cs-CZ" dirty="0" smtClean="0"/>
              <a:t>nezplodil potomka – otázka následnictví aktuální </a:t>
            </a:r>
            <a:r>
              <a:rPr lang="cs-CZ" dirty="0"/>
              <a:t>už za jeho </a:t>
            </a:r>
            <a:r>
              <a:rPr lang="cs-CZ" dirty="0" smtClean="0"/>
              <a:t>života</a:t>
            </a:r>
          </a:p>
          <a:p>
            <a:endParaRPr lang="cs-CZ" dirty="0" smtClean="0"/>
          </a:p>
          <a:p>
            <a:r>
              <a:rPr lang="cs-CZ" dirty="0" smtClean="0"/>
              <a:t>Nárok </a:t>
            </a:r>
            <a:r>
              <a:rPr lang="cs-CZ" dirty="0"/>
              <a:t>na trůn si do budoucna činili především Habsburkové a </a:t>
            </a:r>
            <a:r>
              <a:rPr lang="cs-CZ" dirty="0" smtClean="0"/>
              <a:t>Bourboni</a:t>
            </a:r>
          </a:p>
          <a:p>
            <a:endParaRPr lang="cs-CZ" dirty="0"/>
          </a:p>
          <a:p>
            <a:r>
              <a:rPr lang="cs-CZ" dirty="0" smtClean="0"/>
              <a:t>Karel </a:t>
            </a:r>
            <a:r>
              <a:rPr lang="cs-CZ" dirty="0"/>
              <a:t>II. </a:t>
            </a:r>
            <a:r>
              <a:rPr lang="cs-CZ" dirty="0" smtClean="0"/>
              <a:t>měl </a:t>
            </a:r>
            <a:r>
              <a:rPr lang="cs-CZ" dirty="0"/>
              <a:t>rodinné vazby na </a:t>
            </a:r>
            <a:r>
              <a:rPr lang="cs-CZ" dirty="0" smtClean="0"/>
              <a:t>oba rody</a:t>
            </a:r>
          </a:p>
          <a:p>
            <a:pPr lvl="1"/>
            <a:r>
              <a:rPr lang="cs-CZ" dirty="0" smtClean="0"/>
              <a:t>Sám </a:t>
            </a:r>
            <a:r>
              <a:rPr lang="cs-CZ" dirty="0"/>
              <a:t>byl po obou rodičích Habsburk a jeho sestra Markéta </a:t>
            </a:r>
            <a:r>
              <a:rPr lang="cs-CZ" dirty="0" smtClean="0"/>
              <a:t>Tereza </a:t>
            </a:r>
            <a:r>
              <a:rPr lang="cs-CZ" dirty="0"/>
              <a:t>Španělská byla provdána za císaře Leopolda I. </a:t>
            </a:r>
            <a:r>
              <a:rPr lang="cs-CZ" dirty="0" smtClean="0"/>
              <a:t>Habsburského</a:t>
            </a:r>
            <a:endParaRPr lang="cs-CZ" dirty="0"/>
          </a:p>
          <a:p>
            <a:pPr lvl="1"/>
            <a:r>
              <a:rPr lang="cs-CZ" dirty="0" smtClean="0"/>
              <a:t>Druhá sestra </a:t>
            </a:r>
            <a:r>
              <a:rPr lang="cs-CZ" dirty="0"/>
              <a:t>Marie Tereza byla ale dcerou Izabely Bourbonské a později se provdala za francouzského krále Ludvíka XIV. </a:t>
            </a:r>
            <a:endParaRPr lang="cs-CZ" dirty="0" smtClean="0"/>
          </a:p>
          <a:p>
            <a:pPr lvl="1"/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Karla II. byl v posledních letech jeho života vyvíjen </a:t>
            </a:r>
            <a:r>
              <a:rPr lang="cs-CZ" dirty="0" smtClean="0"/>
              <a:t>tlak</a:t>
            </a:r>
            <a:r>
              <a:rPr lang="cs-CZ" dirty="0"/>
              <a:t>, aby </a:t>
            </a:r>
            <a:r>
              <a:rPr lang="cs-CZ" dirty="0" smtClean="0"/>
              <a:t>určil </a:t>
            </a:r>
            <a:r>
              <a:rPr lang="cs-CZ" dirty="0"/>
              <a:t>svého </a:t>
            </a:r>
            <a:r>
              <a:rPr lang="cs-CZ" dirty="0" smtClean="0"/>
              <a:t>nástupce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6512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Problémy s nástupnictvím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92514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Karel II. podepsal roku </a:t>
            </a:r>
            <a:r>
              <a:rPr lang="cs-CZ" dirty="0" smtClean="0"/>
              <a:t>1696 </a:t>
            </a:r>
            <a:r>
              <a:rPr lang="cs-CZ" dirty="0"/>
              <a:t>závěť ve prospěch Josefa </a:t>
            </a:r>
            <a:r>
              <a:rPr lang="cs-CZ" dirty="0" smtClean="0"/>
              <a:t>Ferdinanda Bavorského</a:t>
            </a:r>
          </a:p>
          <a:p>
            <a:r>
              <a:rPr lang="cs-CZ" dirty="0" smtClean="0"/>
              <a:t>V </a:t>
            </a:r>
            <a:r>
              <a:rPr lang="cs-CZ" dirty="0"/>
              <a:t>následujícím roce byl svou manželkou donucen napsat dopis </a:t>
            </a:r>
            <a:r>
              <a:rPr lang="cs-CZ" dirty="0" smtClean="0"/>
              <a:t>císaři Leopoldovi I.</a:t>
            </a:r>
          </a:p>
          <a:p>
            <a:pPr lvl="1"/>
            <a:r>
              <a:rPr lang="cs-CZ" dirty="0" smtClean="0"/>
              <a:t>ujistil ho, </a:t>
            </a:r>
            <a:r>
              <a:rPr lang="cs-CZ" dirty="0"/>
              <a:t>že následníkem bude arcivévoda </a:t>
            </a:r>
            <a:r>
              <a:rPr lang="cs-CZ" dirty="0" smtClean="0"/>
              <a:t>Karel</a:t>
            </a:r>
          </a:p>
          <a:p>
            <a:pPr lvl="1"/>
            <a:r>
              <a:rPr lang="cs-CZ" dirty="0" smtClean="0"/>
              <a:t>Rozhodnutí </a:t>
            </a:r>
            <a:r>
              <a:rPr lang="cs-CZ" dirty="0"/>
              <a:t>ale znovu změnil (1698) a jako svého dědice definitivně určil Josefa Ferdinanda </a:t>
            </a:r>
            <a:r>
              <a:rPr lang="cs-CZ" dirty="0" smtClean="0"/>
              <a:t>Bavorského</a:t>
            </a:r>
            <a:endParaRPr lang="cs-CZ" dirty="0"/>
          </a:p>
          <a:p>
            <a:pPr lvl="1"/>
            <a:r>
              <a:rPr lang="cs-CZ" dirty="0" smtClean="0"/>
              <a:t>Ten 1699 zemřel</a:t>
            </a:r>
          </a:p>
          <a:p>
            <a:r>
              <a:rPr lang="cs-CZ" dirty="0" smtClean="0"/>
              <a:t>Karel </a:t>
            </a:r>
            <a:r>
              <a:rPr lang="cs-CZ" dirty="0"/>
              <a:t>II. </a:t>
            </a:r>
            <a:r>
              <a:rPr lang="cs-CZ" dirty="0" smtClean="0"/>
              <a:t>znovu </a:t>
            </a:r>
            <a:r>
              <a:rPr lang="cs-CZ" dirty="0"/>
              <a:t>vystaven </a:t>
            </a:r>
            <a:r>
              <a:rPr lang="cs-CZ" dirty="0" smtClean="0"/>
              <a:t>tlaku obou stran </a:t>
            </a:r>
          </a:p>
        </p:txBody>
      </p:sp>
    </p:spTree>
    <p:extLst>
      <p:ext uri="{BB962C8B-B14F-4D97-AF65-F5344CB8AC3E}">
        <p14:creationId xmlns:p14="http://schemas.microsoft.com/office/powerpoint/2010/main" val="2620841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7931224" cy="612068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1700 (těsně před smrtí) vznikla Karlova závěť ve prospěch francouzského kandidáta Filipa z </a:t>
            </a:r>
            <a:r>
              <a:rPr lang="cs-CZ" dirty="0" smtClean="0"/>
              <a:t>Anjou</a:t>
            </a:r>
          </a:p>
          <a:p>
            <a:endParaRPr lang="cs-CZ" dirty="0"/>
          </a:p>
          <a:p>
            <a:r>
              <a:rPr lang="cs-CZ" dirty="0" smtClean="0"/>
              <a:t>Tato závěť nebyla </a:t>
            </a:r>
            <a:r>
              <a:rPr lang="cs-CZ" dirty="0"/>
              <a:t>Habsburky </a:t>
            </a:r>
            <a:r>
              <a:rPr lang="cs-CZ" dirty="0" smtClean="0"/>
              <a:t>uznána </a:t>
            </a:r>
            <a:endParaRPr lang="cs-CZ" dirty="0"/>
          </a:p>
          <a:p>
            <a:pPr lvl="1"/>
            <a:r>
              <a:rPr lang="cs-CZ" dirty="0" smtClean="0"/>
              <a:t>Názor</a:t>
            </a:r>
            <a:r>
              <a:rPr lang="cs-CZ" dirty="0"/>
              <a:t>, že Karel II. neučinil své rozhodnutí vědomě a že buď nevěděl, co podepisuje, nebo byla tato pasáž na listinu přidána </a:t>
            </a:r>
            <a:r>
              <a:rPr lang="cs-CZ" dirty="0" smtClean="0"/>
              <a:t>později</a:t>
            </a:r>
          </a:p>
          <a:p>
            <a:pPr lvl="1"/>
            <a:endParaRPr lang="cs-CZ" dirty="0" smtClean="0"/>
          </a:p>
          <a:p>
            <a:r>
              <a:rPr lang="cs-CZ" dirty="0" smtClean="0"/>
              <a:t>Toto </a:t>
            </a:r>
            <a:r>
              <a:rPr lang="cs-CZ" dirty="0"/>
              <a:t>zpochybnění vedlo </a:t>
            </a:r>
            <a:r>
              <a:rPr lang="cs-CZ" dirty="0" smtClean="0"/>
              <a:t>k válce </a:t>
            </a:r>
            <a:r>
              <a:rPr lang="cs-CZ" dirty="0"/>
              <a:t>o dědictví </a:t>
            </a:r>
            <a:r>
              <a:rPr lang="cs-CZ" dirty="0" smtClean="0"/>
              <a:t>španělské</a:t>
            </a:r>
          </a:p>
          <a:p>
            <a:pPr lvl="1"/>
            <a:r>
              <a:rPr lang="cs-CZ" dirty="0" smtClean="0"/>
              <a:t>Filip </a:t>
            </a:r>
            <a:r>
              <a:rPr lang="cs-CZ" dirty="0"/>
              <a:t>z Anjou své nároky obhájil a nastoupil na španělský trůn jako Filip V. </a:t>
            </a:r>
            <a:endParaRPr lang="cs-CZ" dirty="0" smtClean="0"/>
          </a:p>
          <a:p>
            <a:pPr lvl="2"/>
            <a:r>
              <a:rPr lang="cs-CZ" dirty="0" smtClean="0"/>
              <a:t>Jeho </a:t>
            </a:r>
            <a:r>
              <a:rPr lang="cs-CZ" dirty="0"/>
              <a:t>potomci vládnou ve Španělsku </a:t>
            </a:r>
            <a:r>
              <a:rPr lang="cs-CZ" dirty="0" smtClean="0"/>
              <a:t>dodnes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6892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Koalice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Konfliktu se zúčastnily </a:t>
            </a:r>
            <a:r>
              <a:rPr lang="cs-CZ" dirty="0" smtClean="0"/>
              <a:t>téměř všechny </a:t>
            </a:r>
            <a:r>
              <a:rPr lang="cs-CZ" dirty="0"/>
              <a:t>soudobé evropské mocnosti </a:t>
            </a:r>
            <a:endParaRPr lang="cs-CZ" dirty="0" smtClean="0"/>
          </a:p>
          <a:p>
            <a:pPr lvl="1"/>
            <a:r>
              <a:rPr lang="cs-CZ" dirty="0" smtClean="0"/>
              <a:t>Neúčastnily se Švédsko, Rusko a Osmanská říše</a:t>
            </a:r>
          </a:p>
          <a:p>
            <a:r>
              <a:rPr lang="cs-CZ" b="1" dirty="0"/>
              <a:t>D</a:t>
            </a:r>
            <a:r>
              <a:rPr lang="cs-CZ" b="1" dirty="0" smtClean="0"/>
              <a:t>vě </a:t>
            </a:r>
            <a:r>
              <a:rPr lang="cs-CZ" b="1" dirty="0"/>
              <a:t>strany: </a:t>
            </a:r>
            <a:endParaRPr lang="cs-CZ" b="1" dirty="0" smtClean="0"/>
          </a:p>
          <a:p>
            <a:pPr lvl="1"/>
            <a:r>
              <a:rPr lang="cs-CZ" b="1" dirty="0" smtClean="0"/>
              <a:t>Francouzská</a:t>
            </a:r>
            <a:r>
              <a:rPr lang="cs-CZ" dirty="0" smtClean="0"/>
              <a:t> – Francie, Španělsko, Savojsko </a:t>
            </a:r>
            <a:r>
              <a:rPr lang="cs-CZ" dirty="0"/>
              <a:t>a </a:t>
            </a:r>
            <a:r>
              <a:rPr lang="cs-CZ" dirty="0" smtClean="0"/>
              <a:t>Bavorsko</a:t>
            </a:r>
          </a:p>
          <a:p>
            <a:pPr lvl="1"/>
            <a:r>
              <a:rPr lang="cs-CZ" b="1" dirty="0" smtClean="0"/>
              <a:t>Protifrancouzská</a:t>
            </a:r>
            <a:r>
              <a:rPr lang="cs-CZ" dirty="0" smtClean="0"/>
              <a:t> – Svatá </a:t>
            </a:r>
            <a:r>
              <a:rPr lang="cs-CZ" dirty="0"/>
              <a:t>říše římská, země rakouských Habsburků, Anglie a </a:t>
            </a:r>
            <a:r>
              <a:rPr lang="cs-CZ" dirty="0" smtClean="0"/>
              <a:t>Holandsko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7305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Průběh války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Válka začala dobře pro </a:t>
            </a:r>
            <a:r>
              <a:rPr lang="cs-CZ" dirty="0" smtClean="0"/>
              <a:t>Francii</a:t>
            </a:r>
          </a:p>
          <a:p>
            <a:r>
              <a:rPr lang="cs-CZ" dirty="0" smtClean="0"/>
              <a:t>Později úspěchy protifrancouzské koalice</a:t>
            </a:r>
          </a:p>
          <a:p>
            <a:pPr lvl="1"/>
            <a:r>
              <a:rPr lang="cs-CZ" dirty="0" smtClean="0"/>
              <a:t>Série porážek Francouzů v letech 1702 – 1708</a:t>
            </a:r>
          </a:p>
          <a:p>
            <a:pPr lvl="1"/>
            <a:r>
              <a:rPr lang="cs-CZ" dirty="0" smtClean="0"/>
              <a:t>Francouzská </a:t>
            </a:r>
            <a:r>
              <a:rPr lang="cs-CZ" dirty="0"/>
              <a:t>strana byla vytlačena z Itálie, Říše, Španělského Nizozemí i většiny Španělska </a:t>
            </a:r>
            <a:endParaRPr lang="cs-CZ" dirty="0" smtClean="0"/>
          </a:p>
          <a:p>
            <a:pPr lvl="2"/>
            <a:r>
              <a:rPr lang="cs-CZ" dirty="0" smtClean="0"/>
              <a:t>Ludvík XIV. </a:t>
            </a:r>
            <a:r>
              <a:rPr lang="cs-CZ" dirty="0"/>
              <a:t>s</a:t>
            </a:r>
            <a:r>
              <a:rPr lang="cs-CZ" dirty="0" smtClean="0"/>
              <a:t>e musel soustředit </a:t>
            </a:r>
            <a:r>
              <a:rPr lang="cs-CZ" dirty="0"/>
              <a:t>na obranu</a:t>
            </a:r>
          </a:p>
        </p:txBody>
      </p:sp>
    </p:spTree>
    <p:extLst>
      <p:ext uri="{BB962C8B-B14F-4D97-AF65-F5344CB8AC3E}">
        <p14:creationId xmlns:p14="http://schemas.microsoft.com/office/powerpoint/2010/main" val="3061575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Bitva u </a:t>
            </a:r>
            <a:r>
              <a:rPr lang="cs-CZ" b="1" dirty="0" err="1" smtClean="0"/>
              <a:t>Malplaquet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506916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1709</a:t>
            </a:r>
          </a:p>
          <a:p>
            <a:r>
              <a:rPr lang="cs-CZ" b="1" dirty="0" smtClean="0"/>
              <a:t>Nejkrvavější bitva </a:t>
            </a:r>
            <a:r>
              <a:rPr lang="cs-CZ" b="1" dirty="0"/>
              <a:t>válek o španělské dědictví </a:t>
            </a:r>
          </a:p>
          <a:p>
            <a:r>
              <a:rPr lang="cs-CZ" b="1" dirty="0" smtClean="0"/>
              <a:t>Největší bitva v </a:t>
            </a:r>
            <a:r>
              <a:rPr lang="cs-CZ" b="1" dirty="0"/>
              <a:t>18. </a:t>
            </a:r>
            <a:r>
              <a:rPr lang="cs-CZ" b="1" dirty="0" smtClean="0"/>
              <a:t>století</a:t>
            </a:r>
          </a:p>
          <a:p>
            <a:r>
              <a:rPr lang="cs-CZ" dirty="0" smtClean="0"/>
              <a:t>U </a:t>
            </a:r>
            <a:r>
              <a:rPr lang="cs-CZ" dirty="0"/>
              <a:t>města </a:t>
            </a:r>
            <a:r>
              <a:rPr lang="cs-CZ" b="1" dirty="0" err="1"/>
              <a:t>Malplaquet</a:t>
            </a:r>
            <a:r>
              <a:rPr lang="cs-CZ" dirty="0"/>
              <a:t> poblíž belgických </a:t>
            </a:r>
            <a:r>
              <a:rPr lang="cs-CZ" dirty="0" smtClean="0"/>
              <a:t>hranic</a:t>
            </a:r>
          </a:p>
          <a:p>
            <a:r>
              <a:rPr lang="cs-CZ" dirty="0" smtClean="0"/>
              <a:t>Francouzská </a:t>
            </a:r>
            <a:r>
              <a:rPr lang="cs-CZ" dirty="0"/>
              <a:t>vojska </a:t>
            </a:r>
            <a:r>
              <a:rPr lang="cs-CZ" dirty="0" smtClean="0"/>
              <a:t>se pokusila </a:t>
            </a:r>
            <a:r>
              <a:rPr lang="cs-CZ" dirty="0"/>
              <a:t>zastavit postup spojeneckých vojsk </a:t>
            </a:r>
            <a:r>
              <a:rPr lang="cs-CZ" b="1" dirty="0"/>
              <a:t>Evžena Savojského </a:t>
            </a:r>
            <a:r>
              <a:rPr lang="cs-CZ" dirty="0"/>
              <a:t>a </a:t>
            </a:r>
            <a:r>
              <a:rPr lang="cs-CZ" b="1" dirty="0"/>
              <a:t>vévody z </a:t>
            </a:r>
            <a:r>
              <a:rPr lang="cs-CZ" b="1" dirty="0" err="1"/>
              <a:t>Marlborough</a:t>
            </a:r>
            <a:r>
              <a:rPr lang="cs-CZ" b="1" dirty="0"/>
              <a:t> </a:t>
            </a:r>
            <a:r>
              <a:rPr lang="cs-CZ" dirty="0"/>
              <a:t>na </a:t>
            </a:r>
            <a:r>
              <a:rPr lang="cs-CZ" dirty="0" smtClean="0"/>
              <a:t>Paříž</a:t>
            </a:r>
          </a:p>
          <a:p>
            <a:r>
              <a:rPr lang="cs-CZ" b="1" dirty="0" smtClean="0"/>
              <a:t>Obě </a:t>
            </a:r>
            <a:r>
              <a:rPr lang="cs-CZ" b="1" dirty="0"/>
              <a:t>strany </a:t>
            </a:r>
            <a:r>
              <a:rPr lang="cs-CZ" b="1" dirty="0" smtClean="0"/>
              <a:t>bitvu prohlásily </a:t>
            </a:r>
            <a:r>
              <a:rPr lang="cs-CZ" b="1" dirty="0"/>
              <a:t>za své </a:t>
            </a:r>
            <a:r>
              <a:rPr lang="cs-CZ" b="1" dirty="0" smtClean="0"/>
              <a:t>vítězství</a:t>
            </a:r>
          </a:p>
          <a:p>
            <a:pPr lvl="1"/>
            <a:r>
              <a:rPr lang="cs-CZ" dirty="0" smtClean="0"/>
              <a:t>Spojenci </a:t>
            </a:r>
            <a:r>
              <a:rPr lang="cs-CZ" dirty="0"/>
              <a:t>ovládli bojiště a přiměli Francouze k ústupu, ovšem utrpěli větší ztráty a museli se vzdát tažení na </a:t>
            </a:r>
            <a:r>
              <a:rPr lang="cs-CZ" dirty="0" smtClean="0"/>
              <a:t>Paříž</a:t>
            </a:r>
          </a:p>
          <a:p>
            <a:pPr marL="3657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0046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Evžen </a:t>
            </a:r>
            <a:r>
              <a:rPr lang="cs-CZ" b="1" dirty="0" smtClean="0"/>
              <a:t>Savojský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107504" y="6165304"/>
            <a:ext cx="4040188" cy="60689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2. 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340768"/>
            <a:ext cx="4391471" cy="5400600"/>
          </a:xfrm>
        </p:spPr>
        <p:txBody>
          <a:bodyPr>
            <a:normAutofit fontScale="92500"/>
          </a:bodyPr>
          <a:lstStyle/>
          <a:p>
            <a:r>
              <a:rPr lang="cs-CZ" sz="2600" b="1" dirty="0" smtClean="0"/>
              <a:t>1663 </a:t>
            </a:r>
            <a:r>
              <a:rPr lang="cs-CZ" sz="2600" b="1" dirty="0"/>
              <a:t>– 1736 </a:t>
            </a:r>
            <a:endParaRPr lang="cs-CZ" sz="2600" b="1" dirty="0" smtClean="0"/>
          </a:p>
          <a:p>
            <a:r>
              <a:rPr lang="cs-CZ" sz="2600" dirty="0" smtClean="0"/>
              <a:t>Rakouský </a:t>
            </a:r>
            <a:r>
              <a:rPr lang="cs-CZ" sz="2600" dirty="0"/>
              <a:t>vojevůdce a politik francouzského </a:t>
            </a:r>
            <a:r>
              <a:rPr lang="cs-CZ" sz="2600" dirty="0" smtClean="0"/>
              <a:t>původu</a:t>
            </a:r>
          </a:p>
          <a:p>
            <a:r>
              <a:rPr lang="cs-CZ" sz="2600" dirty="0" smtClean="0"/>
              <a:t>generalissimus </a:t>
            </a:r>
            <a:r>
              <a:rPr lang="cs-CZ" sz="2600" dirty="0"/>
              <a:t>vojsk rakouských Habsburků</a:t>
            </a:r>
            <a:endParaRPr lang="cs-CZ" sz="2600" b="1" dirty="0" smtClean="0"/>
          </a:p>
          <a:p>
            <a:r>
              <a:rPr lang="cs-CZ" sz="2600" dirty="0" smtClean="0"/>
              <a:t>Jeden </a:t>
            </a:r>
            <a:r>
              <a:rPr lang="cs-CZ" sz="2600" dirty="0"/>
              <a:t>z nejvýznamnějších vojevůdců moderní evropské </a:t>
            </a:r>
            <a:r>
              <a:rPr lang="cs-CZ" sz="2600" dirty="0" smtClean="0"/>
              <a:t>historie</a:t>
            </a:r>
            <a:endParaRPr lang="cs-CZ" sz="2300" b="1" dirty="0"/>
          </a:p>
          <a:p>
            <a:r>
              <a:rPr lang="cs-CZ" sz="2600" i="1" dirty="0"/>
              <a:t>Malý abbé, Malý kapucín</a:t>
            </a:r>
            <a:endParaRPr lang="cs-CZ" sz="2600" dirty="0"/>
          </a:p>
          <a:p>
            <a:pPr lvl="1"/>
            <a:r>
              <a:rPr lang="cs-CZ" sz="2200" dirty="0"/>
              <a:t>přezdívka, kterou mu dali vojáci pro jeho malou postavu a zálibu v hnědé barvě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4158311" cy="5156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123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Vévoda </a:t>
            </a:r>
            <a:r>
              <a:rPr lang="cs-CZ" b="1" dirty="0"/>
              <a:t>z </a:t>
            </a:r>
            <a:r>
              <a:rPr lang="cs-CZ" b="1" dirty="0" err="1"/>
              <a:t>Marlborough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5220072" y="6395120"/>
            <a:ext cx="936104" cy="46288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3.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402832" cy="5080440"/>
          </a:xfrm>
        </p:spPr>
        <p:txBody>
          <a:bodyPr>
            <a:normAutofit/>
          </a:bodyPr>
          <a:lstStyle/>
          <a:p>
            <a:r>
              <a:rPr lang="cs-CZ" b="1" dirty="0"/>
              <a:t>John Churchill, vévoda z </a:t>
            </a:r>
            <a:r>
              <a:rPr lang="cs-CZ" b="1" dirty="0" err="1" smtClean="0"/>
              <a:t>Marlborough</a:t>
            </a:r>
            <a:endParaRPr lang="cs-CZ" b="1" dirty="0" smtClean="0"/>
          </a:p>
          <a:p>
            <a:r>
              <a:rPr lang="cs-CZ" b="1" dirty="0" smtClean="0"/>
              <a:t>1650 – 1722 </a:t>
            </a:r>
          </a:p>
          <a:p>
            <a:r>
              <a:rPr lang="cs-CZ" dirty="0" smtClean="0"/>
              <a:t>Anglický vojevůdce</a:t>
            </a:r>
          </a:p>
          <a:p>
            <a:r>
              <a:rPr lang="cs-CZ" dirty="0"/>
              <a:t>Ve válkách o dědictví španělské vedl anglická a holandská </a:t>
            </a:r>
            <a:r>
              <a:rPr lang="cs-CZ" dirty="0" smtClean="0"/>
              <a:t>vojska</a:t>
            </a:r>
          </a:p>
          <a:p>
            <a:r>
              <a:rPr lang="cs-CZ" dirty="0" smtClean="0"/>
              <a:t>Považován </a:t>
            </a:r>
            <a:r>
              <a:rPr lang="cs-CZ" dirty="0"/>
              <a:t>za jednoho z nejlepších </a:t>
            </a:r>
            <a:r>
              <a:rPr lang="cs-CZ" dirty="0" smtClean="0"/>
              <a:t>vojevůdců své doby</a:t>
            </a:r>
          </a:p>
          <a:p>
            <a:r>
              <a:rPr lang="en-US" dirty="0" err="1"/>
              <a:t>Jedním</a:t>
            </a:r>
            <a:r>
              <a:rPr lang="en-US" dirty="0"/>
              <a:t> z </a:t>
            </a:r>
            <a:r>
              <a:rPr lang="en-US" dirty="0" err="1"/>
              <a:t>jeho</a:t>
            </a:r>
            <a:r>
              <a:rPr lang="en-US" dirty="0"/>
              <a:t> </a:t>
            </a:r>
            <a:r>
              <a:rPr lang="en-US" dirty="0" err="1"/>
              <a:t>potomků</a:t>
            </a:r>
            <a:r>
              <a:rPr lang="en-US" dirty="0"/>
              <a:t> </a:t>
            </a:r>
            <a:r>
              <a:rPr lang="en-US" dirty="0" err="1"/>
              <a:t>byl</a:t>
            </a:r>
            <a:r>
              <a:rPr lang="en-US" dirty="0"/>
              <a:t> Winston </a:t>
            </a:r>
            <a:r>
              <a:rPr lang="en-US" dirty="0" smtClean="0"/>
              <a:t>Churchill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262442"/>
            <a:ext cx="3279267" cy="545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027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Rozpad </a:t>
            </a:r>
            <a:r>
              <a:rPr lang="cs-CZ" b="1" dirty="0" smtClean="0"/>
              <a:t>koalice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931224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V Anglii ve </a:t>
            </a:r>
            <a:r>
              <a:rPr lang="cs-CZ" dirty="0"/>
              <a:t>volbách zvítězili </a:t>
            </a:r>
            <a:r>
              <a:rPr lang="cs-CZ" dirty="0" err="1"/>
              <a:t>toryové</a:t>
            </a:r>
            <a:r>
              <a:rPr lang="cs-CZ" dirty="0"/>
              <a:t>, kteří válku </a:t>
            </a:r>
            <a:r>
              <a:rPr lang="cs-CZ" dirty="0" smtClean="0"/>
              <a:t>nepodporovali</a:t>
            </a:r>
          </a:p>
          <a:p>
            <a:endParaRPr lang="cs-CZ" dirty="0" smtClean="0"/>
          </a:p>
          <a:p>
            <a:r>
              <a:rPr lang="cs-CZ" b="1" dirty="0" smtClean="0"/>
              <a:t>1711 zemřel Josef I. a nastoupil Karel VI.</a:t>
            </a:r>
          </a:p>
          <a:p>
            <a:endParaRPr lang="cs-CZ" dirty="0" smtClean="0"/>
          </a:p>
          <a:p>
            <a:r>
              <a:rPr lang="cs-CZ" dirty="0" smtClean="0"/>
              <a:t>Hrozilo spojení </a:t>
            </a:r>
            <a:r>
              <a:rPr lang="cs-CZ" dirty="0"/>
              <a:t>španělského a </a:t>
            </a:r>
            <a:r>
              <a:rPr lang="cs-CZ" dirty="0" smtClean="0"/>
              <a:t>rakousko-říšského </a:t>
            </a:r>
            <a:r>
              <a:rPr lang="cs-CZ" dirty="0"/>
              <a:t>impéria v </a:t>
            </a:r>
            <a:r>
              <a:rPr lang="cs-CZ" dirty="0" smtClean="0"/>
              <a:t>rukou Karla VI.</a:t>
            </a:r>
          </a:p>
          <a:p>
            <a:pPr lvl="1"/>
            <a:r>
              <a:rPr lang="cs-CZ" dirty="0" smtClean="0"/>
              <a:t>Velmoci se obávaly přílišné moci Habsburků</a:t>
            </a:r>
          </a:p>
        </p:txBody>
      </p:sp>
    </p:spTree>
    <p:extLst>
      <p:ext uri="{BB962C8B-B14F-4D97-AF65-F5344CB8AC3E}">
        <p14:creationId xmlns:p14="http://schemas.microsoft.com/office/powerpoint/2010/main" val="3335562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Utrechtský </a:t>
            </a:r>
            <a:r>
              <a:rPr lang="cs-CZ" b="1" dirty="0" smtClean="0"/>
              <a:t>mír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0912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1713</a:t>
            </a:r>
          </a:p>
          <a:p>
            <a:endParaRPr lang="cs-CZ" dirty="0" smtClean="0"/>
          </a:p>
          <a:p>
            <a:r>
              <a:rPr lang="cs-CZ" dirty="0" smtClean="0"/>
              <a:t>Mezi </a:t>
            </a:r>
            <a:r>
              <a:rPr lang="cs-CZ" dirty="0"/>
              <a:t>Francií a Španělskem na jedné straně a Velkou Británií, Nizozemím, Portugalskem, Savojskem a Pruskem na straně </a:t>
            </a:r>
            <a:r>
              <a:rPr lang="cs-CZ" dirty="0" smtClean="0"/>
              <a:t>druhé</a:t>
            </a:r>
          </a:p>
          <a:p>
            <a:endParaRPr lang="cs-CZ" dirty="0" smtClean="0"/>
          </a:p>
          <a:p>
            <a:r>
              <a:rPr lang="cs-CZ" dirty="0"/>
              <a:t>Francie i Španělsko museli slíbit, že španělský král Filip V. nikdy nezíská také francouzský trůn a nedojde </a:t>
            </a:r>
            <a:r>
              <a:rPr lang="cs-CZ" dirty="0" smtClean="0"/>
              <a:t>k propojení </a:t>
            </a:r>
            <a:r>
              <a:rPr lang="cs-CZ" dirty="0"/>
              <a:t>obou zemí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2962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6019800"/>
            <a:ext cx="9144000" cy="838200"/>
          </a:xfrm>
        </p:spPr>
        <p:txBody>
          <a:bodyPr>
            <a:normAutofit/>
          </a:bodyPr>
          <a:lstStyle/>
          <a:p>
            <a:pPr algn="ctr"/>
            <a:r>
              <a:rPr lang="cs-CZ" sz="2000" dirty="0"/>
              <a:t>4. </a:t>
            </a:r>
            <a:r>
              <a:rPr lang="cs-CZ" sz="2000" dirty="0" smtClean="0"/>
              <a:t>Utrechtský mír – první </a:t>
            </a:r>
            <a:r>
              <a:rPr lang="cs-CZ" sz="2000" dirty="0"/>
              <a:t>vydání smlouvy vytisknuté vlevo roku 1713 ve španělštině, vpravo výtisk z roku 1714 v latině a angličtině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92" y="78742"/>
            <a:ext cx="8437721" cy="583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834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Rastattský</a:t>
            </a:r>
            <a:r>
              <a:rPr lang="cs-CZ" b="1" dirty="0"/>
              <a:t> mír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1714</a:t>
            </a:r>
          </a:p>
          <a:p>
            <a:r>
              <a:rPr lang="cs-CZ" dirty="0" smtClean="0"/>
              <a:t>Mírová smlouva </a:t>
            </a:r>
            <a:r>
              <a:rPr lang="cs-CZ" dirty="0"/>
              <a:t>mezi Rakouskem a </a:t>
            </a:r>
            <a:r>
              <a:rPr lang="cs-CZ" dirty="0" smtClean="0"/>
              <a:t>Francií</a:t>
            </a:r>
          </a:p>
          <a:p>
            <a:r>
              <a:rPr lang="cs-CZ" dirty="0"/>
              <a:t>Rakousko obdrželo od Španělska </a:t>
            </a:r>
            <a:r>
              <a:rPr lang="cs-CZ" dirty="0" err="1"/>
              <a:t>Neapolsko</a:t>
            </a:r>
            <a:r>
              <a:rPr lang="cs-CZ" dirty="0"/>
              <a:t>, </a:t>
            </a:r>
            <a:r>
              <a:rPr lang="cs-CZ" dirty="0" err="1"/>
              <a:t>Milánsko</a:t>
            </a:r>
            <a:r>
              <a:rPr lang="cs-CZ" dirty="0"/>
              <a:t> a Sardinii v </a:t>
            </a:r>
            <a:r>
              <a:rPr lang="cs-CZ" dirty="0" smtClean="0"/>
              <a:t>Itálii a Španělské Nizozemí</a:t>
            </a:r>
          </a:p>
          <a:p>
            <a:r>
              <a:rPr lang="cs-CZ" dirty="0" smtClean="0"/>
              <a:t>Francie Rakousku odevzdala </a:t>
            </a:r>
            <a:r>
              <a:rPr lang="cs-CZ" dirty="0" err="1"/>
              <a:t>Freiburg</a:t>
            </a:r>
            <a:r>
              <a:rPr lang="cs-CZ" dirty="0"/>
              <a:t> a několik dalších drobných oblastí u svých východních hranic, naopak </a:t>
            </a:r>
            <a:r>
              <a:rPr lang="cs-CZ" dirty="0" smtClean="0"/>
              <a:t>získala </a:t>
            </a:r>
            <a:r>
              <a:rPr lang="cs-CZ" dirty="0"/>
              <a:t>pevnost </a:t>
            </a:r>
            <a:r>
              <a:rPr lang="cs-CZ" dirty="0" err="1"/>
              <a:t>Landau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359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7931224" cy="5976664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Pro Francouzské království </a:t>
            </a:r>
            <a:r>
              <a:rPr lang="cs-CZ" b="1" dirty="0" smtClean="0"/>
              <a:t>znamenaly </a:t>
            </a:r>
            <a:r>
              <a:rPr lang="cs-CZ" b="1" dirty="0" err="1" smtClean="0"/>
              <a:t>rastattský</a:t>
            </a:r>
            <a:r>
              <a:rPr lang="cs-CZ" b="1" dirty="0" smtClean="0"/>
              <a:t> </a:t>
            </a:r>
            <a:r>
              <a:rPr lang="cs-CZ" b="1" dirty="0"/>
              <a:t>a </a:t>
            </a:r>
            <a:r>
              <a:rPr lang="cs-CZ" b="1" dirty="0" smtClean="0"/>
              <a:t>utrechtský </a:t>
            </a:r>
            <a:r>
              <a:rPr lang="cs-CZ" b="1" dirty="0"/>
              <a:t>mír ztrátu dominantního velmocenského postavení v </a:t>
            </a:r>
            <a:r>
              <a:rPr lang="cs-CZ" b="1" dirty="0" smtClean="0"/>
              <a:t>Evropě</a:t>
            </a:r>
          </a:p>
          <a:p>
            <a:endParaRPr lang="cs-CZ" b="1" dirty="0" smtClean="0"/>
          </a:p>
          <a:p>
            <a:r>
              <a:rPr lang="cs-CZ" b="1" dirty="0" smtClean="0"/>
              <a:t>Říše </a:t>
            </a:r>
            <a:r>
              <a:rPr lang="cs-CZ" b="1" dirty="0"/>
              <a:t>rakouských Habsburků dosáhla podpisem </a:t>
            </a:r>
            <a:r>
              <a:rPr lang="cs-CZ" b="1" dirty="0" err="1" smtClean="0"/>
              <a:t>rastattské</a:t>
            </a:r>
            <a:r>
              <a:rPr lang="cs-CZ" b="1" dirty="0" smtClean="0"/>
              <a:t> smlouvy </a:t>
            </a:r>
            <a:r>
              <a:rPr lang="cs-CZ" b="1" dirty="0"/>
              <a:t>největšího územního rozsahu ve své </a:t>
            </a:r>
            <a:r>
              <a:rPr lang="cs-CZ" b="1" dirty="0" smtClean="0"/>
              <a:t>historii</a:t>
            </a:r>
          </a:p>
          <a:p>
            <a:endParaRPr lang="cs-CZ" b="1" dirty="0" smtClean="0"/>
          </a:p>
          <a:p>
            <a:r>
              <a:rPr lang="cs-CZ" dirty="0"/>
              <a:t>V Evropě se začala prosazovat tzv. </a:t>
            </a:r>
            <a:r>
              <a:rPr lang="cs-CZ" b="1" dirty="0"/>
              <a:t>politika rovnováhy sil na </a:t>
            </a:r>
            <a:r>
              <a:rPr lang="cs-CZ" b="1" dirty="0" smtClean="0"/>
              <a:t>kontinentě</a:t>
            </a:r>
          </a:p>
          <a:p>
            <a:pPr lvl="1"/>
            <a:r>
              <a:rPr lang="cs-CZ" dirty="0"/>
              <a:t>Rozhodující úlohu v této politice rovnováhy hrála Velká </a:t>
            </a:r>
            <a:r>
              <a:rPr lang="cs-CZ" dirty="0" smtClean="0"/>
              <a:t>Británie</a:t>
            </a:r>
          </a:p>
          <a:p>
            <a:pPr lvl="2"/>
            <a:r>
              <a:rPr lang="cs-CZ" dirty="0" smtClean="0"/>
              <a:t>Ekonomická </a:t>
            </a:r>
            <a:r>
              <a:rPr lang="cs-CZ" dirty="0"/>
              <a:t>síla </a:t>
            </a:r>
            <a:r>
              <a:rPr lang="cs-CZ" dirty="0" smtClean="0"/>
              <a:t>umožňovala </a:t>
            </a:r>
            <a:r>
              <a:rPr lang="cs-CZ" dirty="0"/>
              <a:t>podílet se na vytváření koalic států a zamezit tak </a:t>
            </a:r>
            <a:r>
              <a:rPr lang="cs-CZ" dirty="0" smtClean="0"/>
              <a:t>vzrůstu </a:t>
            </a:r>
            <a:r>
              <a:rPr lang="cs-CZ" dirty="0"/>
              <a:t>jakéhokoli svého silného soupeře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8443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Závěrečné 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50926" indent="-514350">
              <a:buAutoNum type="arabicPeriod"/>
            </a:pPr>
            <a:r>
              <a:rPr lang="cs-CZ" dirty="0" smtClean="0"/>
              <a:t>Ve kterých letech probíhaly války o španělské dědictví?</a:t>
            </a:r>
          </a:p>
          <a:p>
            <a:pPr marL="550926" indent="-514350">
              <a:buAutoNum type="arabicPeriod"/>
            </a:pPr>
            <a:r>
              <a:rPr lang="cs-CZ" dirty="0" smtClean="0"/>
              <a:t>Stručně charakterizujte příčiny konfliktu.</a:t>
            </a:r>
          </a:p>
          <a:p>
            <a:pPr marL="550926" indent="-514350">
              <a:buAutoNum type="arabicPeriod"/>
            </a:pPr>
            <a:r>
              <a:rPr lang="cs-CZ" dirty="0" smtClean="0"/>
              <a:t>Které státy vytvořily na počátku války koalice?</a:t>
            </a:r>
          </a:p>
          <a:p>
            <a:pPr marL="550926" indent="-514350">
              <a:buAutoNum type="arabicPeriod"/>
            </a:pPr>
            <a:r>
              <a:rPr lang="cs-CZ" dirty="0" smtClean="0"/>
              <a:t>Vyhledejte na internetu další informace o Evženu Savojském a vévodovi z </a:t>
            </a:r>
            <a:r>
              <a:rPr lang="cs-CZ" dirty="0" err="1" smtClean="0"/>
              <a:t>Marlborough</a:t>
            </a:r>
            <a:r>
              <a:rPr lang="cs-CZ" dirty="0" smtClean="0"/>
              <a:t>.</a:t>
            </a:r>
          </a:p>
          <a:p>
            <a:pPr marL="550926" indent="-514350">
              <a:buAutoNum type="arabicPeriod"/>
            </a:pPr>
            <a:r>
              <a:rPr lang="cs-CZ" dirty="0" smtClean="0"/>
              <a:t>V boji proti komu se Evžen Savojský nejvíce proslavil?</a:t>
            </a:r>
          </a:p>
          <a:p>
            <a:pPr marL="550926" indent="-514350">
              <a:buAutoNum type="arabicPeriod"/>
            </a:pPr>
            <a:r>
              <a:rPr lang="cs-CZ" dirty="0" smtClean="0"/>
              <a:t>Stručně charakterizujte příčiny rozpadu koalice po roce 1711.</a:t>
            </a:r>
          </a:p>
          <a:p>
            <a:pPr marL="550926" indent="-514350">
              <a:buAutoNum type="arabicPeriod"/>
            </a:pPr>
            <a:r>
              <a:rPr lang="cs-CZ" dirty="0" smtClean="0"/>
              <a:t>Utrechtský mír.</a:t>
            </a:r>
          </a:p>
          <a:p>
            <a:pPr marL="550926" indent="-514350">
              <a:buAutoNum type="arabicPeriod"/>
            </a:pPr>
            <a:r>
              <a:rPr lang="cs-CZ" dirty="0" err="1" smtClean="0"/>
              <a:t>Rastattský</a:t>
            </a:r>
            <a:r>
              <a:rPr lang="cs-CZ" dirty="0" smtClean="0"/>
              <a:t> mír.</a:t>
            </a:r>
          </a:p>
        </p:txBody>
      </p:sp>
    </p:spTree>
    <p:extLst>
      <p:ext uri="{BB962C8B-B14F-4D97-AF65-F5344CB8AC3E}">
        <p14:creationId xmlns:p14="http://schemas.microsoft.com/office/powerpoint/2010/main" val="33952901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50926" indent="-514350">
              <a:buAutoNum type="arabicPeriod"/>
            </a:pPr>
            <a:r>
              <a:rPr lang="cs-CZ" dirty="0" smtClean="0"/>
              <a:t>COELLO</a:t>
            </a:r>
            <a:r>
              <a:rPr lang="cs-CZ" dirty="0"/>
              <a:t>, Claudio. </a:t>
            </a:r>
            <a:r>
              <a:rPr lang="cs-CZ" i="1" dirty="0"/>
              <a:t>wikipedia.cz</a:t>
            </a:r>
            <a:r>
              <a:rPr lang="cs-CZ" dirty="0"/>
              <a:t> [online]. [cit. 19.1.2014].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commons.wikimedia.org/wiki/File:Carlos_II.jpg</a:t>
            </a:r>
            <a:endParaRPr lang="cs-CZ" dirty="0" smtClean="0"/>
          </a:p>
          <a:p>
            <a:pPr marL="550926" indent="-514350">
              <a:buAutoNum type="arabicPeriod"/>
            </a:pPr>
            <a:r>
              <a:rPr lang="cs-CZ" dirty="0"/>
              <a:t>KNELLER, Gottfried. </a:t>
            </a:r>
            <a:r>
              <a:rPr lang="cs-CZ" i="1" dirty="0"/>
              <a:t>wikipedia.cz</a:t>
            </a:r>
            <a:r>
              <a:rPr lang="cs-CZ" dirty="0"/>
              <a:t> [online]. [cit. 22.1.2014].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commons.wikimedia.org/wiki/File:Godfrey_Kneller_Eugen_von_Savoyen_1712.jpg</a:t>
            </a:r>
            <a:endParaRPr lang="cs-CZ" dirty="0" smtClean="0"/>
          </a:p>
          <a:p>
            <a:pPr marL="550926" indent="-514350">
              <a:buAutoNum type="arabicPeriod"/>
            </a:pPr>
            <a:r>
              <a:rPr lang="cs-CZ" dirty="0"/>
              <a:t>KNELLER, Gottfried. </a:t>
            </a:r>
            <a:r>
              <a:rPr lang="cs-CZ" i="1" dirty="0"/>
              <a:t>wikipedia.cz</a:t>
            </a:r>
            <a:r>
              <a:rPr lang="cs-CZ" dirty="0"/>
              <a:t> [online]. [cit. 22.1.2014].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commons.wikimedia.org/wiki/File:Marlborough-duke-first.jpg</a:t>
            </a:r>
            <a:endParaRPr lang="cs-CZ" dirty="0" smtClean="0"/>
          </a:p>
          <a:p>
            <a:pPr marL="550926" indent="-514350">
              <a:buAutoNum type="arabicPeriod"/>
            </a:pPr>
            <a:r>
              <a:rPr lang="cs-CZ" dirty="0"/>
              <a:t>AUTOR NEUVEDEN. </a:t>
            </a:r>
            <a:r>
              <a:rPr lang="cs-CZ" i="1" dirty="0"/>
              <a:t>wikipedia.cz</a:t>
            </a:r>
            <a:r>
              <a:rPr lang="cs-CZ" dirty="0"/>
              <a:t> [online]. [cit. 22.1.2014].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commons.wikimedia.org/wiki/File:The_Treaty_of_Utrecht.jpg</a:t>
            </a:r>
            <a:endParaRPr lang="cs-CZ" dirty="0" smtClean="0"/>
          </a:p>
          <a:p>
            <a:pPr marL="550926" indent="-514350">
              <a:buAutoNum type="arabicPeriod"/>
            </a:pPr>
            <a:endParaRPr lang="cs-CZ" dirty="0" smtClean="0"/>
          </a:p>
          <a:p>
            <a:pPr marL="550926" indent="-514350">
              <a:buAutoNum type="arabicPeriod"/>
            </a:pPr>
            <a:endParaRPr lang="cs-CZ" dirty="0" smtClean="0"/>
          </a:p>
          <a:p>
            <a:pPr marL="550926" indent="-514350"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84330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i="1" dirty="0" smtClean="0"/>
              <a:t>Dějiny </a:t>
            </a:r>
            <a:r>
              <a:rPr lang="cs-CZ" i="1" dirty="0"/>
              <a:t>zemí koruny české II</a:t>
            </a:r>
            <a:r>
              <a:rPr lang="cs-CZ" dirty="0"/>
              <a:t>. 4. vyd. Praha: Paseka, 1997, 328 s. ISBN 80-718-5097-7.</a:t>
            </a:r>
          </a:p>
          <a:p>
            <a:r>
              <a:rPr lang="cs-CZ" dirty="0"/>
              <a:t>KVIRENC, Jan a Eliška KUNSTOVÁ. </a:t>
            </a:r>
            <a:r>
              <a:rPr lang="cs-CZ" i="1" dirty="0"/>
              <a:t>České dějiny do roku 1914: historie v dokumentech</a:t>
            </a:r>
            <a:r>
              <a:rPr lang="cs-CZ" dirty="0"/>
              <a:t>. Vyd. 1. Liberec: Dialog, 2006, 207 s. ISBN 80-867-6143-6.</a:t>
            </a:r>
          </a:p>
          <a:p>
            <a:r>
              <a:rPr lang="cs-CZ" dirty="0"/>
              <a:t>KVIRENC, Jan. </a:t>
            </a:r>
            <a:r>
              <a:rPr lang="cs-CZ" i="1" dirty="0"/>
              <a:t>Evropa do roku 1914: historie v dokumentech</a:t>
            </a:r>
            <a:r>
              <a:rPr lang="cs-CZ" dirty="0"/>
              <a:t>. Vyd. 1. Liberec: Dialog, 2007, 232 s. ISBN 978-808-6761-701</a:t>
            </a:r>
            <a:r>
              <a:rPr lang="cs-CZ" dirty="0" smtClean="0"/>
              <a:t>.</a:t>
            </a:r>
          </a:p>
          <a:p>
            <a:r>
              <a:rPr lang="cs-CZ" dirty="0"/>
              <a:t>PERNES, Jiří. </a:t>
            </a:r>
            <a:r>
              <a:rPr lang="cs-CZ" i="1" dirty="0"/>
              <a:t>Pod císařským praporem: historie habsburské armády 1526-1918</a:t>
            </a:r>
            <a:r>
              <a:rPr lang="cs-CZ" dirty="0"/>
              <a:t>. Vyd. 1. Elka </a:t>
            </a:r>
            <a:r>
              <a:rPr lang="cs-CZ" dirty="0" err="1"/>
              <a:t>Press</a:t>
            </a:r>
            <a:r>
              <a:rPr lang="cs-CZ" dirty="0"/>
              <a:t>, 2003, 555 s. Militaria (Elka </a:t>
            </a:r>
            <a:r>
              <a:rPr lang="cs-CZ" dirty="0" err="1"/>
              <a:t>Press</a:t>
            </a:r>
            <a:r>
              <a:rPr lang="cs-CZ" dirty="0"/>
              <a:t>), 18. sv. ISBN 80-902-7455-2. </a:t>
            </a:r>
          </a:p>
          <a:p>
            <a:r>
              <a:rPr lang="cs-CZ" dirty="0"/>
              <a:t>SOCHROVÁ, Marie. </a:t>
            </a:r>
            <a:r>
              <a:rPr lang="cs-CZ" i="1" dirty="0"/>
              <a:t>Dějepis II. v kostce: pro střední školy : [novověk, dějiny nové doby]</a:t>
            </a:r>
            <a:r>
              <a:rPr lang="cs-CZ" dirty="0"/>
              <a:t>. 1. vyd. Praha: Fragment, 2008. ISBN 80-253-0604-6.</a:t>
            </a:r>
          </a:p>
          <a:p>
            <a:r>
              <a:rPr lang="cs-CZ" dirty="0"/>
              <a:t>ŠTĚPÁNKOVÁ, Alena a Pavel SLEPIČKA. </a:t>
            </a:r>
            <a:r>
              <a:rPr lang="cs-CZ" i="1" dirty="0"/>
              <a:t>Odmaturuj! z dějepisu 2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c2006, 256 s. ISBN 80-735-8069-1</a:t>
            </a:r>
            <a:r>
              <a:rPr lang="cs-CZ" dirty="0" smtClean="0"/>
              <a:t>.</a:t>
            </a:r>
          </a:p>
          <a:p>
            <a:r>
              <a:rPr lang="cs-CZ" dirty="0"/>
              <a:t>VLNAS, Vít. </a:t>
            </a:r>
            <a:r>
              <a:rPr lang="cs-CZ" i="1" dirty="0"/>
              <a:t>Princ Evžen Savojský: život a sláva barokního válečníka</a:t>
            </a:r>
            <a:r>
              <a:rPr lang="cs-CZ" dirty="0"/>
              <a:t>. Vyd. 1. Praha: Paseka, 2001, 555 s. Historická paměť, sv. 6. ISBN 80-703-5262-0.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59694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5400" dirty="0" smtClean="0"/>
              <a:t>Konec 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8864146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chnický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139</TotalTime>
  <Words>1081</Words>
  <Application>Microsoft Office PowerPoint</Application>
  <PresentationFormat>Předvádění na obrazovce (4:3)</PresentationFormat>
  <Paragraphs>153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Technický</vt:lpstr>
      <vt:lpstr>projekt</vt:lpstr>
      <vt:lpstr>Válka o španělské dědictví</vt:lpstr>
      <vt:lpstr>ANOTACE</vt:lpstr>
      <vt:lpstr>Válka o španělské dědictví</vt:lpstr>
      <vt:lpstr>Prezentace aplikace PowerPoint</vt:lpstr>
      <vt:lpstr>Karel II.</vt:lpstr>
      <vt:lpstr>Prezentace aplikace PowerPoint</vt:lpstr>
      <vt:lpstr>Problémy s nástupnictvím</vt:lpstr>
      <vt:lpstr>Prezentace aplikace PowerPoint</vt:lpstr>
      <vt:lpstr>Koalice </vt:lpstr>
      <vt:lpstr>Průběh války</vt:lpstr>
      <vt:lpstr>Bitva u Malplaquet</vt:lpstr>
      <vt:lpstr>Evžen Savojský</vt:lpstr>
      <vt:lpstr>Vévoda z Marlborough</vt:lpstr>
      <vt:lpstr>Rozpad koalice</vt:lpstr>
      <vt:lpstr>Utrechtský mír</vt:lpstr>
      <vt:lpstr>Prezentace aplikace PowerPoint</vt:lpstr>
      <vt:lpstr>Rastattský mír</vt:lpstr>
      <vt:lpstr>Prezentace aplikace PowerPoint</vt:lpstr>
      <vt:lpstr>Závěrečné opakování</vt:lpstr>
      <vt:lpstr>Zdroje </vt:lpstr>
      <vt:lpstr>Literatura </vt:lpstr>
      <vt:lpstr>Konec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Válka o španělské dědictví</dc:title>
  <dc:creator>zi</dc:creator>
  <cp:lastModifiedBy>zi</cp:lastModifiedBy>
  <cp:revision>19</cp:revision>
  <dcterms:created xsi:type="dcterms:W3CDTF">2014-01-19T17:25:12Z</dcterms:created>
  <dcterms:modified xsi:type="dcterms:W3CDTF">2014-02-23T18:42:15Z</dcterms:modified>
</cp:coreProperties>
</file>