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7"/>
  </p:notesMasterIdLst>
  <p:sldIdLst>
    <p:sldId id="304" r:id="rId2"/>
    <p:sldId id="306" r:id="rId3"/>
    <p:sldId id="256" r:id="rId4"/>
    <p:sldId id="257" r:id="rId5"/>
    <p:sldId id="258" r:id="rId6"/>
    <p:sldId id="264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4" r:id="rId25"/>
    <p:sldId id="285" r:id="rId26"/>
    <p:sldId id="286" r:id="rId27"/>
    <p:sldId id="287" r:id="rId28"/>
    <p:sldId id="289" r:id="rId29"/>
    <p:sldId id="290" r:id="rId30"/>
    <p:sldId id="291" r:id="rId31"/>
    <p:sldId id="292" r:id="rId32"/>
    <p:sldId id="261" r:id="rId33"/>
    <p:sldId id="262" r:id="rId34"/>
    <p:sldId id="263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3" r:id="rId45"/>
    <p:sldId id="305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8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84173" autoAdjust="0"/>
  </p:normalViewPr>
  <p:slideViewPr>
    <p:cSldViewPr>
      <p:cViewPr>
        <p:scale>
          <a:sx n="96" d="100"/>
          <a:sy n="96" d="100"/>
        </p:scale>
        <p:origin x="-113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57CFBF-518E-4194-8403-1D292DABFFE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2B2B6-57B5-4444-BAC6-4C7F593C19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819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2B2B6-57B5-4444-BAC6-4C7F593C199B}" type="slidenum">
              <a:rPr lang="cs-CZ" smtClean="0"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74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68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59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909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68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29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07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590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05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4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059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221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970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08598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Algebraické výrazy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Druhá mocnina dvojčlenu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VY_32_INOVACE_1C_M_01(20)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31. </a:t>
                      </a:r>
                      <a:r>
                        <a:rPr lang="cs-CZ" sz="2000" smtClean="0">
                          <a:effectLst/>
                        </a:rPr>
                        <a:t>10. 2012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164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4345"/>
            <a:ext cx="820891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Anotace: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Určeno </a:t>
            </a:r>
            <a:r>
              <a:rPr lang="cs-CZ" dirty="0"/>
              <a:t>pro žáky 1. ročníku nástavbového studia (popř. 1. ročníku SOU).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Prezentace </a:t>
            </a:r>
            <a:r>
              <a:rPr lang="cs-CZ" dirty="0"/>
              <a:t>je určena jako podpůrný materiál k výkladu učitele a interaktivní práci žáků, lze použít i k opakování učiva.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Obsahuje tři vzorové příklady s animací podporující výklad.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Dále čtyři příklady s nabídkou výběru výsledků. Některý z žáků dostane myš a z nabídky řešení příkladů vybírá správnou možnost.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A na závěr čtyři příklady k samostatné práci žáků.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Čas: cca 20 – 25 min.</a:t>
            </a:r>
          </a:p>
        </p:txBody>
      </p:sp>
    </p:spTree>
    <p:extLst>
      <p:ext uri="{BB962C8B-B14F-4D97-AF65-F5344CB8AC3E}">
        <p14:creationId xmlns:p14="http://schemas.microsoft.com/office/powerpoint/2010/main" val="3251800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83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000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+ B)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A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+ 2AB + B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– B)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A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2AB + B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179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94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(A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3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3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+ 2∙A∙B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3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+ 2∙3∙c 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+ 2∙A∙B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3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+ 2∙3∙c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+ 2∙A∙B + B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endParaRPr lang="cs-CZ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3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+ 2∙3∙c + c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+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+ 2∙A∙B + B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po umocnění a vynásobení: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+ c)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9 + 6c + c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5575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13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2∙A∙B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2∙k∙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2∙A∙B</a:t>
            </a:r>
            <a:endParaRPr lang="cs-CZ" b="1" dirty="0" smtClean="0">
              <a:solidFill>
                <a:srgbClr val="00B0F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2∙k∙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2∙A∙B + B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2∙k∙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+ 4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– B)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A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2∙A∙B + B</a:t>
            </a:r>
            <a:r>
              <a:rPr lang="cs-CZ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po umocnění a vynásobení: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(k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k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8k + 16</a:t>
            </a: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8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</a:t>
            </a: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(3d)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(3d)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– 2∙A∙B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(3d)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2∙3d∙2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– 2∙A∙B</a:t>
            </a: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(3d)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2∙3d∙2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– 2∙A∙B  + B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Umocněte podle vzorce (A ± B)</a:t>
            </a:r>
            <a:r>
              <a:rPr lang="cs-CZ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(3d)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2∙3d∙2 + 2</a:t>
            </a:r>
            <a:r>
              <a:rPr lang="cs-CZ" sz="30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baseline="30000" dirty="0" smtClean="0">
              <a:solidFill>
                <a:srgbClr val="002060"/>
              </a:solidFill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  – B)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 A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 – 2∙A∙B  + B</a:t>
            </a:r>
            <a:r>
              <a:rPr lang="cs-CZ" sz="30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30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 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3000" b="1" dirty="0" smtClean="0">
                <a:solidFill>
                  <a:srgbClr val="00B0F0"/>
                </a:solidFill>
                <a:latin typeface="Liberation Mono" pitchFamily="50" charset="0"/>
                <a:cs typeface="Liberation Mono" pitchFamily="50" charset="0"/>
              </a:rPr>
              <a:t>  </a:t>
            </a:r>
            <a:r>
              <a:rPr lang="cs-CZ" sz="3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po umocnění a vynásobení: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3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(3d </a:t>
            </a: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2)</a:t>
            </a:r>
            <a:r>
              <a:rPr lang="cs-CZ" sz="3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9d</a:t>
            </a:r>
            <a:r>
              <a:rPr lang="cs-CZ" sz="3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12d + 4</a:t>
            </a:r>
          </a:p>
        </p:txBody>
      </p:sp>
    </p:spTree>
    <p:extLst>
      <p:ext uri="{BB962C8B-B14F-4D97-AF65-F5344CB8AC3E}">
        <p14:creationId xmlns:p14="http://schemas.microsoft.com/office/powerpoint/2010/main" val="58816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(5b + 3)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195736" y="2762453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                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+ 9                </a:t>
            </a:r>
            <a:endParaRPr lang="cs-CZ" sz="3200" b="1" dirty="0"/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195736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              25b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+ 9               </a:t>
            </a:r>
            <a:endParaRPr lang="cs-CZ" sz="3200" b="1" dirty="0"/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195736" y="407707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          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+ 30b + 9           </a:t>
            </a:r>
            <a:endParaRPr lang="cs-CZ" sz="3200" b="1" dirty="0"/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195736" y="4725144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          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+ 15b + 9           </a:t>
            </a:r>
            <a:endParaRPr lang="cs-CZ" sz="3200" b="1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195736" y="537321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         25b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 + 30b + 9         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1929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71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09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(2x – 3y)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339752" y="2780928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2x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3y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339752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4x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</a:t>
            </a:r>
            <a:r>
              <a:rPr lang="cs-CZ" sz="3200" b="1" dirty="0">
                <a:solidFill>
                  <a:prstClr val="white"/>
                </a:solidFill>
              </a:rPr>
              <a:t>– </a:t>
            </a:r>
            <a:r>
              <a:rPr lang="cs-CZ" sz="3200" b="1" dirty="0" smtClean="0">
                <a:solidFill>
                  <a:prstClr val="white"/>
                </a:solidFill>
              </a:rPr>
              <a:t>3y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2339752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4x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– 12xy + 9y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339752" y="4725143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4x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12xy –</a:t>
            </a:r>
            <a:r>
              <a:rPr lang="cs-CZ" sz="3200" b="1" dirty="0" smtClean="0">
                <a:solidFill>
                  <a:prstClr val="white"/>
                </a:solidFill>
              </a:rPr>
              <a:t> 9y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339752" y="537321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4x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prstClr val="white"/>
                </a:solidFill>
              </a:rPr>
              <a:t>+ </a:t>
            </a:r>
            <a:r>
              <a:rPr lang="cs-CZ" sz="3200" b="1" dirty="0">
                <a:solidFill>
                  <a:prstClr val="white"/>
                </a:solidFill>
              </a:rPr>
              <a:t>9y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59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4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69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(ab – 3c)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" action="ppaction://hlinkshowjump?jump=nextslide"/>
          </p:cNvPr>
          <p:cNvSpPr txBox="1"/>
          <p:nvPr/>
        </p:nvSpPr>
        <p:spPr>
          <a:xfrm>
            <a:off x="2339750" y="2780927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ab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+ 3c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339752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a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b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+ 9c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339752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a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b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3200" b="1" dirty="0" smtClean="0">
                <a:solidFill>
                  <a:prstClr val="white"/>
                </a:solidFill>
              </a:rPr>
              <a:t> – 9c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2339750" y="472514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 algn="ctr"/>
            <a:r>
              <a:rPr lang="cs-CZ" sz="3200" b="1" dirty="0">
                <a:solidFill>
                  <a:prstClr val="white"/>
                </a:solidFill>
              </a:rPr>
              <a:t>a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b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prstClr val="white"/>
                </a:solidFill>
              </a:rPr>
              <a:t>– 6abc + </a:t>
            </a:r>
            <a:r>
              <a:rPr lang="cs-CZ" sz="3200" b="1" dirty="0">
                <a:solidFill>
                  <a:prstClr val="white"/>
                </a:solidFill>
              </a:rPr>
              <a:t>9c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339752" y="5373216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a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b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r>
              <a:rPr lang="cs-CZ" sz="3200" b="1" dirty="0">
                <a:solidFill>
                  <a:prstClr val="white"/>
                </a:solidFill>
              </a:rPr>
              <a:t> – 6abc </a:t>
            </a:r>
            <a:r>
              <a:rPr lang="cs-CZ" sz="3200" b="1" dirty="0" smtClean="0">
                <a:solidFill>
                  <a:prstClr val="white"/>
                </a:solidFill>
              </a:rPr>
              <a:t>– </a:t>
            </a:r>
            <a:r>
              <a:rPr lang="cs-CZ" sz="3200" b="1" dirty="0">
                <a:solidFill>
                  <a:prstClr val="white"/>
                </a:solidFill>
              </a:rPr>
              <a:t>9c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9622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84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správnou odpověď: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(0,7 + 0,1u)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2267744" y="2781535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0,49 + 0,14u + 0,01u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baseline="30000" dirty="0"/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267744" y="342900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4,9 </a:t>
            </a:r>
            <a:r>
              <a:rPr lang="cs-CZ" sz="3200" b="1" dirty="0">
                <a:solidFill>
                  <a:prstClr val="white"/>
                </a:solidFill>
              </a:rPr>
              <a:t>+ </a:t>
            </a:r>
            <a:r>
              <a:rPr lang="cs-CZ" sz="3200" b="1" dirty="0" smtClean="0">
                <a:solidFill>
                  <a:prstClr val="white"/>
                </a:solidFill>
              </a:rPr>
              <a:t>1,4u </a:t>
            </a:r>
            <a:r>
              <a:rPr lang="cs-CZ" sz="3200" b="1" dirty="0">
                <a:solidFill>
                  <a:prstClr val="white"/>
                </a:solidFill>
              </a:rPr>
              <a:t>+ </a:t>
            </a:r>
            <a:r>
              <a:rPr lang="cs-CZ" sz="3200" b="1" dirty="0" smtClean="0">
                <a:solidFill>
                  <a:prstClr val="white"/>
                </a:solidFill>
              </a:rPr>
              <a:t>0,1u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baseline="30000" dirty="0"/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2267744" y="4071492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white"/>
                </a:solidFill>
              </a:rPr>
              <a:t>0,7 </a:t>
            </a:r>
            <a:r>
              <a:rPr lang="cs-CZ" sz="3200" b="1" dirty="0">
                <a:solidFill>
                  <a:prstClr val="white"/>
                </a:solidFill>
              </a:rPr>
              <a:t>+ 0,14u + </a:t>
            </a:r>
            <a:r>
              <a:rPr lang="cs-CZ" sz="3200" b="1" dirty="0" smtClean="0">
                <a:solidFill>
                  <a:prstClr val="white"/>
                </a:solidFill>
              </a:rPr>
              <a:t>0,1u</a:t>
            </a:r>
            <a:r>
              <a:rPr lang="cs-CZ" sz="3200" b="1" baseline="30000" dirty="0" smtClean="0">
                <a:solidFill>
                  <a:prstClr val="white"/>
                </a:solidFill>
              </a:rPr>
              <a:t>2</a:t>
            </a:r>
            <a:endParaRPr lang="cs-CZ" sz="3200" b="1" baseline="30000" dirty="0"/>
          </a:p>
        </p:txBody>
      </p:sp>
      <p:sp>
        <p:nvSpPr>
          <p:cNvPr id="7" name="TextovéPole 6">
            <a:hlinkClick r:id="" action="ppaction://hlinkshowjump?jump=nextslide"/>
          </p:cNvPr>
          <p:cNvSpPr txBox="1"/>
          <p:nvPr/>
        </p:nvSpPr>
        <p:spPr>
          <a:xfrm>
            <a:off x="2267744" y="4734067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0,49 + </a:t>
            </a:r>
            <a:r>
              <a:rPr lang="cs-CZ" sz="3200" b="1" dirty="0" smtClean="0">
                <a:solidFill>
                  <a:prstClr val="white"/>
                </a:solidFill>
              </a:rPr>
              <a:t>1,4u </a:t>
            </a:r>
            <a:r>
              <a:rPr lang="cs-CZ" sz="3200" b="1" dirty="0">
                <a:solidFill>
                  <a:prstClr val="white"/>
                </a:solidFill>
              </a:rPr>
              <a:t>+ 0,01u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baseline="30000" dirty="0"/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2267744" y="5384170"/>
            <a:ext cx="468000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prstClr val="white"/>
                </a:solidFill>
              </a:rPr>
              <a:t>0,49 </a:t>
            </a:r>
            <a:r>
              <a:rPr lang="cs-CZ" sz="3200" b="1" dirty="0" smtClean="0">
                <a:solidFill>
                  <a:prstClr val="white"/>
                </a:solidFill>
              </a:rPr>
              <a:t> + </a:t>
            </a:r>
            <a:r>
              <a:rPr lang="cs-CZ" sz="3200" b="1" dirty="0">
                <a:solidFill>
                  <a:prstClr val="white"/>
                </a:solidFill>
              </a:rPr>
              <a:t>0,01u</a:t>
            </a:r>
            <a:r>
              <a:rPr lang="cs-CZ" sz="3200" b="1" baseline="30000" dirty="0">
                <a:solidFill>
                  <a:prstClr val="white"/>
                </a:solidFill>
              </a:rPr>
              <a:t>2</a:t>
            </a:r>
            <a:endParaRPr lang="cs-CZ" sz="3200" b="1" baseline="30000" dirty="0"/>
          </a:p>
        </p:txBody>
      </p:sp>
    </p:spTree>
    <p:extLst>
      <p:ext uri="{BB962C8B-B14F-4D97-AF65-F5344CB8AC3E}">
        <p14:creationId xmlns:p14="http://schemas.microsoft.com/office/powerpoint/2010/main" val="3042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-4653"/>
            </a:avLst>
          </a:prstGeom>
          <a:solidFill>
            <a:srgbClr val="92D050">
              <a:alpha val="90000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>
            <a:hlinkClick r:id="" action="ppaction://hlinkshowjump?jump=previousslide"/>
          </p:cNvPr>
          <p:cNvSpPr txBox="1"/>
          <p:nvPr/>
        </p:nvSpPr>
        <p:spPr>
          <a:xfrm>
            <a:off x="0" y="151179"/>
            <a:ext cx="91440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 H Y B A</a:t>
            </a:r>
          </a:p>
          <a:p>
            <a:pPr algn="ctr"/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>
                <a:solidFill>
                  <a:srgbClr val="FF0000"/>
                </a:solidFill>
              </a:rPr>
              <a:t>Zkuste to ještě </a:t>
            </a:r>
            <a:r>
              <a:rPr lang="cs-CZ" sz="6000" b="1" dirty="0" smtClean="0">
                <a:solidFill>
                  <a:srgbClr val="FF0000"/>
                </a:solidFill>
              </a:rPr>
              <a:t>jednou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>
            <a:hlinkClick r:id="" action="ppaction://hlinkshowjump?jump=previousslide"/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07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400490" y="1269000"/>
            <a:ext cx="4320000" cy="4320000"/>
          </a:xfrm>
          <a:prstGeom prst="smileyFace">
            <a:avLst>
              <a:gd name="adj" fmla="val 4653"/>
            </a:avLst>
          </a:prstGeom>
          <a:solidFill>
            <a:srgbClr val="F18105">
              <a:alpha val="89804"/>
            </a:srgbClr>
          </a:solidFill>
          <a:ln w="28575"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>
            <a:hlinkClick r:id="" action="ppaction://hlinkshowjump?jump=nextslide"/>
          </p:cNvPr>
          <p:cNvSpPr txBox="1"/>
          <p:nvPr/>
        </p:nvSpPr>
        <p:spPr>
          <a:xfrm>
            <a:off x="2887897" y="253337"/>
            <a:ext cx="334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SPRÁVNĚ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>
            <a:hlinkClick r:id="" action="ppaction://hlinkshowjump?jump=nextslide"/>
          </p:cNvPr>
          <p:cNvSpPr txBox="1"/>
          <p:nvPr/>
        </p:nvSpPr>
        <p:spPr>
          <a:xfrm>
            <a:off x="3036075" y="5747602"/>
            <a:ext cx="3071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Další otázka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4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Vypočítejte: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	(11 - 0,5j)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121 – 11j +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0,25j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	(8k + 3m)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nn-NO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64k</a:t>
            </a:r>
            <a:r>
              <a:rPr lang="nn-NO" sz="2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nn-NO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+ 48km + </a:t>
            </a:r>
            <a:r>
              <a:rPr lang="nn-NO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9m</a:t>
            </a:r>
            <a:r>
              <a:rPr lang="nn-NO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	(0,2 - 3uv)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 – 1,2uv +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9u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	(2,5 + 0,3c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2600" dirty="0"/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 6,25 + 1,5c</a:t>
            </a:r>
            <a:r>
              <a:rPr lang="cs-CZ" sz="2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0,09c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267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dvojčlenu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endParaRPr lang="cs-CZ" sz="6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 </a:t>
            </a:r>
            <a:r>
              <a:rPr lang="cs-CZ" sz="6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Nějaké dotazy ??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5771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1143</Words>
  <Application>Microsoft Office PowerPoint</Application>
  <PresentationFormat>Předvádění na obrazovce (4:3)</PresentationFormat>
  <Paragraphs>243</Paragraphs>
  <Slides>45</Slides>
  <Notes>5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Motiv systému Office</vt:lpstr>
      <vt:lpstr>Prezentace aplikace PowerPoint</vt:lpstr>
      <vt:lpstr>Prezentace aplikace PowerPoint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Prezentace aplikace PowerPoint</vt:lpstr>
      <vt:lpstr>Prezentace aplikace PowerPoint</vt:lpstr>
      <vt:lpstr>Druhá mocnina dvojčlenu</vt:lpstr>
      <vt:lpstr>Druhá mocnina dvojčlenu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 dvojčlenu</dc:title>
  <dc:creator>Petr Zeidler</dc:creator>
  <cp:lastModifiedBy>Petr Zeidler</cp:lastModifiedBy>
  <cp:revision>38</cp:revision>
  <dcterms:created xsi:type="dcterms:W3CDTF">2012-10-31T20:59:24Z</dcterms:created>
  <dcterms:modified xsi:type="dcterms:W3CDTF">2013-02-06T13:21:02Z</dcterms:modified>
</cp:coreProperties>
</file>