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1"/>
  </p:notesMasterIdLst>
  <p:sldIdLst>
    <p:sldId id="304" r:id="rId2"/>
    <p:sldId id="306" r:id="rId3"/>
    <p:sldId id="256" r:id="rId4"/>
    <p:sldId id="257" r:id="rId5"/>
    <p:sldId id="258" r:id="rId6"/>
    <p:sldId id="261" r:id="rId7"/>
    <p:sldId id="262" r:id="rId8"/>
    <p:sldId id="263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3" r:id="rId19"/>
    <p:sldId id="30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8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266" autoAdjust="0"/>
  </p:normalViewPr>
  <p:slideViewPr>
    <p:cSldViewPr>
      <p:cViewPr>
        <p:scale>
          <a:sx n="93" d="100"/>
          <a:sy n="93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57CFBF-518E-4194-8403-1D292DABFFE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2B2B6-57B5-4444-BAC6-4C7F593C19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819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68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59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909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68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29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07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590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05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4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059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221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970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49806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Algebraické výrazy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Rozdíl druhých mocnin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VY_32_INOVACE_1C_M_02(20)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31. 10. </a:t>
                      </a:r>
                      <a:r>
                        <a:rPr lang="cs-CZ" sz="2000" dirty="0" smtClean="0">
                          <a:effectLst/>
                        </a:rPr>
                        <a:t>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62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74345"/>
            <a:ext cx="69127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Anotace: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Určená </a:t>
            </a:r>
            <a:r>
              <a:rPr lang="cs-CZ" dirty="0"/>
              <a:t>pro žáky 1. ročníku nástavbového studia (popř. 1. ročníku SOU).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Prezentace </a:t>
            </a:r>
            <a:r>
              <a:rPr lang="cs-CZ" dirty="0"/>
              <a:t>je určena jako podpůrný materiál k výkladu učitele a interaktivní práci žáků, lze použít i k opakování učiva.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Prvních pět úloh společně s žáky ( první úloha s animací podporující výklad).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Dále čtyři příklady s nabídkou výběru výsledků. Některý z žáků dostane myš a z nabídky řešení příkladů vybírá správnou možnost.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A na závěr čtyři příklady k samostatné práci žáků.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Čas: cca. 20 - 25 min.</a:t>
            </a:r>
          </a:p>
        </p:txBody>
      </p:sp>
    </p:spTree>
    <p:extLst>
      <p:ext uri="{BB962C8B-B14F-4D97-AF65-F5344CB8AC3E}">
        <p14:creationId xmlns:p14="http://schemas.microsoft.com/office/powerpoint/2010/main" val="4097663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druhých mocnin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83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druhých mocnin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(A – B)∙(A + B) </a:t>
            </a:r>
            <a:endParaRPr lang="cs-CZ" sz="6000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179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druhých mocnin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Rozložte na součin podle vzorce A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B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9 – g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16 – 4a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9u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81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lv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e)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b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3021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230219"/>
            <a:ext cx="1784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49 – k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6918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24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48280" y="26918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B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2416" y="2691884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endParaRPr lang="cs-CZ" sz="24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2416" y="2230219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(7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6918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B)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23021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k)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69188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∙(A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230219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∙(7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691883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B)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23021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k)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380051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– g)∙(3 +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g)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4239655"/>
            <a:ext cx="3780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(4 – 2a)∙(4 + 2a)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467159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(3u – 9)∙(3u + 9)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5105764"/>
            <a:ext cx="4068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r>
              <a:rPr lang="cs-CZ" sz="24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b)∙(a</a:t>
            </a:r>
            <a:r>
              <a:rPr lang="cs-CZ" sz="24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b)</a:t>
            </a:r>
          </a:p>
        </p:txBody>
      </p:sp>
    </p:spTree>
    <p:extLst>
      <p:ext uri="{BB962C8B-B14F-4D97-AF65-F5344CB8AC3E}">
        <p14:creationId xmlns:p14="http://schemas.microsoft.com/office/powerpoint/2010/main" val="343394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(5b – 3)∙(5b + 3)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195736" y="2759617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+ 9 </a:t>
            </a:r>
            <a:endParaRPr lang="cs-CZ" sz="3200" b="1" dirty="0"/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195736" y="3428999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</a:t>
            </a:r>
            <a:r>
              <a:rPr lang="cs-CZ" sz="3200" b="1" dirty="0">
                <a:solidFill>
                  <a:prstClr val="white"/>
                </a:solidFill>
              </a:rPr>
              <a:t>–</a:t>
            </a:r>
            <a:r>
              <a:rPr lang="cs-CZ" sz="3200" b="1" dirty="0" smtClean="0"/>
              <a:t> 9</a:t>
            </a:r>
            <a:endParaRPr lang="cs-CZ" sz="3200" b="1" dirty="0"/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195736" y="4065563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</a:t>
            </a:r>
            <a:r>
              <a:rPr lang="cs-CZ" sz="3200" b="1" dirty="0">
                <a:solidFill>
                  <a:prstClr val="white"/>
                </a:solidFill>
              </a:rPr>
              <a:t>–</a:t>
            </a:r>
            <a:r>
              <a:rPr lang="cs-CZ" sz="3200" b="1" dirty="0" smtClean="0"/>
              <a:t> 3</a:t>
            </a:r>
            <a:endParaRPr lang="cs-CZ" sz="3200" b="1" dirty="0"/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195736" y="4725144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25b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</a:t>
            </a:r>
            <a:r>
              <a:rPr lang="cs-CZ" sz="3200" b="1" dirty="0">
                <a:solidFill>
                  <a:prstClr val="white"/>
                </a:solidFill>
              </a:rPr>
              <a:t>–</a:t>
            </a:r>
            <a:r>
              <a:rPr lang="cs-CZ" sz="3200" b="1" dirty="0" smtClean="0"/>
              <a:t> 15b + 9</a:t>
            </a:r>
            <a:endParaRPr lang="cs-CZ" sz="3200" b="1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195736" y="5373215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prstClr val="white"/>
                </a:solidFill>
              </a:rPr>
              <a:t>25b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– 9</a:t>
            </a:r>
          </a:p>
        </p:txBody>
      </p:sp>
    </p:spTree>
    <p:extLst>
      <p:ext uri="{BB962C8B-B14F-4D97-AF65-F5344CB8AC3E}">
        <p14:creationId xmlns:p14="http://schemas.microsoft.com/office/powerpoint/2010/main" val="351929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71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09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9x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339751" y="2780928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(3x – 2y)∙(3x –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2y)</a:t>
            </a: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339751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(3x </a:t>
            </a:r>
            <a:r>
              <a:rPr lang="cs-CZ" sz="3200" b="1" dirty="0" smtClean="0">
                <a:solidFill>
                  <a:prstClr val="white"/>
                </a:solidFill>
              </a:rPr>
              <a:t>+ </a:t>
            </a:r>
            <a:r>
              <a:rPr lang="cs-CZ" sz="3200" b="1" dirty="0">
                <a:solidFill>
                  <a:prstClr val="white"/>
                </a:solidFill>
              </a:rPr>
              <a:t>2y)∙(3x + 2y)</a:t>
            </a: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2339752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(3x – 2y)∙(3x + 2y)</a:t>
            </a:r>
            <a:endParaRPr lang="cs-CZ" sz="3200" b="1" dirty="0"/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339752" y="4725143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prstClr val="white"/>
                </a:solidFill>
              </a:rPr>
              <a:t>(9x </a:t>
            </a:r>
            <a:r>
              <a:rPr lang="cs-CZ" sz="3200" b="1" dirty="0">
                <a:solidFill>
                  <a:prstClr val="white"/>
                </a:solidFill>
              </a:rPr>
              <a:t>– </a:t>
            </a:r>
            <a:r>
              <a:rPr lang="cs-CZ" sz="3200" b="1" dirty="0" smtClean="0">
                <a:solidFill>
                  <a:prstClr val="white"/>
                </a:solidFill>
              </a:rPr>
              <a:t>4y</a:t>
            </a:r>
            <a:r>
              <a:rPr lang="cs-CZ" sz="3200" b="1" dirty="0">
                <a:solidFill>
                  <a:prstClr val="white"/>
                </a:solidFill>
              </a:rPr>
              <a:t>)∙</a:t>
            </a:r>
            <a:r>
              <a:rPr lang="cs-CZ" sz="3200" b="1" dirty="0" smtClean="0">
                <a:solidFill>
                  <a:prstClr val="white"/>
                </a:solidFill>
              </a:rPr>
              <a:t>(9x </a:t>
            </a:r>
            <a:r>
              <a:rPr lang="cs-CZ" sz="3200" b="1" dirty="0">
                <a:solidFill>
                  <a:prstClr val="white"/>
                </a:solidFill>
              </a:rPr>
              <a:t>+ </a:t>
            </a:r>
            <a:r>
              <a:rPr lang="cs-CZ" sz="3200" b="1" dirty="0" smtClean="0">
                <a:solidFill>
                  <a:prstClr val="white"/>
                </a:solidFill>
              </a:rPr>
              <a:t>4y</a:t>
            </a:r>
            <a:r>
              <a:rPr lang="cs-CZ" sz="3200" b="1" dirty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339752" y="537321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</a:t>
            </a:r>
            <a:r>
              <a:rPr lang="cs-CZ" sz="3200" b="1" dirty="0" smtClean="0">
                <a:solidFill>
                  <a:prstClr val="white"/>
                </a:solidFill>
              </a:rPr>
              <a:t>3x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– </a:t>
            </a:r>
            <a:r>
              <a:rPr lang="cs-CZ" sz="3200" b="1" dirty="0" smtClean="0">
                <a:solidFill>
                  <a:prstClr val="white"/>
                </a:solidFill>
              </a:rPr>
              <a:t>2y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)</a:t>
            </a:r>
            <a:r>
              <a:rPr lang="cs-CZ" sz="3200" b="1" dirty="0">
                <a:solidFill>
                  <a:prstClr val="white"/>
                </a:solidFill>
              </a:rPr>
              <a:t>∙(</a:t>
            </a:r>
            <a:r>
              <a:rPr lang="cs-CZ" sz="3200" b="1" dirty="0" smtClean="0">
                <a:solidFill>
                  <a:prstClr val="white"/>
                </a:solidFill>
              </a:rPr>
              <a:t>3x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+ </a:t>
            </a:r>
            <a:r>
              <a:rPr lang="cs-CZ" sz="3200" b="1" dirty="0" smtClean="0">
                <a:solidFill>
                  <a:prstClr val="white"/>
                </a:solidFill>
              </a:rPr>
              <a:t>2y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)</a:t>
            </a:r>
            <a:endParaRPr lang="cs-CZ" sz="3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59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4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69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36d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339750" y="278092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</a:t>
            </a:r>
            <a:r>
              <a:rPr lang="cs-CZ" sz="3200" b="1" dirty="0" smtClean="0">
                <a:solidFill>
                  <a:prstClr val="white"/>
                </a:solidFill>
              </a:rPr>
              <a:t>36d</a:t>
            </a:r>
            <a:r>
              <a:rPr lang="cs-CZ" sz="3200" b="1" dirty="0">
                <a:solidFill>
                  <a:prstClr val="white"/>
                </a:solidFill>
              </a:rPr>
              <a:t>)∙(c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+ </a:t>
            </a:r>
            <a:r>
              <a:rPr lang="cs-CZ" sz="3200" b="1" dirty="0" smtClean="0">
                <a:solidFill>
                  <a:prstClr val="white"/>
                </a:solidFill>
              </a:rPr>
              <a:t>36d</a:t>
            </a:r>
            <a:r>
              <a:rPr lang="cs-CZ" sz="3200" b="1" dirty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339750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prstClr val="white"/>
                </a:solidFill>
              </a:rPr>
              <a:t>+ </a:t>
            </a:r>
            <a:r>
              <a:rPr lang="cs-CZ" sz="3200" b="1" dirty="0">
                <a:solidFill>
                  <a:prstClr val="white"/>
                </a:solidFill>
              </a:rPr>
              <a:t>6d)∙(c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+ 6d)</a:t>
            </a: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339751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6d)∙(c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6d)</a:t>
            </a:r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2339750" y="4726364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prstClr val="white"/>
                </a:solidFill>
              </a:rPr>
              <a:t>(c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– 6d)∙(c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+ 6d)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339750" y="537321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6d)∙(c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6d)</a:t>
            </a:r>
          </a:p>
        </p:txBody>
      </p:sp>
    </p:spTree>
    <p:extLst>
      <p:ext uri="{BB962C8B-B14F-4D97-AF65-F5344CB8AC3E}">
        <p14:creationId xmlns:p14="http://schemas.microsoft.com/office/powerpoint/2010/main" val="319622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84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0,49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2267744" y="2781534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prstClr val="white"/>
                </a:solidFill>
              </a:rPr>
              <a:t>(0,7 + u)</a:t>
            </a:r>
            <a:r>
              <a:rPr lang="cs-CZ" sz="3200" b="1" dirty="0">
                <a:solidFill>
                  <a:prstClr val="white"/>
                </a:solidFill>
              </a:rPr>
              <a:t>∙</a:t>
            </a:r>
            <a:r>
              <a:rPr lang="cs-CZ" sz="3200" b="1" dirty="0" smtClean="0">
                <a:solidFill>
                  <a:prstClr val="white"/>
                </a:solidFill>
              </a:rPr>
              <a:t>(0,7 </a:t>
            </a:r>
            <a:r>
              <a:rPr lang="cs-CZ" sz="3200" b="1" dirty="0">
                <a:solidFill>
                  <a:prstClr val="white"/>
                </a:solidFill>
              </a:rPr>
              <a:t>– </a:t>
            </a:r>
            <a:r>
              <a:rPr lang="cs-CZ" sz="3200" b="1" dirty="0" smtClean="0">
                <a:solidFill>
                  <a:prstClr val="white"/>
                </a:solidFill>
              </a:rPr>
              <a:t>u)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267744" y="3428999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(0,7 + u)∙(0,7 </a:t>
            </a:r>
            <a:r>
              <a:rPr lang="cs-CZ" sz="3200" b="1" dirty="0" smtClean="0">
                <a:solidFill>
                  <a:prstClr val="white"/>
                </a:solidFill>
              </a:rPr>
              <a:t>+ </a:t>
            </a:r>
            <a:r>
              <a:rPr lang="cs-CZ" sz="3200" b="1" dirty="0">
                <a:solidFill>
                  <a:prstClr val="white"/>
                </a:solidFill>
              </a:rPr>
              <a:t>u)</a:t>
            </a: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267744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(0,7 –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u)∙(0,7 – u)</a:t>
            </a:r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267743" y="4734067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</a:t>
            </a:r>
            <a:r>
              <a:rPr lang="cs-CZ" sz="3200" b="1" dirty="0" smtClean="0">
                <a:solidFill>
                  <a:prstClr val="white"/>
                </a:solidFill>
              </a:rPr>
              <a:t>0,49 </a:t>
            </a:r>
            <a:r>
              <a:rPr lang="cs-CZ" sz="3200" b="1" dirty="0">
                <a:solidFill>
                  <a:prstClr val="white"/>
                </a:solidFill>
              </a:rPr>
              <a:t>+ u)∙(</a:t>
            </a:r>
            <a:r>
              <a:rPr lang="cs-CZ" sz="3200" b="1" dirty="0" smtClean="0">
                <a:solidFill>
                  <a:prstClr val="white"/>
                </a:solidFill>
              </a:rPr>
              <a:t>0,49 </a:t>
            </a:r>
            <a:r>
              <a:rPr lang="cs-CZ" sz="3200" b="1" dirty="0">
                <a:solidFill>
                  <a:prstClr val="white"/>
                </a:solidFill>
              </a:rPr>
              <a:t>– u)</a:t>
            </a: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267744" y="5380147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(</a:t>
            </a:r>
            <a:r>
              <a:rPr lang="cs-CZ" sz="3200" b="1" dirty="0" smtClean="0">
                <a:solidFill>
                  <a:prstClr val="white"/>
                </a:solidFill>
              </a:rPr>
              <a:t>0,07 </a:t>
            </a:r>
            <a:r>
              <a:rPr lang="cs-CZ" sz="3200" b="1" dirty="0">
                <a:solidFill>
                  <a:prstClr val="white"/>
                </a:solidFill>
              </a:rPr>
              <a:t>–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u)∙(</a:t>
            </a:r>
            <a:r>
              <a:rPr lang="cs-CZ" sz="3200" b="1" dirty="0" smtClean="0">
                <a:solidFill>
                  <a:prstClr val="white"/>
                </a:solidFill>
              </a:rPr>
              <a:t>0,07 + </a:t>
            </a:r>
            <a:r>
              <a:rPr lang="cs-CZ" sz="3200" b="1" dirty="0">
                <a:solidFill>
                  <a:prstClr val="white"/>
                </a:solidFill>
              </a:rPr>
              <a:t>u)</a:t>
            </a:r>
          </a:p>
        </p:txBody>
      </p:sp>
    </p:spTree>
    <p:extLst>
      <p:ext uri="{BB962C8B-B14F-4D97-AF65-F5344CB8AC3E}">
        <p14:creationId xmlns:p14="http://schemas.microsoft.com/office/powerpoint/2010/main" val="3042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>
            <a:hlinkClick r:id="" action="ppaction://hlinkshowjump?jump=previousslide"/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07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4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Vypočítejte: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	121 – 0,25j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0,5j)∙(11 + 0,5j)</a:t>
            </a: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	64k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 9m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8k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3m)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∙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(8k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3m)</a:t>
            </a:r>
            <a:endParaRPr lang="cs-CZ" sz="2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	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64p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9q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(8p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3q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)∙</a:t>
            </a: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(8p</a:t>
            </a:r>
            <a:r>
              <a:rPr lang="cs-CZ" sz="2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3q</a:t>
            </a:r>
            <a:r>
              <a:rPr lang="cs-CZ" sz="2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	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(15u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4v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pl-PL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∙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(15u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4v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2600" dirty="0">
              <a:solidFill>
                <a:srgbClr val="002060"/>
              </a:solidFill>
            </a:endParaRPr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225u</a:t>
            </a:r>
            <a:r>
              <a:rPr lang="cs-CZ" sz="2600" b="1" baseline="3000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</a:t>
            </a:r>
            <a:r>
              <a:rPr lang="cs-CZ" sz="2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16v</a:t>
            </a:r>
            <a:r>
              <a:rPr lang="cs-CZ" sz="2600" b="1" baseline="3000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267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 Nějaké dotazy ??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9788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</TotalTime>
  <Words>513</Words>
  <Application>Microsoft Office PowerPoint</Application>
  <PresentationFormat>Předvádění na obrazovce (4:3)</PresentationFormat>
  <Paragraphs>148</Paragraphs>
  <Slides>19</Slides>
  <Notes>5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Rozdíl druhých mocnin</vt:lpstr>
      <vt:lpstr>Rozdíl druhých mocnin</vt:lpstr>
      <vt:lpstr>Rozdíl druhých mocnin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Druhá mocnina dvojčlenu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 dvojčlenu</dc:title>
  <dc:creator>Petr Zeidler</dc:creator>
  <cp:lastModifiedBy>Petr Zeidler</cp:lastModifiedBy>
  <cp:revision>48</cp:revision>
  <dcterms:created xsi:type="dcterms:W3CDTF">2012-10-31T20:59:24Z</dcterms:created>
  <dcterms:modified xsi:type="dcterms:W3CDTF">2013-02-06T13:22:47Z</dcterms:modified>
</cp:coreProperties>
</file>