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3"/>
  </p:notesMasterIdLst>
  <p:sldIdLst>
    <p:sldId id="306" r:id="rId2"/>
    <p:sldId id="308" r:id="rId3"/>
    <p:sldId id="256" r:id="rId4"/>
    <p:sldId id="257" r:id="rId5"/>
    <p:sldId id="258" r:id="rId6"/>
    <p:sldId id="304" r:id="rId7"/>
    <p:sldId id="305" r:id="rId8"/>
    <p:sldId id="261" r:id="rId9"/>
    <p:sldId id="262" r:id="rId10"/>
    <p:sldId id="263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3" r:id="rId21"/>
    <p:sldId id="30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8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9" autoAdjust="0"/>
    <p:restoredTop sz="70216" autoAdjust="0"/>
  </p:normalViewPr>
  <p:slideViewPr>
    <p:cSldViewPr>
      <p:cViewPr>
        <p:scale>
          <a:sx n="93" d="100"/>
          <a:sy n="93" d="100"/>
        </p:scale>
        <p:origin x="-127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57CFBF-518E-4194-8403-1D292DABFFE2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52B2B6-57B5-4444-BAC6-4C7F593C19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819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VY_32_INOVACE_1/20A-ICT/PE/ON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52B2B6-57B5-4444-BAC6-4C7F593C199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474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52B2B6-57B5-4444-BAC6-4C7F593C199B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47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52B2B6-57B5-4444-BAC6-4C7F593C199B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474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52B2B6-57B5-4444-BAC6-4C7F593C199B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474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8683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6599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1909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7681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829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3079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8590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105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945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6059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8221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1C8D7-A4B7-41E6-B47E-D0F74018BEF2}" type="datetimeFigureOut">
              <a:rPr lang="cs-CZ" smtClean="0"/>
              <a:t>6.2.2013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9D1CC-7A98-4936-96F7-1F490CBDA238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797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2006687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Matematické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Matematika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Algebraické výrazy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Druhá mocnina dvojčlenu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VY_32_INOVACE_1C_M_03(20)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Petr </a:t>
                      </a:r>
                      <a:r>
                        <a:rPr lang="cs-CZ" sz="2000" dirty="0" err="1" smtClean="0">
                          <a:effectLst/>
                        </a:rPr>
                        <a:t>Zeidler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01. 11. 2012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05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476672"/>
            <a:ext cx="76328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Anotace:</a:t>
            </a:r>
          </a:p>
          <a:p>
            <a:endParaRPr lang="cs-CZ" dirty="0" smtClean="0"/>
          </a:p>
          <a:p>
            <a:r>
              <a:rPr lang="cs-CZ" dirty="0" smtClean="0"/>
              <a:t>Určená </a:t>
            </a:r>
            <a:r>
              <a:rPr lang="cs-CZ" dirty="0"/>
              <a:t>pro žáky 1. ročníku nástavbového studia.</a:t>
            </a:r>
          </a:p>
          <a:p>
            <a:endParaRPr lang="cs-CZ" dirty="0" smtClean="0"/>
          </a:p>
          <a:p>
            <a:r>
              <a:rPr lang="cs-CZ" dirty="0" smtClean="0"/>
              <a:t>Prezentace </a:t>
            </a:r>
            <a:r>
              <a:rPr lang="cs-CZ" dirty="0"/>
              <a:t>je určena jako podpůrný materiál k výkladu učitele a interaktivní práci žáků, lze použít i k opakování učiva.</a:t>
            </a:r>
          </a:p>
          <a:p>
            <a:endParaRPr lang="cs-CZ" dirty="0"/>
          </a:p>
          <a:p>
            <a:r>
              <a:rPr lang="cs-CZ" dirty="0"/>
              <a:t>Obsahuje tři vzorové příklady s animací podporující výklad.</a:t>
            </a:r>
          </a:p>
          <a:p>
            <a:r>
              <a:rPr lang="cs-CZ" dirty="0"/>
              <a:t>Dále čtyři příklady s nabídkou výběru výsledků. Některý z žáků dostane myš a z nabídky řešení příkladů vybírá správnou možnost.</a:t>
            </a:r>
          </a:p>
          <a:p>
            <a:r>
              <a:rPr lang="cs-CZ" dirty="0"/>
              <a:t>A na závěr čtyři příklady k samostatné práci žáků.</a:t>
            </a:r>
          </a:p>
          <a:p>
            <a:endParaRPr lang="cs-CZ" dirty="0"/>
          </a:p>
          <a:p>
            <a:r>
              <a:rPr lang="cs-CZ" dirty="0"/>
              <a:t>Čas: cca. 25 – 30 min.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8429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383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4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 + B)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A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+ 3A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+ 3AB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B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pPr marL="0" indent="0" algn="ctr">
              <a:buNone/>
            </a:pPr>
            <a:endParaRPr lang="cs-CZ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 – B)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A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3A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+ </a:t>
            </a:r>
            <a:r>
              <a:rPr lang="cs-CZ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3AB</a:t>
            </a:r>
            <a:r>
              <a:rPr lang="cs-CZ" sz="48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</a:t>
            </a:r>
            <a:r>
              <a:rPr lang="cs-CZ" sz="48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pPr marL="0" indent="0">
              <a:buNone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179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04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Umocněte podle vzorce (A ± B)</a:t>
            </a:r>
            <a:r>
              <a:rPr lang="cs-CZ" b="1" baseline="30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72750" y="2498370"/>
            <a:ext cx="199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(2 + y)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2750" y="2996952"/>
            <a:ext cx="558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(A</a:t>
            </a:r>
            <a:endParaRPr lang="cs-CZ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1640" y="299695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B)</a:t>
            </a:r>
            <a:r>
              <a:rPr lang="cs-CZ" sz="24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</a:t>
            </a:r>
            <a:endParaRPr lang="cs-CZ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299695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A</a:t>
            </a:r>
            <a:r>
              <a:rPr lang="cs-CZ" sz="24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249837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75856" y="299695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</a:t>
            </a:r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3∙A</a:t>
            </a:r>
            <a:r>
              <a:rPr lang="cs-CZ" sz="24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∙B </a:t>
            </a:r>
            <a:endParaRPr lang="cs-CZ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249837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+ 3∙2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∙y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860032" y="299695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+ 3∙</a:t>
            </a:r>
            <a:r>
              <a:rPr lang="cs-CZ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A∙B</a:t>
            </a:r>
            <a:r>
              <a:rPr lang="cs-CZ" sz="2400" b="1" baseline="30000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endParaRPr lang="cs-CZ" sz="2400" b="1" dirty="0"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860032" y="249837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+ 3∙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2∙y</a:t>
            </a:r>
            <a:r>
              <a:rPr lang="cs-CZ" sz="2400" b="1" baseline="30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516216" y="299695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B</a:t>
            </a:r>
            <a:r>
              <a:rPr lang="cs-CZ" sz="2400" b="1" baseline="30000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249837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y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56118" y="4043392"/>
            <a:ext cx="7632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po </a:t>
            </a:r>
            <a:r>
              <a:rPr lang="cs-CZ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umocnění a vynásobení: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756118" y="4874389"/>
            <a:ext cx="76323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(2 + y)</a:t>
            </a:r>
            <a:r>
              <a:rPr lang="cs-CZ" sz="24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8 + 12y + 6y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+ y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79512" y="2498370"/>
            <a:ext cx="576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a)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94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  <p:bldP spid="13" grpId="0"/>
      <p:bldP spid="14" grpId="0"/>
      <p:bldP spid="18" grpId="0"/>
      <p:bldP spid="19" grpId="0"/>
      <p:bldP spid="20" grpId="0"/>
      <p:bldP spid="21" grpId="0"/>
      <p:bldP spid="23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04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Umocněte podle vzorce (A ± B)</a:t>
            </a:r>
            <a:r>
              <a:rPr lang="cs-CZ" b="1" baseline="30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72750" y="2498370"/>
            <a:ext cx="1999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(5 – u)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2750" y="2996952"/>
            <a:ext cx="558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(A</a:t>
            </a:r>
            <a:endParaRPr lang="cs-CZ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1640" y="299695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–</a:t>
            </a:r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B)</a:t>
            </a:r>
            <a:r>
              <a:rPr lang="cs-CZ" sz="24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</a:t>
            </a:r>
            <a:endParaRPr lang="cs-CZ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2996952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A</a:t>
            </a:r>
            <a:r>
              <a:rPr lang="cs-CZ" sz="24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2498370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75856" y="299695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–</a:t>
            </a:r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3∙A</a:t>
            </a:r>
            <a:r>
              <a:rPr lang="cs-CZ" sz="24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∙B </a:t>
            </a:r>
            <a:endParaRPr lang="cs-CZ" sz="24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249837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–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3∙5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∙u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860032" y="299695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+ 3∙</a:t>
            </a:r>
            <a:r>
              <a:rPr lang="cs-CZ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A∙B</a:t>
            </a:r>
            <a:r>
              <a:rPr lang="cs-CZ" sz="2400" b="1" baseline="30000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endParaRPr lang="cs-CZ" sz="2400" b="1" dirty="0"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860032" y="249837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+ 3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∙5∙u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516216" y="299695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–</a:t>
            </a:r>
            <a:r>
              <a:rPr lang="cs-CZ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B</a:t>
            </a:r>
            <a:r>
              <a:rPr lang="cs-CZ" sz="2400" b="1" baseline="30000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249837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–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u</a:t>
            </a:r>
            <a:r>
              <a:rPr lang="cs-CZ" sz="24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56118" y="4043392"/>
            <a:ext cx="7632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po </a:t>
            </a:r>
            <a:r>
              <a:rPr lang="cs-CZ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umocnění a vynásobení: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756118" y="4874389"/>
            <a:ext cx="76323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(5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–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y)</a:t>
            </a:r>
            <a:r>
              <a:rPr lang="cs-CZ" sz="24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125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–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75u + 15u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–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u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2498370"/>
            <a:ext cx="5766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b)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805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  <p:bldP spid="13" grpId="0"/>
      <p:bldP spid="14" grpId="0"/>
      <p:bldP spid="18" grpId="0"/>
      <p:bldP spid="19" grpId="0"/>
      <p:bldP spid="20" grpId="0"/>
      <p:bldP spid="21" grpId="0"/>
      <p:bldP spid="23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04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Umocněte podle vzorce (A ± B)</a:t>
            </a:r>
            <a:r>
              <a:rPr lang="cs-CZ" b="1" baseline="30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72750" y="2498370"/>
            <a:ext cx="2431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(3a + 4b)</a:t>
            </a:r>
            <a:r>
              <a:rPr lang="cs-CZ" sz="20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</a:t>
            </a:r>
            <a:endParaRPr 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2750" y="2996952"/>
            <a:ext cx="558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(A</a:t>
            </a:r>
            <a:endParaRPr lang="cs-CZ" sz="20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547664" y="2996952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B)</a:t>
            </a:r>
            <a:r>
              <a:rPr lang="cs-CZ" sz="20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</a:t>
            </a:r>
            <a:endParaRPr lang="cs-CZ" sz="20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14807" y="2996952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A</a:t>
            </a:r>
            <a:r>
              <a:rPr lang="cs-CZ" sz="20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000" b="1" baseline="30000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249837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(3a)</a:t>
            </a:r>
            <a:r>
              <a:rPr lang="cs-CZ" sz="20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000" b="1" baseline="30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2996952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</a:t>
            </a:r>
            <a:r>
              <a:rPr lang="cs-CZ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3∙A</a:t>
            </a:r>
            <a:r>
              <a:rPr lang="cs-CZ" sz="2000" b="1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∙B </a:t>
            </a:r>
            <a:endParaRPr lang="cs-CZ" sz="20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35896" y="2498370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+ 3∙(3a)</a:t>
            </a:r>
            <a:r>
              <a:rPr lang="cs-CZ" sz="20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∙4b</a:t>
            </a:r>
            <a:endParaRPr 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050122" y="299695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+ 3∙</a:t>
            </a:r>
            <a:r>
              <a:rPr lang="cs-CZ" sz="20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A∙B</a:t>
            </a:r>
            <a:r>
              <a:rPr lang="cs-CZ" sz="2000" b="1" baseline="30000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0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endParaRPr lang="cs-CZ" sz="2000" b="1" dirty="0"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580112" y="2498370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+ 3</a:t>
            </a:r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∙3a∙(4b)</a:t>
            </a:r>
            <a:r>
              <a:rPr lang="cs-CZ" sz="20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endParaRPr 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884368" y="2996952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B</a:t>
            </a:r>
            <a:r>
              <a:rPr lang="cs-CZ" sz="2000" b="1" baseline="30000" dirty="0" smtClean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000" b="1" baseline="30000" dirty="0">
              <a:solidFill>
                <a:prstClr val="black">
                  <a:lumMod val="50000"/>
                  <a:lumOff val="50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648750" y="2498368"/>
            <a:ext cx="133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(4b)</a:t>
            </a:r>
            <a:r>
              <a:rPr lang="cs-CZ" sz="2000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000" b="1" baseline="30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56118" y="4043392"/>
            <a:ext cx="7632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po </a:t>
            </a:r>
            <a:r>
              <a:rPr lang="cs-CZ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umocnění a vynásobení: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756118" y="4874389"/>
            <a:ext cx="76323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(3a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4b)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27a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+ 108a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b + 144ab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+ 64b</a:t>
            </a:r>
            <a:r>
              <a:rPr lang="cs-CZ" sz="24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endParaRPr lang="cs-CZ" sz="2400" b="1" baseline="30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498368"/>
            <a:ext cx="5045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c)</a:t>
            </a:r>
            <a:endParaRPr lang="cs-CZ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05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  <p:bldP spid="13" grpId="0"/>
      <p:bldP spid="14" grpId="0"/>
      <p:bldP spid="18" grpId="0"/>
      <p:bldP spid="19" grpId="0"/>
      <p:bldP spid="20" grpId="0"/>
      <p:bldP spid="21" grpId="0"/>
      <p:bldP spid="23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správnou odpověď: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(5b + 3)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</a:t>
            </a:r>
          </a:p>
          <a:p>
            <a:pPr marL="0" indent="0" algn="ctr">
              <a:buNone/>
            </a:pP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TextovéPole 3">
            <a:hlinkClick r:id="" action="ppaction://hlinkshowjump?jump=nextslide"/>
          </p:cNvPr>
          <p:cNvSpPr txBox="1"/>
          <p:nvPr/>
        </p:nvSpPr>
        <p:spPr>
          <a:xfrm>
            <a:off x="2195736" y="2780928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/>
              <a:t>                5b</a:t>
            </a:r>
            <a:r>
              <a:rPr lang="cs-CZ" sz="3200" b="1" baseline="30000" dirty="0" smtClean="0"/>
              <a:t>3</a:t>
            </a:r>
            <a:r>
              <a:rPr lang="cs-CZ" sz="3200" b="1" dirty="0" smtClean="0"/>
              <a:t> + 9                </a:t>
            </a:r>
            <a:endParaRPr lang="cs-CZ" sz="3200" b="1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2199200" y="3429000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/>
              <a:t>              125b</a:t>
            </a:r>
            <a:r>
              <a:rPr lang="cs-CZ" sz="3200" b="1" baseline="30000" dirty="0" smtClean="0"/>
              <a:t>3</a:t>
            </a:r>
            <a:r>
              <a:rPr lang="cs-CZ" sz="3200" b="1" dirty="0" smtClean="0"/>
              <a:t> + 27               </a:t>
            </a:r>
            <a:endParaRPr lang="cs-CZ" sz="3200" b="1" dirty="0"/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2206412" y="4077072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/>
              <a:t> 125b</a:t>
            </a:r>
            <a:r>
              <a:rPr lang="cs-CZ" sz="3200" b="1" baseline="30000" dirty="0"/>
              <a:t>3</a:t>
            </a:r>
            <a:r>
              <a:rPr lang="cs-CZ" sz="3200" b="1" dirty="0" smtClean="0"/>
              <a:t> + 255b</a:t>
            </a:r>
            <a:r>
              <a:rPr lang="cs-CZ" sz="3200" b="1" baseline="30000" dirty="0" smtClean="0"/>
              <a:t>2</a:t>
            </a:r>
            <a:r>
              <a:rPr lang="cs-CZ" sz="3200" b="1" dirty="0" smtClean="0"/>
              <a:t> + 135b + 9  </a:t>
            </a:r>
            <a:endParaRPr lang="cs-CZ" sz="3200" b="1" dirty="0"/>
          </a:p>
        </p:txBody>
      </p:sp>
      <p:sp>
        <p:nvSpPr>
          <p:cNvPr id="7" name="TextovéPole 6">
            <a:hlinkClick r:id="" action="ppaction://hlinkshowjump?jump=nextslide"/>
          </p:cNvPr>
          <p:cNvSpPr txBox="1"/>
          <p:nvPr/>
        </p:nvSpPr>
        <p:spPr>
          <a:xfrm>
            <a:off x="2206412" y="4725144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 algn="ctr"/>
            <a:r>
              <a:rPr lang="cs-CZ" sz="3200" b="1" dirty="0">
                <a:solidFill>
                  <a:prstClr val="white"/>
                </a:solidFill>
              </a:rPr>
              <a:t> 125b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r>
              <a:rPr lang="cs-CZ" sz="3200" b="1" dirty="0">
                <a:solidFill>
                  <a:prstClr val="white"/>
                </a:solidFill>
              </a:rPr>
              <a:t> + 4</a:t>
            </a:r>
            <a:r>
              <a:rPr lang="cs-CZ" sz="3200" b="1" dirty="0" smtClean="0">
                <a:solidFill>
                  <a:prstClr val="white"/>
                </a:solidFill>
              </a:rPr>
              <a:t>5b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2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prstClr val="white"/>
                </a:solidFill>
              </a:rPr>
              <a:t>+ 4</a:t>
            </a:r>
            <a:r>
              <a:rPr lang="cs-CZ" sz="3200" b="1" dirty="0" smtClean="0">
                <a:solidFill>
                  <a:prstClr val="white"/>
                </a:solidFill>
              </a:rPr>
              <a:t>5b </a:t>
            </a:r>
            <a:r>
              <a:rPr lang="cs-CZ" sz="3200" b="1" dirty="0">
                <a:solidFill>
                  <a:prstClr val="white"/>
                </a:solidFill>
              </a:rPr>
              <a:t>+ </a:t>
            </a:r>
            <a:r>
              <a:rPr lang="cs-CZ" sz="3200" b="1" dirty="0" smtClean="0">
                <a:solidFill>
                  <a:prstClr val="white"/>
                </a:solidFill>
              </a:rPr>
              <a:t>27  </a:t>
            </a:r>
            <a:endParaRPr lang="cs-CZ" sz="3200" b="1" dirty="0">
              <a:solidFill>
                <a:prstClr val="white"/>
              </a:solidFill>
            </a:endParaRPr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2206412" y="5360270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 algn="ctr"/>
            <a:r>
              <a:rPr lang="cs-CZ" sz="3200" b="1" dirty="0">
                <a:solidFill>
                  <a:prstClr val="white"/>
                </a:solidFill>
              </a:rPr>
              <a:t> 125b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r>
              <a:rPr lang="cs-CZ" sz="3200" b="1" dirty="0">
                <a:solidFill>
                  <a:prstClr val="white"/>
                </a:solidFill>
              </a:rPr>
              <a:t> + 255b</a:t>
            </a:r>
            <a:r>
              <a:rPr lang="cs-CZ" sz="3200" b="1" baseline="30000" dirty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 + 135b + </a:t>
            </a:r>
            <a:r>
              <a:rPr lang="cs-CZ" sz="3200" b="1" dirty="0" smtClean="0">
                <a:solidFill>
                  <a:prstClr val="white"/>
                </a:solidFill>
              </a:rPr>
              <a:t>27  </a:t>
            </a:r>
            <a:endParaRPr lang="cs-CZ" sz="32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29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>
            <a:hlinkClick r:id="" action="ppaction://hlinkshowjump?jump=previousslide"/>
          </p:cNvPr>
          <p:cNvSpPr/>
          <p:nvPr/>
        </p:nvSpPr>
        <p:spPr>
          <a:xfrm>
            <a:off x="2400490" y="1269000"/>
            <a:ext cx="4320000" cy="4320000"/>
          </a:xfrm>
          <a:prstGeom prst="smileyFace">
            <a:avLst>
              <a:gd name="adj" fmla="val -4653"/>
            </a:avLst>
          </a:prstGeom>
          <a:solidFill>
            <a:srgbClr val="92D050">
              <a:alpha val="90000"/>
            </a:srgb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>
            <a:hlinkClick r:id="" action="ppaction://hlinkshowjump?jump=previousslide"/>
          </p:cNvPr>
          <p:cNvSpPr txBox="1"/>
          <p:nvPr/>
        </p:nvSpPr>
        <p:spPr>
          <a:xfrm>
            <a:off x="0" y="151179"/>
            <a:ext cx="9144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C H Y B A</a:t>
            </a:r>
          </a:p>
          <a:p>
            <a:pPr algn="ctr"/>
            <a:endParaRPr lang="cs-CZ" sz="6000" b="1" dirty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endParaRPr lang="cs-CZ" sz="6000" b="1" dirty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6000" b="1" dirty="0">
                <a:solidFill>
                  <a:srgbClr val="FF0000"/>
                </a:solidFill>
              </a:rPr>
              <a:t>Zkuste to ještě </a:t>
            </a:r>
            <a:r>
              <a:rPr lang="cs-CZ" sz="6000" b="1" dirty="0" smtClean="0">
                <a:solidFill>
                  <a:srgbClr val="FF0000"/>
                </a:solidFill>
              </a:rPr>
              <a:t>jednou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371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>
            <a:hlinkClick r:id="" action="ppaction://hlinkshowjump?jump=nextslide"/>
          </p:cNvPr>
          <p:cNvSpPr/>
          <p:nvPr/>
        </p:nvSpPr>
        <p:spPr>
          <a:xfrm>
            <a:off x="2400490" y="1269000"/>
            <a:ext cx="4320000" cy="4320000"/>
          </a:xfrm>
          <a:prstGeom prst="smileyFace">
            <a:avLst>
              <a:gd name="adj" fmla="val 4653"/>
            </a:avLst>
          </a:prstGeom>
          <a:solidFill>
            <a:srgbClr val="F18105">
              <a:alpha val="89804"/>
            </a:srgb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2887897" y="253337"/>
            <a:ext cx="33451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SPRÁVNĚ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036075" y="5747602"/>
            <a:ext cx="30718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Další otázka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09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správnou odpověď: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(3x – 2y)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</a:t>
            </a:r>
          </a:p>
          <a:p>
            <a:pPr marL="0" indent="0" algn="ctr">
              <a:buNone/>
            </a:pP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TextovéPole 3">
            <a:hlinkClick r:id="" action="ppaction://hlinkshowjump?jump=nextslide"/>
          </p:cNvPr>
          <p:cNvSpPr txBox="1"/>
          <p:nvPr/>
        </p:nvSpPr>
        <p:spPr>
          <a:xfrm>
            <a:off x="2339752" y="2780927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white"/>
                </a:solidFill>
              </a:rPr>
              <a:t>3x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prstClr val="white"/>
                </a:solidFill>
              </a:rPr>
              <a:t>– </a:t>
            </a:r>
            <a:r>
              <a:rPr lang="cs-CZ" sz="3200" b="1" dirty="0" smtClean="0">
                <a:solidFill>
                  <a:prstClr val="white"/>
                </a:solidFill>
              </a:rPr>
              <a:t>2y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2339752" y="3420868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white"/>
                </a:solidFill>
              </a:rPr>
              <a:t>9x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prstClr val="white"/>
                </a:solidFill>
              </a:rPr>
              <a:t>– </a:t>
            </a:r>
            <a:r>
              <a:rPr lang="cs-CZ" sz="3200" b="1" dirty="0" smtClean="0">
                <a:solidFill>
                  <a:prstClr val="white"/>
                </a:solidFill>
              </a:rPr>
              <a:t>6y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2339752" y="4071492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white"/>
                </a:solidFill>
              </a:rPr>
              <a:t>27x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r>
              <a:rPr lang="cs-CZ" sz="3200" b="1" dirty="0" smtClean="0">
                <a:solidFill>
                  <a:prstClr val="white"/>
                </a:solidFill>
              </a:rPr>
              <a:t> – 54x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2</a:t>
            </a:r>
            <a:r>
              <a:rPr lang="cs-CZ" sz="3200" b="1" dirty="0" smtClean="0">
                <a:solidFill>
                  <a:prstClr val="white"/>
                </a:solidFill>
              </a:rPr>
              <a:t>y + 36xy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2</a:t>
            </a:r>
            <a:r>
              <a:rPr lang="cs-CZ" sz="3200" b="1" dirty="0" smtClean="0">
                <a:solidFill>
                  <a:prstClr val="white"/>
                </a:solidFill>
              </a:rPr>
              <a:t> – 8y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baseline="30000" dirty="0"/>
          </a:p>
        </p:txBody>
      </p:sp>
      <p:sp>
        <p:nvSpPr>
          <p:cNvPr id="7" name="TextovéPole 6">
            <a:hlinkClick r:id="" action="ppaction://hlinkshowjump?jump=nextslide"/>
          </p:cNvPr>
          <p:cNvSpPr txBox="1"/>
          <p:nvPr/>
        </p:nvSpPr>
        <p:spPr>
          <a:xfrm>
            <a:off x="2339752" y="4725143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 algn="ctr"/>
            <a:r>
              <a:rPr lang="cs-CZ" sz="3200" b="1" dirty="0">
                <a:solidFill>
                  <a:prstClr val="white"/>
                </a:solidFill>
              </a:rPr>
              <a:t>27x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r>
              <a:rPr lang="cs-CZ" sz="3200" b="1" dirty="0">
                <a:solidFill>
                  <a:prstClr val="white"/>
                </a:solidFill>
              </a:rPr>
              <a:t> – 54x</a:t>
            </a:r>
            <a:r>
              <a:rPr lang="cs-CZ" sz="3200" b="1" baseline="30000" dirty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y –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prstClr val="white"/>
                </a:solidFill>
              </a:rPr>
              <a:t>36xy</a:t>
            </a:r>
            <a:r>
              <a:rPr lang="cs-CZ" sz="3200" b="1" baseline="30000" dirty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 – 8y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8" name="TextovéPole 7">
            <a:hlinkClick r:id="" action="ppaction://hlinkshowjump?jump=nextslide"/>
          </p:cNvPr>
          <p:cNvSpPr txBox="1"/>
          <p:nvPr/>
        </p:nvSpPr>
        <p:spPr>
          <a:xfrm>
            <a:off x="2339752" y="5365831"/>
            <a:ext cx="468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 algn="ctr"/>
            <a:r>
              <a:rPr lang="cs-CZ" sz="3200" b="1" dirty="0" smtClean="0">
                <a:solidFill>
                  <a:prstClr val="white"/>
                </a:solidFill>
              </a:rPr>
              <a:t>27x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r>
              <a:rPr lang="cs-CZ" sz="3200" b="1" dirty="0">
                <a:solidFill>
                  <a:prstClr val="white"/>
                </a:solidFill>
              </a:rPr>
              <a:t> – </a:t>
            </a:r>
            <a:r>
              <a:rPr lang="cs-CZ" sz="3200" b="1" dirty="0" smtClean="0">
                <a:solidFill>
                  <a:prstClr val="white"/>
                </a:solidFill>
              </a:rPr>
              <a:t> 8y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59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>
            <a:hlinkClick r:id="" action="ppaction://hlinkshowjump?jump=previousslide"/>
          </p:cNvPr>
          <p:cNvSpPr/>
          <p:nvPr/>
        </p:nvSpPr>
        <p:spPr>
          <a:xfrm>
            <a:off x="2400490" y="1269000"/>
            <a:ext cx="4320000" cy="4320000"/>
          </a:xfrm>
          <a:prstGeom prst="smileyFace">
            <a:avLst>
              <a:gd name="adj" fmla="val -4653"/>
            </a:avLst>
          </a:prstGeom>
          <a:solidFill>
            <a:srgbClr val="92D050">
              <a:alpha val="90000"/>
            </a:srgb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>
            <a:hlinkClick r:id="" action="ppaction://hlinkshowjump?jump=previousslide"/>
          </p:cNvPr>
          <p:cNvSpPr txBox="1"/>
          <p:nvPr/>
        </p:nvSpPr>
        <p:spPr>
          <a:xfrm>
            <a:off x="0" y="151179"/>
            <a:ext cx="9144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C H Y B A</a:t>
            </a:r>
          </a:p>
          <a:p>
            <a:pPr algn="ctr"/>
            <a:endParaRPr lang="cs-CZ" sz="6000" b="1" dirty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endParaRPr lang="cs-CZ" sz="6000" b="1" dirty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6000" b="1" dirty="0">
                <a:solidFill>
                  <a:srgbClr val="FF0000"/>
                </a:solidFill>
              </a:rPr>
              <a:t>Zkuste to ještě </a:t>
            </a:r>
            <a:r>
              <a:rPr lang="cs-CZ" sz="6000" b="1" dirty="0" smtClean="0">
                <a:solidFill>
                  <a:srgbClr val="FF0000"/>
                </a:solidFill>
              </a:rPr>
              <a:t>jednou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84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>
            <a:hlinkClick r:id="" action="ppaction://hlinkshowjump?jump=nextslide"/>
          </p:cNvPr>
          <p:cNvSpPr/>
          <p:nvPr/>
        </p:nvSpPr>
        <p:spPr>
          <a:xfrm>
            <a:off x="2400490" y="1269000"/>
            <a:ext cx="4320000" cy="4320000"/>
          </a:xfrm>
          <a:prstGeom prst="smileyFace">
            <a:avLst>
              <a:gd name="adj" fmla="val 4653"/>
            </a:avLst>
          </a:prstGeom>
          <a:solidFill>
            <a:srgbClr val="F18105">
              <a:alpha val="89804"/>
            </a:srgb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2887897" y="253337"/>
            <a:ext cx="33451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SPRÁVNĚ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036075" y="5747602"/>
            <a:ext cx="30718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Další otázka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69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správnou odpověď: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(2a – </a:t>
            </a:r>
            <a:r>
              <a:rPr lang="cs-CZ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bc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</a:t>
            </a:r>
          </a:p>
          <a:p>
            <a:pPr marL="0" indent="0" algn="ctr">
              <a:buNone/>
            </a:pP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TextovéPole 3">
            <a:hlinkClick r:id="" action="ppaction://hlinkshowjump?jump=nextslide"/>
          </p:cNvPr>
          <p:cNvSpPr txBox="1"/>
          <p:nvPr/>
        </p:nvSpPr>
        <p:spPr>
          <a:xfrm>
            <a:off x="2159752" y="2780926"/>
            <a:ext cx="504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white"/>
                </a:solidFill>
              </a:rPr>
              <a:t>2a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r>
              <a:rPr lang="cs-CZ" sz="3200" b="1" dirty="0">
                <a:solidFill>
                  <a:prstClr val="white"/>
                </a:solidFill>
              </a:rPr>
              <a:t> – </a:t>
            </a:r>
            <a:r>
              <a:rPr lang="cs-CZ" sz="3200" b="1" dirty="0" smtClean="0">
                <a:solidFill>
                  <a:prstClr val="white"/>
                </a:solidFill>
              </a:rPr>
              <a:t>bc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2159752" y="3436971"/>
            <a:ext cx="504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white"/>
                </a:solidFill>
              </a:rPr>
              <a:t>6a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r>
              <a:rPr lang="cs-CZ" sz="3200" b="1" dirty="0">
                <a:solidFill>
                  <a:prstClr val="white"/>
                </a:solidFill>
              </a:rPr>
              <a:t> – </a:t>
            </a:r>
            <a:r>
              <a:rPr lang="cs-CZ" sz="3200" b="1" dirty="0" smtClean="0">
                <a:solidFill>
                  <a:prstClr val="white"/>
                </a:solidFill>
              </a:rPr>
              <a:t>b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r>
              <a:rPr lang="cs-CZ" sz="3200" b="1" dirty="0" smtClean="0">
                <a:solidFill>
                  <a:prstClr val="white"/>
                </a:solidFill>
              </a:rPr>
              <a:t>c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dirty="0"/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2159752" y="4071492"/>
            <a:ext cx="504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 algn="ctr"/>
            <a:r>
              <a:rPr lang="cs-CZ" sz="3200" b="1" dirty="0" smtClean="0">
                <a:solidFill>
                  <a:prstClr val="white"/>
                </a:solidFill>
              </a:rPr>
              <a:t>8a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prstClr val="white"/>
                </a:solidFill>
              </a:rPr>
              <a:t>– b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r>
              <a:rPr lang="cs-CZ" sz="3200" b="1" dirty="0">
                <a:solidFill>
                  <a:prstClr val="white"/>
                </a:solidFill>
              </a:rPr>
              <a:t>c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endParaRPr lang="cs-CZ" sz="3200" b="1" dirty="0">
              <a:solidFill>
                <a:prstClr val="white"/>
              </a:solidFill>
            </a:endParaRPr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2159752" y="4725142"/>
            <a:ext cx="504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>
                <a:solidFill>
                  <a:prstClr val="white"/>
                </a:solidFill>
              </a:rPr>
              <a:t>8a3 – </a:t>
            </a:r>
            <a:r>
              <a:rPr lang="cs-CZ" sz="3200" b="1" dirty="0" smtClean="0">
                <a:solidFill>
                  <a:prstClr val="white"/>
                </a:solidFill>
              </a:rPr>
              <a:t>12a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2</a:t>
            </a:r>
            <a:r>
              <a:rPr lang="cs-CZ" sz="3200" b="1" dirty="0" smtClean="0">
                <a:solidFill>
                  <a:prstClr val="white"/>
                </a:solidFill>
              </a:rPr>
              <a:t>bc + 6ab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2</a:t>
            </a:r>
            <a:r>
              <a:rPr lang="cs-CZ" sz="3200" b="1" dirty="0" smtClean="0">
                <a:solidFill>
                  <a:prstClr val="white"/>
                </a:solidFill>
              </a:rPr>
              <a:t>c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 – </a:t>
            </a:r>
            <a:r>
              <a:rPr lang="cs-CZ" sz="3200" b="1" dirty="0" smtClean="0">
                <a:solidFill>
                  <a:prstClr val="white"/>
                </a:solidFill>
              </a:rPr>
              <a:t>b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r>
              <a:rPr lang="cs-CZ" sz="3200" b="1" dirty="0" smtClean="0">
                <a:solidFill>
                  <a:prstClr val="white"/>
                </a:solidFill>
              </a:rPr>
              <a:t>c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dirty="0">
              <a:solidFill>
                <a:prstClr val="white"/>
              </a:solidFill>
            </a:endParaRPr>
          </a:p>
        </p:txBody>
      </p:sp>
      <p:sp>
        <p:nvSpPr>
          <p:cNvPr id="8" name="TextovéPole 7">
            <a:hlinkClick r:id="" action="ppaction://hlinkshowjump?jump=nextslide"/>
          </p:cNvPr>
          <p:cNvSpPr txBox="1"/>
          <p:nvPr/>
        </p:nvSpPr>
        <p:spPr>
          <a:xfrm>
            <a:off x="2159750" y="5373216"/>
            <a:ext cx="504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 algn="ctr"/>
            <a:r>
              <a:rPr lang="cs-CZ" sz="3200" b="1" dirty="0">
                <a:solidFill>
                  <a:prstClr val="white"/>
                </a:solidFill>
              </a:rPr>
              <a:t>8a3 – 12a</a:t>
            </a:r>
            <a:r>
              <a:rPr lang="cs-CZ" sz="3200" b="1" baseline="30000" dirty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bc –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prstClr val="white"/>
                </a:solidFill>
              </a:rPr>
              <a:t>6ab</a:t>
            </a:r>
            <a:r>
              <a:rPr lang="cs-CZ" sz="3200" b="1" baseline="30000" dirty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c</a:t>
            </a:r>
            <a:r>
              <a:rPr lang="cs-CZ" sz="3200" b="1" baseline="30000" dirty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 – b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r>
              <a:rPr lang="cs-CZ" sz="3200" b="1" dirty="0">
                <a:solidFill>
                  <a:prstClr val="white"/>
                </a:solidFill>
              </a:rPr>
              <a:t>c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endParaRPr lang="cs-CZ" sz="32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22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>
            <a:hlinkClick r:id="" action="ppaction://hlinkshowjump?jump=previousslide"/>
          </p:cNvPr>
          <p:cNvSpPr/>
          <p:nvPr/>
        </p:nvSpPr>
        <p:spPr>
          <a:xfrm>
            <a:off x="2400490" y="1269000"/>
            <a:ext cx="4320000" cy="4320000"/>
          </a:xfrm>
          <a:prstGeom prst="smileyFace">
            <a:avLst>
              <a:gd name="adj" fmla="val -4653"/>
            </a:avLst>
          </a:prstGeom>
          <a:solidFill>
            <a:srgbClr val="92D050">
              <a:alpha val="90000"/>
            </a:srgb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>
            <a:hlinkClick r:id="" action="ppaction://hlinkshowjump?jump=previousslide"/>
          </p:cNvPr>
          <p:cNvSpPr txBox="1"/>
          <p:nvPr/>
        </p:nvSpPr>
        <p:spPr>
          <a:xfrm>
            <a:off x="0" y="151179"/>
            <a:ext cx="9144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C H Y B A</a:t>
            </a:r>
          </a:p>
          <a:p>
            <a:pPr algn="ctr"/>
            <a:endParaRPr lang="cs-CZ" sz="6000" b="1" dirty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endParaRPr lang="cs-CZ" sz="6000" b="1" dirty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6000" b="1" dirty="0">
                <a:solidFill>
                  <a:srgbClr val="FF0000"/>
                </a:solidFill>
              </a:rPr>
              <a:t>Zkuste to ještě </a:t>
            </a:r>
            <a:r>
              <a:rPr lang="cs-CZ" sz="6000" b="1" dirty="0" smtClean="0">
                <a:solidFill>
                  <a:srgbClr val="FF0000"/>
                </a:solidFill>
              </a:rPr>
              <a:t>jednou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484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>
            <a:hlinkClick r:id="" action="ppaction://hlinkshowjump?jump=nextslide"/>
          </p:cNvPr>
          <p:cNvSpPr/>
          <p:nvPr/>
        </p:nvSpPr>
        <p:spPr>
          <a:xfrm>
            <a:off x="2400490" y="1269000"/>
            <a:ext cx="4320000" cy="4320000"/>
          </a:xfrm>
          <a:prstGeom prst="smileyFace">
            <a:avLst>
              <a:gd name="adj" fmla="val 4653"/>
            </a:avLst>
          </a:prstGeom>
          <a:solidFill>
            <a:srgbClr val="F18105">
              <a:alpha val="89804"/>
            </a:srgb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2887897" y="253337"/>
            <a:ext cx="33451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SPRÁVNĚ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036075" y="5747602"/>
            <a:ext cx="30718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Další otázka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4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Vyberte správnou odpověď: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(0,1 + 0,6e)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</a:t>
            </a:r>
          </a:p>
          <a:p>
            <a:pPr marL="0" indent="0" algn="ctr">
              <a:buNone/>
            </a:pP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1547744" y="2781534"/>
            <a:ext cx="612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 0,001 </a:t>
            </a:r>
            <a:r>
              <a:rPr lang="cs-CZ" sz="3200" b="1" dirty="0"/>
              <a:t>+ 0,018e + 0,108e</a:t>
            </a:r>
            <a:r>
              <a:rPr lang="cs-CZ" sz="3200" b="1" baseline="30000" dirty="0"/>
              <a:t>2</a:t>
            </a:r>
            <a:r>
              <a:rPr lang="cs-CZ" sz="3200" b="1" dirty="0"/>
              <a:t> + 0,216e</a:t>
            </a:r>
            <a:r>
              <a:rPr lang="cs-CZ" sz="3200" b="1" baseline="30000" dirty="0"/>
              <a:t>3</a:t>
            </a:r>
            <a:endParaRPr lang="cs-CZ" sz="3200" baseline="30000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1547744" y="3438716"/>
            <a:ext cx="612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/>
            <a:r>
              <a:rPr lang="cs-CZ" sz="3200" b="1" dirty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solidFill>
                  <a:prstClr val="white"/>
                </a:solidFill>
              </a:rPr>
              <a:t>  0,001 </a:t>
            </a:r>
            <a:r>
              <a:rPr lang="cs-CZ" sz="3200" b="1" dirty="0">
                <a:solidFill>
                  <a:prstClr val="white"/>
                </a:solidFill>
              </a:rPr>
              <a:t>+ 0,018e + 0,108e</a:t>
            </a:r>
            <a:r>
              <a:rPr lang="cs-CZ" sz="3200" b="1" baseline="30000" dirty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 + </a:t>
            </a:r>
            <a:r>
              <a:rPr lang="cs-CZ" sz="3200" b="1" dirty="0" smtClean="0">
                <a:solidFill>
                  <a:prstClr val="white"/>
                </a:solidFill>
              </a:rPr>
              <a:t>0,6e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aseline="30000" dirty="0">
              <a:solidFill>
                <a:prstClr val="white"/>
              </a:solidFill>
            </a:endParaRPr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1547744" y="4087484"/>
            <a:ext cx="612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lvl="0"/>
            <a:r>
              <a:rPr lang="cs-CZ" sz="3200" b="1" dirty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solidFill>
                  <a:prstClr val="white"/>
                </a:solidFill>
              </a:rPr>
              <a:t>  0,001 </a:t>
            </a:r>
            <a:r>
              <a:rPr lang="cs-CZ" sz="3200" b="1" dirty="0">
                <a:solidFill>
                  <a:prstClr val="white"/>
                </a:solidFill>
              </a:rPr>
              <a:t>+ </a:t>
            </a:r>
            <a:r>
              <a:rPr lang="cs-CZ" sz="3200" b="1" dirty="0" smtClean="0">
                <a:solidFill>
                  <a:prstClr val="white"/>
                </a:solidFill>
              </a:rPr>
              <a:t>0,18e </a:t>
            </a:r>
            <a:r>
              <a:rPr lang="cs-CZ" sz="3200" b="1" dirty="0">
                <a:solidFill>
                  <a:prstClr val="white"/>
                </a:solidFill>
              </a:rPr>
              <a:t>+ </a:t>
            </a:r>
            <a:r>
              <a:rPr lang="cs-CZ" sz="3200" b="1" dirty="0" smtClean="0">
                <a:solidFill>
                  <a:prstClr val="white"/>
                </a:solidFill>
              </a:rPr>
              <a:t>0,18e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2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prstClr val="white"/>
                </a:solidFill>
              </a:rPr>
              <a:t>+ 0,216e</a:t>
            </a:r>
            <a:r>
              <a:rPr lang="cs-CZ" sz="3200" b="1" baseline="30000" dirty="0">
                <a:solidFill>
                  <a:prstClr val="white"/>
                </a:solidFill>
              </a:rPr>
              <a:t>3</a:t>
            </a:r>
            <a:endParaRPr lang="cs-CZ" sz="3200" baseline="30000" dirty="0">
              <a:solidFill>
                <a:prstClr val="white"/>
              </a:solidFill>
            </a:endParaRPr>
          </a:p>
        </p:txBody>
      </p:sp>
      <p:sp>
        <p:nvSpPr>
          <p:cNvPr id="7" name="TextovéPole 6">
            <a:hlinkClick r:id="" action="ppaction://hlinkshowjump?jump=nextslide"/>
          </p:cNvPr>
          <p:cNvSpPr txBox="1"/>
          <p:nvPr/>
        </p:nvSpPr>
        <p:spPr>
          <a:xfrm>
            <a:off x="1547744" y="4734067"/>
            <a:ext cx="612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>
                <a:solidFill>
                  <a:prstClr val="white"/>
                </a:solidFill>
              </a:rPr>
              <a:t> 0,001 + 0,18e + 0,18e</a:t>
            </a:r>
            <a:r>
              <a:rPr lang="cs-CZ" sz="3200" b="1" baseline="30000" dirty="0">
                <a:solidFill>
                  <a:prstClr val="white"/>
                </a:solidFill>
              </a:rPr>
              <a:t>2</a:t>
            </a:r>
            <a:r>
              <a:rPr lang="cs-CZ" sz="3200" b="1" dirty="0">
                <a:solidFill>
                  <a:prstClr val="white"/>
                </a:solidFill>
              </a:rPr>
              <a:t> + </a:t>
            </a:r>
            <a:r>
              <a:rPr lang="cs-CZ" sz="3200" b="1" dirty="0" smtClean="0">
                <a:solidFill>
                  <a:prstClr val="white"/>
                </a:solidFill>
              </a:rPr>
              <a:t>0,6e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baseline="30000" dirty="0"/>
          </a:p>
        </p:txBody>
      </p:sp>
      <p:sp>
        <p:nvSpPr>
          <p:cNvPr id="8" name="TextovéPole 7">
            <a:hlinkClick r:id="" action="ppaction://hlinkshowjump?jump=nextslide"/>
          </p:cNvPr>
          <p:cNvSpPr txBox="1"/>
          <p:nvPr/>
        </p:nvSpPr>
        <p:spPr>
          <a:xfrm>
            <a:off x="1547744" y="5384169"/>
            <a:ext cx="612000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white"/>
                </a:solidFill>
              </a:rPr>
              <a:t>  0,001  + 0,216e</a:t>
            </a:r>
            <a:r>
              <a:rPr lang="cs-CZ" sz="3200" b="1" baseline="30000" dirty="0" smtClean="0">
                <a:solidFill>
                  <a:prstClr val="white"/>
                </a:solidFill>
              </a:rPr>
              <a:t>3</a:t>
            </a:r>
            <a:endParaRPr lang="cs-CZ" sz="3200" b="1" baseline="30000" dirty="0"/>
          </a:p>
        </p:txBody>
      </p:sp>
    </p:spTree>
    <p:extLst>
      <p:ext uri="{BB962C8B-B14F-4D97-AF65-F5344CB8AC3E}">
        <p14:creationId xmlns:p14="http://schemas.microsoft.com/office/powerpoint/2010/main" val="3042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>
            <a:hlinkClick r:id="" action="ppaction://hlinkshowjump?jump=previousslide"/>
          </p:cNvPr>
          <p:cNvSpPr/>
          <p:nvPr/>
        </p:nvSpPr>
        <p:spPr>
          <a:xfrm>
            <a:off x="2400490" y="1269000"/>
            <a:ext cx="4320000" cy="4320000"/>
          </a:xfrm>
          <a:prstGeom prst="smileyFace">
            <a:avLst>
              <a:gd name="adj" fmla="val -4653"/>
            </a:avLst>
          </a:prstGeom>
          <a:solidFill>
            <a:srgbClr val="92D050">
              <a:alpha val="90000"/>
            </a:srgb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>
            <a:hlinkClick r:id="" action="ppaction://hlinkshowjump?jump=previousslide"/>
          </p:cNvPr>
          <p:cNvSpPr txBox="1"/>
          <p:nvPr/>
        </p:nvSpPr>
        <p:spPr>
          <a:xfrm>
            <a:off x="0" y="151179"/>
            <a:ext cx="91440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C H Y B A</a:t>
            </a:r>
          </a:p>
          <a:p>
            <a:pPr algn="ctr"/>
            <a:endParaRPr lang="cs-CZ" sz="6000" b="1" dirty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endParaRPr lang="cs-CZ" sz="6000" b="1" dirty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endParaRPr lang="cs-CZ" sz="60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6000" b="1" dirty="0">
                <a:solidFill>
                  <a:srgbClr val="FF0000"/>
                </a:solidFill>
              </a:rPr>
              <a:t>Zkuste to ještě </a:t>
            </a:r>
            <a:r>
              <a:rPr lang="cs-CZ" sz="6000" b="1" dirty="0" smtClean="0">
                <a:solidFill>
                  <a:srgbClr val="FF0000"/>
                </a:solidFill>
              </a:rPr>
              <a:t>jednou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8" name="TextovéPole 7">
            <a:hlinkClick r:id="" action="ppaction://hlinkshowjump?jump=previousslide"/>
          </p:cNvPr>
          <p:cNvSpPr txBox="1"/>
          <p:nvPr/>
        </p:nvSpPr>
        <p:spPr>
          <a:xfrm>
            <a:off x="0" y="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007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>
            <a:hlinkClick r:id="" action="ppaction://hlinkshowjump?jump=nextslide"/>
          </p:cNvPr>
          <p:cNvSpPr/>
          <p:nvPr/>
        </p:nvSpPr>
        <p:spPr>
          <a:xfrm>
            <a:off x="2400490" y="1269000"/>
            <a:ext cx="4320000" cy="4320000"/>
          </a:xfrm>
          <a:prstGeom prst="smileyFace">
            <a:avLst>
              <a:gd name="adj" fmla="val 4653"/>
            </a:avLst>
          </a:prstGeom>
          <a:solidFill>
            <a:srgbClr val="F18105">
              <a:alpha val="89804"/>
            </a:srgb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2887897" y="253337"/>
            <a:ext cx="33451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SPRÁVNĚ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3036075" y="5747602"/>
            <a:ext cx="30718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Další otázka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4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Vypočítejte: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0725" lvl="2" indent="-720725">
              <a:buNone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	(0,5k 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- 11)</a:t>
            </a:r>
            <a:r>
              <a:rPr lang="cs-CZ" sz="2600" b="1" baseline="30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= </a:t>
            </a:r>
            <a:endParaRPr lang="cs-CZ" sz="2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0725" lvl="2" indent="-720725">
              <a:buNone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0,125k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8,25k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+ 181,5k - 1331</a:t>
            </a:r>
          </a:p>
          <a:p>
            <a:pPr marL="720725" lvl="2" indent="-720725">
              <a:buNone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	(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7p + 2q)</a:t>
            </a:r>
            <a:r>
              <a:rPr lang="cs-CZ" sz="2600" b="1" baseline="30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</a:t>
            </a:r>
            <a:endParaRPr lang="cs-CZ" sz="2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0725" lvl="2" indent="-720725">
              <a:buNone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343p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+ 294p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 + 84pq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+ 8q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0725" lvl="2" indent="-720725">
              <a:buNone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	(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0,3 - </a:t>
            </a:r>
            <a:r>
              <a:rPr lang="cs-CZ" sz="2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rs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sz="2600" b="1" baseline="30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</a:t>
            </a:r>
            <a:endParaRPr lang="cs-CZ" sz="2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0725" lvl="2" indent="-720725">
              <a:buNone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0,027 – 0,27rs + 0,9r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r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0725" lvl="2" indent="-720725">
              <a:buNone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	(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1,5 + 0,2g</a:t>
            </a:r>
            <a:r>
              <a:rPr lang="cs-CZ" sz="2600" b="1" baseline="30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sz="2600" b="1" baseline="30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</a:t>
            </a:r>
            <a:endParaRPr lang="cs-CZ" sz="2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0725" lvl="2" indent="-720725">
              <a:buNone/>
            </a:pPr>
            <a:r>
              <a:rPr lang="cs-CZ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3,375 + 1,35g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+ 0,18g</a:t>
            </a:r>
            <a:r>
              <a:rPr lang="cs-CZ" sz="2600" b="1" baseline="30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</a:t>
            </a:r>
            <a:r>
              <a:rPr lang="cs-CZ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0,008g</a:t>
            </a:r>
            <a:r>
              <a:rPr lang="cs-CZ" sz="2600" b="1" baseline="30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cs-CZ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267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Třetí mocnina dvojčlenu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endParaRPr lang="cs-CZ" sz="6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 algn="ctr">
              <a:buNone/>
            </a:pPr>
            <a:r>
              <a:rPr lang="cs-CZ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  </a:t>
            </a:r>
            <a:r>
              <a:rPr lang="cs-CZ" sz="6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Nějaké dotazy ??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196641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</TotalTime>
  <Words>543</Words>
  <Application>Microsoft Office PowerPoint</Application>
  <PresentationFormat>Předvádění na obrazovce (4:3)</PresentationFormat>
  <Paragraphs>174</Paragraphs>
  <Slides>21</Slides>
  <Notes>5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Prezentace aplikace PowerPoint</vt:lpstr>
      <vt:lpstr>Prezentace aplikace PowerPoint</vt:lpstr>
      <vt:lpstr>Třetí mocnina dvojčlenu</vt:lpstr>
      <vt:lpstr>Třetí mocnina dvojčlenu</vt:lpstr>
      <vt:lpstr>Třetí mocnina dvojčlenu</vt:lpstr>
      <vt:lpstr>Třetí mocnina dvojčlenu</vt:lpstr>
      <vt:lpstr>Třetí mocnina dvojčlenu</vt:lpstr>
      <vt:lpstr>Třetí mocnina dvojčlenu</vt:lpstr>
      <vt:lpstr>Prezentace aplikace PowerPoint</vt:lpstr>
      <vt:lpstr>Prezentace aplikace PowerPoint</vt:lpstr>
      <vt:lpstr>Třetí mocnina dvojčlenu</vt:lpstr>
      <vt:lpstr>Prezentace aplikace PowerPoint</vt:lpstr>
      <vt:lpstr>Prezentace aplikace PowerPoint</vt:lpstr>
      <vt:lpstr>Třetí mocnina dvojčlenu</vt:lpstr>
      <vt:lpstr>Prezentace aplikace PowerPoint</vt:lpstr>
      <vt:lpstr>Prezentace aplikace PowerPoint</vt:lpstr>
      <vt:lpstr>Třetí mocnina dvojčlenu</vt:lpstr>
      <vt:lpstr>Prezentace aplikace PowerPoint</vt:lpstr>
      <vt:lpstr>Prezentace aplikace PowerPoint</vt:lpstr>
      <vt:lpstr>Třetí mocnina dvojčlenu</vt:lpstr>
      <vt:lpstr>Třetí mocnina dvojčlenu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mocnina dvojčlenu</dc:title>
  <dc:creator>Petr Zeidler</dc:creator>
  <cp:lastModifiedBy>Petr Zeidler</cp:lastModifiedBy>
  <cp:revision>54</cp:revision>
  <dcterms:created xsi:type="dcterms:W3CDTF">2012-10-31T20:59:24Z</dcterms:created>
  <dcterms:modified xsi:type="dcterms:W3CDTF">2013-02-06T13:25:25Z</dcterms:modified>
</cp:coreProperties>
</file>