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sldIdLst>
    <p:sldId id="285" r:id="rId3"/>
    <p:sldId id="286" r:id="rId4"/>
    <p:sldId id="256" r:id="rId5"/>
    <p:sldId id="257" r:id="rId6"/>
    <p:sldId id="258" r:id="rId7"/>
    <p:sldId id="269" r:id="rId8"/>
    <p:sldId id="259" r:id="rId9"/>
    <p:sldId id="260" r:id="rId10"/>
    <p:sldId id="261" r:id="rId11"/>
    <p:sldId id="266" r:id="rId12"/>
    <p:sldId id="267" r:id="rId13"/>
    <p:sldId id="262" r:id="rId14"/>
    <p:sldId id="264" r:id="rId15"/>
    <p:sldId id="268" r:id="rId16"/>
    <p:sldId id="271" r:id="rId17"/>
    <p:sldId id="270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4" r:id="rId29"/>
    <p:sldId id="265" r:id="rId30"/>
    <p:sldId id="282" r:id="rId31"/>
    <p:sldId id="283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CE96251-36C1-4C2E-B787-A34273D48C9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A0FC1BB7-713B-4677-B91F-7CDE0AF967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CE96251-36C1-4C2E-B787-A34273D48C9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C1BB7-713B-4677-B91F-7CDE0AF967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CE96251-36C1-4C2E-B787-A34273D48C9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A0FC1BB7-713B-4677-B91F-7CDE0AF96794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CE96251-36C1-4C2E-B787-A34273D48C9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0FC1BB7-713B-4677-B91F-7CDE0AF967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CE96251-36C1-4C2E-B787-A34273D48C9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A0FC1BB7-713B-4677-B91F-7CDE0AF967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96251-36C1-4C2E-B787-A34273D48C9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C1BB7-713B-4677-B91F-7CDE0AF967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CE96251-36C1-4C2E-B787-A34273D48C9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0FC1BB7-713B-4677-B91F-7CDE0AF967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CE96251-36C1-4C2E-B787-A34273D48C9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A0FC1BB7-713B-4677-B91F-7CDE0AF967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CE96251-36C1-4C2E-B787-A34273D48C9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A0FC1BB7-713B-4677-B91F-7CDE0AF967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96251-36C1-4C2E-B787-A34273D48C9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C1BB7-713B-4677-B91F-7CDE0AF967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96251-36C1-4C2E-B787-A34273D48C9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C1BB7-713B-4677-B91F-7CDE0AF967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089394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085199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9621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325132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506146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70055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2927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5859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01942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99469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22717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3902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36866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4310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CE96251-36C1-4C2E-B787-A34273D48C9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A0FC1BB7-713B-4677-B91F-7CDE0AF9679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09821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Ottoman_empire.svg" TargetMode="External"/><Relationship Id="rId7" Type="http://schemas.openxmlformats.org/officeDocument/2006/relationships/hyperlink" Target="http://cs.wikipedia.org/wiki/Soubor:John_of_Austria_portrait.jpg" TargetMode="External"/><Relationship Id="rId2" Type="http://schemas.openxmlformats.org/officeDocument/2006/relationships/hyperlink" Target="http://commons.wikimedia.org/wiki/File:Osman_Gazi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II_Selim.jpg" TargetMode="External"/><Relationship Id="rId5" Type="http://schemas.openxmlformats.org/officeDocument/2006/relationships/hyperlink" Target="http://cs.wikipedia.org/wiki/Soubor:Kanuni.jpg" TargetMode="External"/><Relationship Id="rId4" Type="http://schemas.openxmlformats.org/officeDocument/2006/relationships/hyperlink" Target="http://cs.wikipedia.org/wiki/Soubor:Janicaru.jpg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Osmanská říše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017144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VY_32_INOVACE_3.DE.14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leden 2014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9566796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Počátky novověku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437112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r>
              <a:rPr lang="cs-CZ" sz="1100" dirty="0"/>
              <a:t>Materiál slouží k seznámení žáků s obdobím vzniku a trvání Osmanské říše. Sleduje základní charakteristiky období počátků říše, periodizaci, období vrcholného rozkvětu říše v raném novověku seznamuje žáky s důležitými panovníky a osobnostmi. Obrazový materiál je vhodný také k seznámení žáků s dobovými reáliemi (oblékání, výzbroj…). Je určen především pro výkladovou část hodiny, ale i pro opakování a upevňování poznatků. Pomůcky: interaktivní tabule, dataprojektor, učebnice.</a:t>
            </a:r>
          </a:p>
        </p:txBody>
      </p:sp>
    </p:spTree>
    <p:extLst>
      <p:ext uri="{BB962C8B-B14F-4D97-AF65-F5344CB8AC3E}">
        <p14:creationId xmlns:p14="http://schemas.microsoft.com/office/powerpoint/2010/main" val="4091456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Osmanská říše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Od počátků do konce 17. století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131271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760640"/>
          </a:xfrm>
        </p:spPr>
        <p:txBody>
          <a:bodyPr>
            <a:normAutofit/>
          </a:bodyPr>
          <a:lstStyle/>
          <a:p>
            <a:r>
              <a:rPr lang="cs-CZ" dirty="0"/>
              <a:t>též </a:t>
            </a:r>
            <a:r>
              <a:rPr lang="cs-CZ" b="1" dirty="0"/>
              <a:t>Otomanská </a:t>
            </a:r>
            <a:r>
              <a:rPr lang="cs-CZ" b="1" dirty="0" smtClean="0"/>
              <a:t>říše</a:t>
            </a:r>
          </a:p>
          <a:p>
            <a:endParaRPr lang="cs-CZ" b="1" dirty="0" smtClean="0"/>
          </a:p>
          <a:p>
            <a:r>
              <a:rPr lang="cs-CZ" dirty="0"/>
              <a:t>jedna z největších a nejmocnějších říší v prostoru při Středozemním </a:t>
            </a:r>
            <a:r>
              <a:rPr lang="cs-CZ" dirty="0" smtClean="0"/>
              <a:t>moři</a:t>
            </a:r>
          </a:p>
          <a:p>
            <a:endParaRPr lang="cs-CZ" dirty="0" smtClean="0"/>
          </a:p>
          <a:p>
            <a:r>
              <a:rPr lang="cs-CZ" dirty="0" smtClean="0"/>
              <a:t>Existovala od 13. století</a:t>
            </a:r>
          </a:p>
          <a:p>
            <a:endParaRPr lang="cs-CZ" dirty="0" smtClean="0"/>
          </a:p>
          <a:p>
            <a:r>
              <a:rPr lang="cs-CZ" dirty="0"/>
              <a:t>Říše měla od 16. století zcela islámský charakter </a:t>
            </a:r>
            <a:r>
              <a:rPr lang="cs-CZ" i="1" dirty="0"/>
              <a:t>Božího </a:t>
            </a:r>
            <a:r>
              <a:rPr lang="cs-CZ" i="1" dirty="0" smtClean="0"/>
              <a:t>státu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4048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507288" cy="5834120"/>
          </a:xfrm>
        </p:spPr>
        <p:txBody>
          <a:bodyPr>
            <a:normAutofit/>
          </a:bodyPr>
          <a:lstStyle/>
          <a:p>
            <a:r>
              <a:rPr lang="cs-CZ" dirty="0"/>
              <a:t>Jako nomádi kočovali Turci </a:t>
            </a:r>
            <a:r>
              <a:rPr lang="cs-CZ" dirty="0" smtClean="0"/>
              <a:t>ve </a:t>
            </a:r>
            <a:r>
              <a:rPr lang="cs-CZ" dirty="0"/>
              <a:t>střední </a:t>
            </a:r>
            <a:r>
              <a:rPr lang="cs-CZ" dirty="0" smtClean="0"/>
              <a:t>Asii od raného středověku</a:t>
            </a:r>
          </a:p>
          <a:p>
            <a:endParaRPr lang="cs-CZ" dirty="0" smtClean="0"/>
          </a:p>
          <a:p>
            <a:r>
              <a:rPr lang="cs-CZ" dirty="0" smtClean="0"/>
              <a:t>11</a:t>
            </a:r>
            <a:r>
              <a:rPr lang="cs-CZ" dirty="0"/>
              <a:t>. století </a:t>
            </a:r>
            <a:r>
              <a:rPr lang="cs-CZ" dirty="0" smtClean="0"/>
              <a:t>– přijali islám</a:t>
            </a:r>
          </a:p>
          <a:p>
            <a:endParaRPr lang="cs-CZ" dirty="0" smtClean="0"/>
          </a:p>
          <a:p>
            <a:r>
              <a:rPr lang="cs-CZ" dirty="0" smtClean="0"/>
              <a:t>Později vznikl teokratický </a:t>
            </a:r>
            <a:r>
              <a:rPr lang="cs-CZ" dirty="0"/>
              <a:t>stát = </a:t>
            </a:r>
            <a:r>
              <a:rPr lang="cs-CZ" i="1" dirty="0"/>
              <a:t>chalífát</a:t>
            </a:r>
            <a:r>
              <a:rPr lang="cs-CZ" dirty="0"/>
              <a:t>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Chalífát </a:t>
            </a:r>
            <a:r>
              <a:rPr lang="cs-CZ" dirty="0"/>
              <a:t>se </a:t>
            </a:r>
            <a:r>
              <a:rPr lang="cs-CZ" dirty="0" smtClean="0"/>
              <a:t>později začal </a:t>
            </a:r>
            <a:r>
              <a:rPr lang="cs-CZ" dirty="0"/>
              <a:t>rozpadat na </a:t>
            </a:r>
            <a:r>
              <a:rPr lang="cs-CZ" dirty="0" smtClean="0"/>
              <a:t>sultanáty</a:t>
            </a:r>
          </a:p>
          <a:p>
            <a:pPr lvl="1"/>
            <a:r>
              <a:rPr lang="cs-CZ" b="1" dirty="0" err="1" smtClean="0"/>
              <a:t>seldžucký</a:t>
            </a:r>
            <a:r>
              <a:rPr lang="cs-CZ" b="1" dirty="0" smtClean="0"/>
              <a:t> </a:t>
            </a:r>
            <a:r>
              <a:rPr lang="cs-CZ" b="1" dirty="0"/>
              <a:t>sultanát </a:t>
            </a:r>
            <a:r>
              <a:rPr lang="cs-CZ" dirty="0"/>
              <a:t>(kmenový náčelník </a:t>
            </a:r>
            <a:r>
              <a:rPr lang="cs-CZ" b="1" dirty="0" err="1"/>
              <a:t>Seldžuk</a:t>
            </a:r>
            <a:r>
              <a:rPr lang="cs-CZ" dirty="0" smtClean="0"/>
              <a:t>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8461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400" dirty="0" smtClean="0"/>
              <a:t>Počátky říše, první výboje</a:t>
            </a:r>
            <a:endParaRPr lang="cs-CZ" sz="3400" dirty="0"/>
          </a:p>
        </p:txBody>
      </p:sp>
    </p:spTree>
    <p:extLst>
      <p:ext uri="{BB962C8B-B14F-4D97-AF65-F5344CB8AC3E}">
        <p14:creationId xmlns:p14="http://schemas.microsoft.com/office/powerpoint/2010/main" val="4192472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Osman I. </a:t>
            </a:r>
            <a:r>
              <a:rPr lang="cs-CZ" b="1" dirty="0" err="1"/>
              <a:t>Gází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Považován za zakladatele státu</a:t>
            </a:r>
          </a:p>
          <a:p>
            <a:endParaRPr lang="cs-CZ" dirty="0" smtClean="0"/>
          </a:p>
          <a:p>
            <a:r>
              <a:rPr lang="cs-CZ" dirty="0" smtClean="0"/>
              <a:t>Vládl 1299 – 1326</a:t>
            </a:r>
          </a:p>
          <a:p>
            <a:endParaRPr lang="cs-CZ" dirty="0" smtClean="0"/>
          </a:p>
          <a:p>
            <a:r>
              <a:rPr lang="cs-CZ" dirty="0" smtClean="0"/>
              <a:t>Vypověděl </a:t>
            </a:r>
            <a:r>
              <a:rPr lang="cs-CZ" dirty="0"/>
              <a:t>poslušnost </a:t>
            </a:r>
            <a:r>
              <a:rPr lang="cs-CZ" dirty="0" err="1"/>
              <a:t>seldžuckému</a:t>
            </a:r>
            <a:r>
              <a:rPr lang="cs-CZ" dirty="0"/>
              <a:t> </a:t>
            </a:r>
            <a:r>
              <a:rPr lang="cs-CZ" dirty="0" smtClean="0"/>
              <a:t>sultanátu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707904" y="1722437"/>
            <a:ext cx="4978896" cy="5018931"/>
          </a:xfrm>
        </p:spPr>
        <p:txBody>
          <a:bodyPr>
            <a:normAutofit/>
          </a:bodyPr>
          <a:lstStyle/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r>
              <a:rPr lang="cs-CZ" dirty="0" smtClean="0"/>
              <a:t>1.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7" y="1340768"/>
            <a:ext cx="4722705" cy="5266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60145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b="1" dirty="0" smtClean="0"/>
              <a:t>Expanze</a:t>
            </a:r>
            <a:r>
              <a:rPr lang="cs-CZ" b="1" dirty="0" smtClean="0"/>
              <a:t> </a:t>
            </a:r>
            <a:r>
              <a:rPr lang="pt-BR" b="1" dirty="0" smtClean="0"/>
              <a:t>na </a:t>
            </a:r>
            <a:r>
              <a:rPr lang="pt-BR" b="1" dirty="0"/>
              <a:t>Balkán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858560"/>
          </a:xfrm>
        </p:spPr>
        <p:txBody>
          <a:bodyPr>
            <a:normAutofit/>
          </a:bodyPr>
          <a:lstStyle/>
          <a:p>
            <a:r>
              <a:rPr lang="cs-CZ" dirty="0" smtClean="0"/>
              <a:t>Nejdříve kořistnické nájezdy</a:t>
            </a:r>
          </a:p>
          <a:p>
            <a:endParaRPr lang="cs-CZ" sz="1600" dirty="0" smtClean="0"/>
          </a:p>
          <a:p>
            <a:r>
              <a:rPr lang="cs-CZ" dirty="0" smtClean="0"/>
              <a:t>Změna za sultána </a:t>
            </a:r>
            <a:r>
              <a:rPr lang="cs-CZ" b="1" dirty="0" err="1" smtClean="0"/>
              <a:t>Murada</a:t>
            </a:r>
            <a:r>
              <a:rPr lang="cs-CZ" b="1" dirty="0" smtClean="0"/>
              <a:t> I.</a:t>
            </a:r>
            <a:r>
              <a:rPr lang="cs-CZ" dirty="0" smtClean="0"/>
              <a:t> </a:t>
            </a:r>
            <a:endParaRPr lang="cs-CZ" dirty="0"/>
          </a:p>
          <a:p>
            <a:pPr lvl="1"/>
            <a:r>
              <a:rPr lang="cs-CZ" dirty="0" smtClean="0"/>
              <a:t>1359 – 1389</a:t>
            </a:r>
          </a:p>
          <a:p>
            <a:pPr lvl="1"/>
            <a:r>
              <a:rPr lang="cs-CZ" dirty="0"/>
              <a:t>systematická válka o dobytí a osídlení nových </a:t>
            </a:r>
            <a:r>
              <a:rPr lang="cs-CZ" dirty="0" smtClean="0"/>
              <a:t>území</a:t>
            </a:r>
          </a:p>
          <a:p>
            <a:pPr lvl="1"/>
            <a:r>
              <a:rPr lang="cs-CZ" b="1" dirty="0" smtClean="0"/>
              <a:t>1371-</a:t>
            </a:r>
            <a:r>
              <a:rPr lang="cs-CZ" dirty="0" smtClean="0"/>
              <a:t> </a:t>
            </a:r>
            <a:r>
              <a:rPr lang="cs-CZ" b="1" dirty="0" smtClean="0"/>
              <a:t>bitva </a:t>
            </a:r>
            <a:r>
              <a:rPr lang="cs-CZ" b="1" dirty="0"/>
              <a:t>na řece Marici  </a:t>
            </a:r>
            <a:r>
              <a:rPr lang="cs-CZ" dirty="0" smtClean="0"/>
              <a:t>- poraženi Srbové a Makedonci)</a:t>
            </a:r>
          </a:p>
          <a:p>
            <a:pPr lvl="1"/>
            <a:r>
              <a:rPr lang="cs-CZ" b="1" dirty="0" smtClean="0"/>
              <a:t>1389</a:t>
            </a:r>
            <a:r>
              <a:rPr lang="cs-CZ" dirty="0" smtClean="0"/>
              <a:t> – </a:t>
            </a:r>
            <a:r>
              <a:rPr lang="cs-CZ" b="1" dirty="0" smtClean="0"/>
              <a:t>Kosovo pole </a:t>
            </a:r>
            <a:r>
              <a:rPr lang="cs-CZ" dirty="0" smtClean="0"/>
              <a:t>– poraženi Srbové</a:t>
            </a:r>
          </a:p>
          <a:p>
            <a:pPr lvl="1"/>
            <a:r>
              <a:rPr lang="cs-CZ" b="1" dirty="0" smtClean="0"/>
              <a:t>1393</a:t>
            </a:r>
            <a:r>
              <a:rPr lang="cs-CZ" dirty="0" smtClean="0"/>
              <a:t> Turci </a:t>
            </a:r>
            <a:r>
              <a:rPr lang="cs-CZ" b="1" dirty="0" smtClean="0"/>
              <a:t>podmanili</a:t>
            </a:r>
            <a:r>
              <a:rPr lang="cs-CZ" dirty="0" smtClean="0"/>
              <a:t> </a:t>
            </a:r>
            <a:r>
              <a:rPr lang="cs-CZ" b="1" dirty="0" smtClean="0"/>
              <a:t>Bulharsko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631165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Křesťanská </a:t>
            </a:r>
            <a:r>
              <a:rPr lang="cs-CZ" dirty="0"/>
              <a:t>Evropa si uvědomuje </a:t>
            </a:r>
            <a:r>
              <a:rPr lang="cs-CZ" dirty="0" smtClean="0"/>
              <a:t>nebezpečí a brání se nájezdům Turků</a:t>
            </a:r>
          </a:p>
          <a:p>
            <a:endParaRPr lang="cs-CZ" dirty="0" smtClean="0"/>
          </a:p>
          <a:p>
            <a:r>
              <a:rPr lang="cs-CZ" dirty="0" smtClean="0"/>
              <a:t>Křižáci </a:t>
            </a:r>
            <a:r>
              <a:rPr lang="cs-CZ" dirty="0"/>
              <a:t>poraženi </a:t>
            </a:r>
            <a:r>
              <a:rPr lang="cs-CZ" b="1" dirty="0"/>
              <a:t>1396 u </a:t>
            </a:r>
            <a:r>
              <a:rPr lang="cs-CZ" b="1" dirty="0" err="1"/>
              <a:t>Nikopole</a:t>
            </a:r>
            <a:r>
              <a:rPr lang="cs-CZ" b="1" dirty="0"/>
              <a:t> </a:t>
            </a:r>
            <a:endParaRPr lang="cs-CZ" dirty="0" smtClean="0"/>
          </a:p>
          <a:p>
            <a:pPr lvl="1"/>
            <a:r>
              <a:rPr lang="cs-CZ" dirty="0" smtClean="0"/>
              <a:t>Zikmund Lucemburský</a:t>
            </a:r>
          </a:p>
          <a:p>
            <a:pPr lvl="1"/>
            <a:endParaRPr lang="cs-CZ" dirty="0" smtClean="0"/>
          </a:p>
          <a:p>
            <a:r>
              <a:rPr lang="cs-CZ" b="1" dirty="0" smtClean="0"/>
              <a:t>1444</a:t>
            </a:r>
            <a:r>
              <a:rPr lang="cs-CZ" dirty="0" smtClean="0"/>
              <a:t> </a:t>
            </a:r>
            <a:r>
              <a:rPr lang="cs-CZ" dirty="0"/>
              <a:t>Turci vítězí </a:t>
            </a:r>
            <a:r>
              <a:rPr lang="cs-CZ" b="1" dirty="0"/>
              <a:t>u </a:t>
            </a:r>
            <a:r>
              <a:rPr lang="cs-CZ" b="1" dirty="0" smtClean="0"/>
              <a:t>Varny</a:t>
            </a:r>
          </a:p>
          <a:p>
            <a:pPr lvl="1"/>
            <a:r>
              <a:rPr lang="cs-CZ" dirty="0" smtClean="0"/>
              <a:t>Vladislav III. </a:t>
            </a:r>
            <a:r>
              <a:rPr lang="cs-CZ" dirty="0" err="1" smtClean="0"/>
              <a:t>Varnenčík</a:t>
            </a:r>
            <a:r>
              <a:rPr lang="cs-CZ" dirty="0" smtClean="0"/>
              <a:t> </a:t>
            </a:r>
          </a:p>
          <a:p>
            <a:pPr lvl="1"/>
            <a:r>
              <a:rPr lang="cs-CZ" dirty="0" smtClean="0"/>
              <a:t>G. </a:t>
            </a:r>
            <a:r>
              <a:rPr lang="cs-CZ" dirty="0" err="1" smtClean="0"/>
              <a:t>Cesarini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1731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/>
              <a:t>Mehmed</a:t>
            </a:r>
            <a:r>
              <a:rPr lang="cs-CZ" b="1" dirty="0"/>
              <a:t> II. </a:t>
            </a:r>
            <a:r>
              <a:rPr lang="cs-CZ" b="1" dirty="0" err="1" smtClean="0"/>
              <a:t>Fatih</a:t>
            </a:r>
            <a:r>
              <a:rPr lang="cs-CZ" b="1" dirty="0" smtClean="0"/>
              <a:t> (Dobyvatel)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858560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vládl v letech </a:t>
            </a:r>
            <a:r>
              <a:rPr lang="cs-CZ" dirty="0" smtClean="0"/>
              <a:t>1451 – 1481 </a:t>
            </a:r>
          </a:p>
          <a:p>
            <a:endParaRPr lang="cs-CZ" dirty="0" smtClean="0"/>
          </a:p>
          <a:p>
            <a:r>
              <a:rPr lang="cs-CZ" b="1" dirty="0" smtClean="0"/>
              <a:t>1453 dobyl Konstantinopol</a:t>
            </a:r>
          </a:p>
          <a:p>
            <a:pPr lvl="1"/>
            <a:r>
              <a:rPr lang="cs-CZ" dirty="0" smtClean="0"/>
              <a:t>Definitivně </a:t>
            </a:r>
            <a:r>
              <a:rPr lang="cs-CZ" dirty="0"/>
              <a:t>zanikla byzantská říše </a:t>
            </a:r>
            <a:endParaRPr lang="cs-CZ" dirty="0" smtClean="0"/>
          </a:p>
          <a:p>
            <a:pPr lvl="1"/>
            <a:endParaRPr lang="cs-CZ" dirty="0"/>
          </a:p>
          <a:p>
            <a:r>
              <a:rPr lang="cs-CZ" dirty="0" smtClean="0"/>
              <a:t>Konstantinopol (přejmenovaná </a:t>
            </a:r>
            <a:r>
              <a:rPr lang="cs-CZ" dirty="0"/>
              <a:t>na </a:t>
            </a:r>
            <a:r>
              <a:rPr lang="cs-CZ" b="1" dirty="0" smtClean="0"/>
              <a:t>Istanbul</a:t>
            </a:r>
            <a:r>
              <a:rPr lang="cs-CZ" dirty="0" smtClean="0"/>
              <a:t>) </a:t>
            </a:r>
            <a:r>
              <a:rPr lang="cs-CZ" dirty="0"/>
              <a:t>se stala centrem </a:t>
            </a:r>
            <a:r>
              <a:rPr lang="cs-CZ" dirty="0" smtClean="0"/>
              <a:t>říše</a:t>
            </a:r>
          </a:p>
          <a:p>
            <a:endParaRPr lang="cs-CZ" dirty="0" smtClean="0"/>
          </a:p>
          <a:p>
            <a:r>
              <a:rPr lang="cs-CZ" dirty="0" smtClean="0"/>
              <a:t>Dobýval další území na Balkáně</a:t>
            </a:r>
          </a:p>
          <a:p>
            <a:endParaRPr lang="cs-CZ" dirty="0" smtClean="0"/>
          </a:p>
          <a:p>
            <a:r>
              <a:rPr lang="cs-CZ" b="1" dirty="0" smtClean="0"/>
              <a:t>Dokončena </a:t>
            </a:r>
            <a:r>
              <a:rPr lang="cs-CZ" b="1" dirty="0"/>
              <a:t>vnitřní </a:t>
            </a:r>
            <a:r>
              <a:rPr lang="cs-CZ" b="1" dirty="0" smtClean="0"/>
              <a:t>organizace </a:t>
            </a:r>
            <a:r>
              <a:rPr lang="cs-CZ" b="1" dirty="0"/>
              <a:t>říše</a:t>
            </a:r>
          </a:p>
        </p:txBody>
      </p:sp>
    </p:spTree>
    <p:extLst>
      <p:ext uri="{BB962C8B-B14F-4D97-AF65-F5344CB8AC3E}">
        <p14:creationId xmlns:p14="http://schemas.microsoft.com/office/powerpoint/2010/main" val="1298675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8384" y="6424480"/>
            <a:ext cx="9144000" cy="433520"/>
          </a:xfrm>
        </p:spPr>
        <p:txBody>
          <a:bodyPr>
            <a:normAutofit/>
          </a:bodyPr>
          <a:lstStyle/>
          <a:p>
            <a:pPr marL="64008" indent="0" algn="ctr">
              <a:buNone/>
            </a:pPr>
            <a:r>
              <a:rPr lang="cs-CZ" sz="2000" b="1" dirty="0" smtClean="0"/>
              <a:t>2. </a:t>
            </a:r>
            <a:r>
              <a:rPr lang="it-IT" sz="2000" b="1" dirty="0"/>
              <a:t>Expanze říše mezi lety 1481 a 1683</a:t>
            </a:r>
            <a:endParaRPr lang="cs-CZ" sz="20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78841"/>
            <a:ext cx="7344816" cy="6120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848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Správa říše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504056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Říše </a:t>
            </a:r>
            <a:r>
              <a:rPr lang="cs-CZ" dirty="0"/>
              <a:t>byla </a:t>
            </a:r>
            <a:r>
              <a:rPr lang="cs-CZ" dirty="0" smtClean="0"/>
              <a:t>autokratickým útvarem </a:t>
            </a:r>
          </a:p>
          <a:p>
            <a:r>
              <a:rPr lang="cs-CZ" dirty="0" smtClean="0"/>
              <a:t>Včele </a:t>
            </a:r>
            <a:r>
              <a:rPr lang="cs-CZ" b="1" dirty="0" smtClean="0"/>
              <a:t>sultán </a:t>
            </a:r>
            <a:r>
              <a:rPr lang="cs-CZ" b="1" dirty="0"/>
              <a:t>s neomezenou </a:t>
            </a:r>
            <a:r>
              <a:rPr lang="cs-CZ" b="1" dirty="0" smtClean="0"/>
              <a:t>mocí</a:t>
            </a:r>
          </a:p>
          <a:p>
            <a:r>
              <a:rPr lang="cs-CZ" dirty="0" smtClean="0"/>
              <a:t>Druhým </a:t>
            </a:r>
            <a:r>
              <a:rPr lang="cs-CZ" dirty="0"/>
              <a:t>nejmocnějším mužem a sultánovým zástupcem byl první ministr (</a:t>
            </a:r>
            <a:r>
              <a:rPr lang="cs-CZ" b="1" i="1" dirty="0" smtClean="0"/>
              <a:t>velkovezír</a:t>
            </a:r>
            <a:r>
              <a:rPr lang="cs-CZ" dirty="0" smtClean="0"/>
              <a:t>)</a:t>
            </a:r>
          </a:p>
          <a:p>
            <a:r>
              <a:rPr lang="cs-CZ" b="1" dirty="0" smtClean="0"/>
              <a:t>Vládce </a:t>
            </a:r>
            <a:r>
              <a:rPr lang="cs-CZ" b="1" dirty="0"/>
              <a:t>společně s několika rádci </a:t>
            </a:r>
            <a:r>
              <a:rPr lang="cs-CZ" b="1" dirty="0" smtClean="0"/>
              <a:t>tvořil </a:t>
            </a:r>
            <a:r>
              <a:rPr lang="cs-CZ" b="1" dirty="0"/>
              <a:t>nejvyšší </a:t>
            </a:r>
            <a:r>
              <a:rPr lang="cs-CZ" b="1" dirty="0" smtClean="0"/>
              <a:t>soud</a:t>
            </a:r>
          </a:p>
          <a:p>
            <a:r>
              <a:rPr lang="cs-CZ" dirty="0" smtClean="0"/>
              <a:t>Od </a:t>
            </a:r>
            <a:r>
              <a:rPr lang="cs-CZ" dirty="0"/>
              <a:t>roku 1517 </a:t>
            </a:r>
            <a:r>
              <a:rPr lang="cs-CZ" b="1" dirty="0" smtClean="0"/>
              <a:t>měl sultán </a:t>
            </a:r>
            <a:r>
              <a:rPr lang="cs-CZ" b="1" dirty="0"/>
              <a:t>titul </a:t>
            </a:r>
            <a:r>
              <a:rPr lang="cs-CZ" b="1" dirty="0" smtClean="0"/>
              <a:t>chalífy </a:t>
            </a:r>
            <a:r>
              <a:rPr lang="cs-CZ" dirty="0" smtClean="0"/>
              <a:t>– nejvyšš</a:t>
            </a:r>
            <a:r>
              <a:rPr lang="cs-CZ" dirty="0"/>
              <a:t>í</a:t>
            </a:r>
            <a:r>
              <a:rPr lang="cs-CZ" dirty="0" smtClean="0"/>
              <a:t> duchovní </a:t>
            </a:r>
            <a:r>
              <a:rPr lang="cs-CZ" dirty="0"/>
              <a:t>vůdce islámského </a:t>
            </a:r>
            <a:r>
              <a:rPr lang="cs-CZ" dirty="0" smtClean="0"/>
              <a:t>světa</a:t>
            </a:r>
          </a:p>
          <a:p>
            <a:r>
              <a:rPr lang="cs-CZ" dirty="0"/>
              <a:t>významné posty ve státní správě často zastávali lidé obyčejného původu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2478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Vojsko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82600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Během </a:t>
            </a:r>
            <a:r>
              <a:rPr lang="cs-CZ" dirty="0"/>
              <a:t>válečných tažení </a:t>
            </a:r>
            <a:r>
              <a:rPr lang="cs-CZ" dirty="0" smtClean="0"/>
              <a:t> </a:t>
            </a:r>
            <a:r>
              <a:rPr lang="cs-CZ" dirty="0"/>
              <a:t>mezi 80 000 až 100 000 muži (</a:t>
            </a:r>
            <a:r>
              <a:rPr lang="cs-CZ" i="1" dirty="0"/>
              <a:t>někdy i </a:t>
            </a:r>
            <a:r>
              <a:rPr lang="cs-CZ" i="1" dirty="0" smtClean="0"/>
              <a:t>více</a:t>
            </a:r>
            <a:r>
              <a:rPr lang="cs-CZ" dirty="0" smtClean="0"/>
              <a:t>)</a:t>
            </a:r>
          </a:p>
          <a:p>
            <a:r>
              <a:rPr lang="cs-CZ" dirty="0" smtClean="0"/>
              <a:t>Armáda byla </a:t>
            </a:r>
            <a:r>
              <a:rPr lang="cs-CZ" dirty="0"/>
              <a:t>složena </a:t>
            </a:r>
            <a:r>
              <a:rPr lang="cs-CZ" dirty="0" smtClean="0"/>
              <a:t>z </a:t>
            </a:r>
          </a:p>
          <a:p>
            <a:pPr lvl="1"/>
            <a:r>
              <a:rPr lang="cs-CZ" dirty="0" smtClean="0"/>
              <a:t>lehké jízdy (</a:t>
            </a:r>
            <a:r>
              <a:rPr lang="cs-CZ" b="1" i="1" dirty="0" err="1" smtClean="0"/>
              <a:t>sipahíjové</a:t>
            </a:r>
            <a:r>
              <a:rPr lang="cs-CZ" dirty="0" smtClean="0"/>
              <a:t>) </a:t>
            </a:r>
          </a:p>
          <a:p>
            <a:pPr lvl="1"/>
            <a:r>
              <a:rPr lang="cs-CZ" dirty="0" smtClean="0"/>
              <a:t>pěchoty </a:t>
            </a:r>
            <a:r>
              <a:rPr lang="cs-CZ" dirty="0"/>
              <a:t>(</a:t>
            </a:r>
            <a:r>
              <a:rPr lang="cs-CZ" b="1" i="1" dirty="0" smtClean="0"/>
              <a:t>janičáři</a:t>
            </a:r>
            <a:r>
              <a:rPr lang="cs-CZ" dirty="0" smtClean="0"/>
              <a:t>) </a:t>
            </a:r>
          </a:p>
          <a:p>
            <a:pPr lvl="2"/>
            <a:r>
              <a:rPr lang="cs-CZ" b="1" dirty="0" smtClean="0"/>
              <a:t>noví </a:t>
            </a:r>
            <a:r>
              <a:rPr lang="cs-CZ" b="1" dirty="0"/>
              <a:t>vojáci – </a:t>
            </a:r>
            <a:r>
              <a:rPr lang="cs-CZ" b="1" i="1" dirty="0" err="1"/>
              <a:t>yeni</a:t>
            </a:r>
            <a:r>
              <a:rPr lang="cs-CZ" b="1" i="1" dirty="0"/>
              <a:t> </a:t>
            </a:r>
            <a:r>
              <a:rPr lang="cs-CZ" b="1" i="1" dirty="0" err="1"/>
              <a:t>čeri</a:t>
            </a:r>
            <a:r>
              <a:rPr lang="cs-CZ" b="1" dirty="0"/>
              <a:t> </a:t>
            </a:r>
          </a:p>
          <a:p>
            <a:pPr lvl="2"/>
            <a:r>
              <a:rPr lang="cs-CZ" dirty="0"/>
              <a:t>osobní panovníkova garda</a:t>
            </a:r>
          </a:p>
          <a:p>
            <a:pPr lvl="2"/>
            <a:r>
              <a:rPr lang="cs-CZ" dirty="0"/>
              <a:t>původně rekrutováni z podmaněných vrstev</a:t>
            </a:r>
          </a:p>
          <a:p>
            <a:pPr lvl="2"/>
            <a:r>
              <a:rPr lang="cs-CZ" dirty="0"/>
              <a:t>později děti rolníků – každý pátý syn</a:t>
            </a:r>
          </a:p>
          <a:p>
            <a:pPr lvl="2"/>
            <a:r>
              <a:rPr lang="cs-CZ" dirty="0"/>
              <a:t>většinou balkánští </a:t>
            </a:r>
            <a:r>
              <a:rPr lang="cs-CZ" dirty="0" smtClean="0"/>
              <a:t>Slované</a:t>
            </a:r>
          </a:p>
          <a:p>
            <a:pPr lvl="1"/>
            <a:r>
              <a:rPr lang="cs-CZ" dirty="0" smtClean="0"/>
              <a:t>pomocných </a:t>
            </a:r>
            <a:r>
              <a:rPr lang="cs-CZ" dirty="0"/>
              <a:t>sborů </a:t>
            </a:r>
            <a:r>
              <a:rPr lang="cs-CZ" dirty="0" smtClean="0"/>
              <a:t>dělostřelectva (</a:t>
            </a:r>
            <a:r>
              <a:rPr lang="cs-CZ" b="1" i="1" dirty="0" smtClean="0"/>
              <a:t>sapéři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7229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81738"/>
            <a:ext cx="8229600" cy="576262"/>
          </a:xfrm>
        </p:spPr>
        <p:txBody>
          <a:bodyPr/>
          <a:lstStyle/>
          <a:p>
            <a:pPr marL="64008" indent="0" algn="ctr">
              <a:buNone/>
            </a:pPr>
            <a:r>
              <a:rPr lang="cs-CZ" sz="2000" b="1" dirty="0" smtClean="0"/>
              <a:t>3. Janičáři</a:t>
            </a:r>
            <a:endParaRPr lang="cs-CZ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2447"/>
            <a:ext cx="3787874" cy="60992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08890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8223448" cy="1362075"/>
          </a:xfrm>
        </p:spPr>
        <p:txBody>
          <a:bodyPr>
            <a:normAutofit/>
          </a:bodyPr>
          <a:lstStyle/>
          <a:p>
            <a:r>
              <a:rPr lang="cs-CZ" sz="3400" dirty="0"/>
              <a:t>Vrchol a stagnace osmanské </a:t>
            </a:r>
            <a:r>
              <a:rPr lang="cs-CZ" sz="3400" dirty="0" smtClean="0"/>
              <a:t>moci</a:t>
            </a:r>
            <a:endParaRPr lang="cs-CZ" sz="3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4479032" cy="22860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1520 – konec 17. století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551776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/>
              <a:t>Sulejman</a:t>
            </a:r>
            <a:r>
              <a:rPr lang="cs-CZ" b="1" dirty="0"/>
              <a:t> I</a:t>
            </a:r>
            <a:r>
              <a:rPr lang="cs-CZ" b="1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722437"/>
            <a:ext cx="4316288" cy="5018931"/>
          </a:xfrm>
        </p:spPr>
        <p:txBody>
          <a:bodyPr/>
          <a:lstStyle/>
          <a:p>
            <a:r>
              <a:rPr lang="cs-CZ" b="1" dirty="0" err="1"/>
              <a:t>Süleyman</a:t>
            </a:r>
            <a:r>
              <a:rPr lang="cs-CZ" b="1" dirty="0"/>
              <a:t> </a:t>
            </a:r>
            <a:r>
              <a:rPr lang="cs-CZ" b="1" dirty="0" err="1"/>
              <a:t>Muhtesem</a:t>
            </a:r>
            <a:r>
              <a:rPr lang="cs-CZ" b="1" dirty="0"/>
              <a:t> </a:t>
            </a:r>
            <a:endParaRPr lang="cs-CZ" b="1" dirty="0" smtClean="0"/>
          </a:p>
          <a:p>
            <a:pPr lvl="1"/>
            <a:r>
              <a:rPr lang="cs-CZ" i="1" dirty="0"/>
              <a:t>P</a:t>
            </a:r>
            <a:r>
              <a:rPr lang="cs-CZ" i="1" dirty="0" smtClean="0"/>
              <a:t>řekrásný</a:t>
            </a:r>
            <a:r>
              <a:rPr lang="cs-CZ" dirty="0" smtClean="0"/>
              <a:t>, </a:t>
            </a:r>
            <a:r>
              <a:rPr lang="cs-CZ" i="1" dirty="0" smtClean="0"/>
              <a:t>Velkolepý, Nádherný</a:t>
            </a:r>
          </a:p>
          <a:p>
            <a:r>
              <a:rPr lang="cs-CZ" b="1" dirty="0" err="1"/>
              <a:t>Süleyman</a:t>
            </a:r>
            <a:r>
              <a:rPr lang="cs-CZ" b="1" dirty="0"/>
              <a:t> </a:t>
            </a:r>
            <a:r>
              <a:rPr lang="cs-CZ" b="1" dirty="0" err="1" smtClean="0"/>
              <a:t>Kanuni</a:t>
            </a:r>
            <a:endParaRPr lang="cs-CZ" b="1" dirty="0" smtClean="0"/>
          </a:p>
          <a:p>
            <a:pPr lvl="1"/>
            <a:r>
              <a:rPr lang="cs-CZ" i="1" dirty="0" smtClean="0"/>
              <a:t>Zákonodárce</a:t>
            </a:r>
          </a:p>
          <a:p>
            <a:r>
              <a:rPr lang="cs-CZ" dirty="0" smtClean="0"/>
              <a:t>Vlá</a:t>
            </a:r>
            <a:r>
              <a:rPr lang="cs-CZ" dirty="0"/>
              <a:t>dl </a:t>
            </a:r>
            <a:r>
              <a:rPr lang="cs-CZ" b="1" dirty="0"/>
              <a:t>1520 – 1566 </a:t>
            </a:r>
            <a:endParaRPr lang="cs-CZ" dirty="0" smtClean="0"/>
          </a:p>
          <a:p>
            <a:r>
              <a:rPr lang="cs-CZ" dirty="0" smtClean="0"/>
              <a:t>Výboje v Evropě, na Blízkém východě i v oblasti Indie</a:t>
            </a:r>
          </a:p>
          <a:p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67944" y="1722437"/>
            <a:ext cx="4618856" cy="4946923"/>
          </a:xfrm>
        </p:spPr>
        <p:txBody>
          <a:bodyPr/>
          <a:lstStyle/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r>
              <a:rPr lang="cs-CZ" dirty="0" smtClean="0"/>
              <a:t>4.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48103"/>
            <a:ext cx="4261099" cy="6349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18894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507288" cy="4786552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1521 </a:t>
            </a:r>
            <a:r>
              <a:rPr lang="cs-CZ" b="1" dirty="0"/>
              <a:t>dobyl </a:t>
            </a:r>
            <a:r>
              <a:rPr lang="cs-CZ" b="1" dirty="0" smtClean="0"/>
              <a:t>Bělehrad</a:t>
            </a:r>
            <a:endParaRPr lang="cs-CZ" b="1" dirty="0"/>
          </a:p>
          <a:p>
            <a:r>
              <a:rPr lang="cs-CZ" b="1" dirty="0" smtClean="0"/>
              <a:t>1526</a:t>
            </a:r>
            <a:r>
              <a:rPr lang="cs-CZ" dirty="0" smtClean="0"/>
              <a:t> </a:t>
            </a:r>
            <a:r>
              <a:rPr lang="cs-CZ" dirty="0"/>
              <a:t>porazil </a:t>
            </a:r>
            <a:r>
              <a:rPr lang="cs-CZ" b="1" dirty="0"/>
              <a:t>v bitvě u Moháče </a:t>
            </a:r>
            <a:r>
              <a:rPr lang="cs-CZ" dirty="0" smtClean="0"/>
              <a:t>Ludvíka Jagellonského</a:t>
            </a:r>
          </a:p>
          <a:p>
            <a:pPr lvl="1"/>
            <a:r>
              <a:rPr lang="cs-CZ" dirty="0" smtClean="0"/>
              <a:t>Turci obsadili </a:t>
            </a:r>
            <a:r>
              <a:rPr lang="cs-CZ" dirty="0"/>
              <a:t>velkou část Uherska včetně Budína a </a:t>
            </a:r>
            <a:r>
              <a:rPr lang="cs-CZ" dirty="0" smtClean="0"/>
              <a:t>Pešti</a:t>
            </a:r>
            <a:endParaRPr lang="cs-CZ" dirty="0"/>
          </a:p>
          <a:p>
            <a:r>
              <a:rPr lang="cs-CZ" b="1" dirty="0" smtClean="0"/>
              <a:t>1529 </a:t>
            </a:r>
            <a:r>
              <a:rPr lang="cs-CZ" b="1" dirty="0"/>
              <a:t>turecká armáda </a:t>
            </a:r>
            <a:r>
              <a:rPr lang="cs-CZ" b="1" dirty="0" smtClean="0"/>
              <a:t>oblehla Vídeň</a:t>
            </a:r>
          </a:p>
          <a:p>
            <a:pPr lvl="1"/>
            <a:r>
              <a:rPr lang="cs-CZ" dirty="0" smtClean="0"/>
              <a:t>obléhání skončilo </a:t>
            </a:r>
            <a:r>
              <a:rPr lang="cs-CZ" dirty="0"/>
              <a:t>pro Turky </a:t>
            </a:r>
            <a:r>
              <a:rPr lang="cs-CZ" dirty="0" smtClean="0"/>
              <a:t>neúspěchem</a:t>
            </a:r>
            <a:endParaRPr lang="cs-CZ" dirty="0"/>
          </a:p>
          <a:p>
            <a:r>
              <a:rPr lang="cs-CZ" dirty="0" smtClean="0"/>
              <a:t>1541 </a:t>
            </a:r>
            <a:r>
              <a:rPr lang="cs-CZ" dirty="0" err="1"/>
              <a:t>Sulejman</a:t>
            </a:r>
            <a:r>
              <a:rPr lang="cs-CZ" dirty="0"/>
              <a:t> porazil v několika bitvách habsburská </a:t>
            </a:r>
            <a:r>
              <a:rPr lang="cs-CZ" dirty="0" smtClean="0"/>
              <a:t>vojska</a:t>
            </a:r>
          </a:p>
          <a:p>
            <a:pPr lvl="1"/>
            <a:r>
              <a:rPr lang="cs-CZ" dirty="0" smtClean="0"/>
              <a:t>vyhlášení </a:t>
            </a:r>
            <a:r>
              <a:rPr lang="cs-CZ" dirty="0"/>
              <a:t>tzv. </a:t>
            </a:r>
            <a:r>
              <a:rPr lang="cs-CZ" b="1" dirty="0"/>
              <a:t>budínského </a:t>
            </a:r>
            <a:r>
              <a:rPr lang="cs-CZ" b="1" dirty="0" smtClean="0"/>
              <a:t>pašalíku</a:t>
            </a:r>
          </a:p>
          <a:p>
            <a:r>
              <a:rPr lang="cs-CZ" dirty="0" smtClean="0"/>
              <a:t>Napříč </a:t>
            </a:r>
            <a:r>
              <a:rPr lang="cs-CZ" dirty="0"/>
              <a:t>Uherskem </a:t>
            </a:r>
            <a:r>
              <a:rPr lang="cs-CZ" dirty="0" smtClean="0"/>
              <a:t>vytvořena </a:t>
            </a:r>
            <a:r>
              <a:rPr lang="cs-CZ" dirty="0"/>
              <a:t>tzv. </a:t>
            </a:r>
            <a:r>
              <a:rPr lang="cs-CZ" b="1" dirty="0"/>
              <a:t>vojenská hranice</a:t>
            </a:r>
            <a:r>
              <a:rPr lang="cs-CZ" dirty="0"/>
              <a:t>, neurčitá linie, </a:t>
            </a:r>
            <a:r>
              <a:rPr lang="cs-CZ" dirty="0" smtClean="0"/>
              <a:t>neustálé střety </a:t>
            </a:r>
            <a:r>
              <a:rPr lang="cs-CZ" dirty="0"/>
              <a:t>mezi tureckou a habsburskou </a:t>
            </a:r>
            <a:r>
              <a:rPr lang="cs-CZ" dirty="0" smtClean="0"/>
              <a:t>armádou</a:t>
            </a:r>
          </a:p>
          <a:p>
            <a:r>
              <a:rPr lang="cs-CZ" b="1" dirty="0" smtClean="0"/>
              <a:t>1562 </a:t>
            </a:r>
            <a:r>
              <a:rPr lang="cs-CZ" b="1" dirty="0" err="1"/>
              <a:t>Sulejman</a:t>
            </a:r>
            <a:r>
              <a:rPr lang="cs-CZ" b="1" dirty="0"/>
              <a:t> získal </a:t>
            </a:r>
            <a:r>
              <a:rPr lang="cs-CZ" b="1" dirty="0" smtClean="0"/>
              <a:t>Sedmihradsko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0648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Zákonodárná činnost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2808"/>
            <a:ext cx="8712968" cy="4786552"/>
          </a:xfrm>
        </p:spPr>
        <p:txBody>
          <a:bodyPr>
            <a:normAutofit/>
          </a:bodyPr>
          <a:lstStyle/>
          <a:p>
            <a:r>
              <a:rPr lang="cs-CZ" dirty="0"/>
              <a:t>V Osmanské říši </a:t>
            </a:r>
            <a:r>
              <a:rPr lang="cs-CZ" dirty="0" smtClean="0"/>
              <a:t>platilo </a:t>
            </a:r>
            <a:r>
              <a:rPr lang="cs-CZ" b="1" dirty="0"/>
              <a:t>islámské právo </a:t>
            </a:r>
            <a:r>
              <a:rPr lang="cs-CZ" b="1" dirty="0" smtClean="0"/>
              <a:t>šaría</a:t>
            </a:r>
          </a:p>
          <a:p>
            <a:endParaRPr lang="cs-CZ" b="1" dirty="0" smtClean="0"/>
          </a:p>
          <a:p>
            <a:r>
              <a:rPr lang="cs-CZ" dirty="0" err="1" smtClean="0"/>
              <a:t>Sulejman</a:t>
            </a:r>
            <a:r>
              <a:rPr lang="cs-CZ" dirty="0"/>
              <a:t> I. </a:t>
            </a:r>
            <a:r>
              <a:rPr lang="cs-CZ" b="1" dirty="0"/>
              <a:t>zpřehlednil právní systém </a:t>
            </a:r>
          </a:p>
          <a:p>
            <a:pPr lvl="1"/>
            <a:r>
              <a:rPr lang="cs-CZ" dirty="0" smtClean="0"/>
              <a:t>nechal sebrat </a:t>
            </a:r>
            <a:r>
              <a:rPr lang="cs-CZ" dirty="0"/>
              <a:t>dosavadní </a:t>
            </a:r>
            <a:r>
              <a:rPr lang="cs-CZ" dirty="0" smtClean="0"/>
              <a:t>rozhodnutí soudů a porovnal je</a:t>
            </a:r>
          </a:p>
          <a:p>
            <a:pPr lvl="1"/>
            <a:r>
              <a:rPr lang="cs-CZ" dirty="0" smtClean="0"/>
              <a:t>vybral </a:t>
            </a:r>
            <a:r>
              <a:rPr lang="cs-CZ" dirty="0"/>
              <a:t>ty, které byly </a:t>
            </a:r>
            <a:r>
              <a:rPr lang="cs-CZ" b="1" i="1" dirty="0"/>
              <a:t>spravedlivější</a:t>
            </a:r>
            <a:r>
              <a:rPr lang="cs-CZ" dirty="0"/>
              <a:t> a </a:t>
            </a:r>
            <a:r>
              <a:rPr lang="cs-CZ" dirty="0" smtClean="0"/>
              <a:t>ty</a:t>
            </a:r>
            <a:r>
              <a:rPr lang="cs-CZ" dirty="0"/>
              <a:t>, které byly </a:t>
            </a:r>
            <a:r>
              <a:rPr lang="cs-CZ" b="1" i="1" dirty="0" err="1"/>
              <a:t>nejnerozpornější</a:t>
            </a:r>
            <a:r>
              <a:rPr lang="cs-CZ" i="1" dirty="0"/>
              <a:t> </a:t>
            </a:r>
            <a:r>
              <a:rPr lang="cs-CZ" i="1" dirty="0" smtClean="0"/>
              <a:t>,</a:t>
            </a:r>
            <a:r>
              <a:rPr lang="cs-CZ" b="1" i="1" dirty="0" smtClean="0"/>
              <a:t>nejjasnější</a:t>
            </a:r>
            <a:r>
              <a:rPr lang="cs-CZ" i="1" dirty="0" smtClean="0"/>
              <a:t> </a:t>
            </a:r>
            <a:r>
              <a:rPr lang="cs-CZ" dirty="0"/>
              <a:t>a </a:t>
            </a:r>
            <a:r>
              <a:rPr lang="cs-CZ" b="1" i="1" dirty="0" smtClean="0"/>
              <a:t>nejjednodušší</a:t>
            </a:r>
          </a:p>
          <a:p>
            <a:pPr lvl="1"/>
            <a:r>
              <a:rPr lang="cs-CZ" dirty="0" smtClean="0"/>
              <a:t>dbal</a:t>
            </a:r>
            <a:r>
              <a:rPr lang="cs-CZ" dirty="0"/>
              <a:t>, aby byly v souladu se základy islámského </a:t>
            </a:r>
            <a:r>
              <a:rPr lang="cs-CZ" dirty="0" smtClean="0"/>
              <a:t>práva</a:t>
            </a:r>
          </a:p>
        </p:txBody>
      </p:sp>
    </p:spTree>
    <p:extLst>
      <p:ext uri="{BB962C8B-B14F-4D97-AF65-F5344CB8AC3E}">
        <p14:creationId xmlns:p14="http://schemas.microsoft.com/office/powerpoint/2010/main" val="3714514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kodifikace se týkala práva trestního, policejního, daňového, správního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práva i pro</a:t>
            </a:r>
            <a:r>
              <a:rPr lang="cs-CZ" dirty="0"/>
              <a:t> </a:t>
            </a:r>
            <a:r>
              <a:rPr lang="cs-CZ" dirty="0" smtClean="0"/>
              <a:t>křesťany, židy </a:t>
            </a:r>
            <a:r>
              <a:rPr lang="cs-CZ" dirty="0"/>
              <a:t>a nevolníky</a:t>
            </a:r>
          </a:p>
          <a:p>
            <a:pPr lvl="1"/>
            <a:r>
              <a:rPr lang="cs-CZ" dirty="0"/>
              <a:t>větší volnost pohybu v rámci </a:t>
            </a:r>
            <a:r>
              <a:rPr lang="cs-CZ" dirty="0" smtClean="0"/>
              <a:t>říše</a:t>
            </a:r>
          </a:p>
          <a:p>
            <a:pPr lvl="1"/>
            <a:endParaRPr lang="cs-CZ" dirty="0"/>
          </a:p>
          <a:p>
            <a:r>
              <a:rPr lang="cs-CZ" dirty="0" smtClean="0"/>
              <a:t>Úředníci</a:t>
            </a:r>
            <a:r>
              <a:rPr lang="cs-CZ" dirty="0"/>
              <a:t>, kteří vybírali vyšší daně, </a:t>
            </a:r>
            <a:r>
              <a:rPr lang="cs-CZ" dirty="0" smtClean="0"/>
              <a:t>nebo se dopustili nespravedlnosti nebo si část </a:t>
            </a:r>
            <a:r>
              <a:rPr lang="cs-CZ" dirty="0"/>
              <a:t>ponechávali, byli přísně </a:t>
            </a:r>
            <a:r>
              <a:rPr lang="cs-CZ" dirty="0" smtClean="0"/>
              <a:t>trestáni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01210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/>
              <a:t>Selim</a:t>
            </a:r>
            <a:r>
              <a:rPr lang="cs-CZ" b="1" dirty="0"/>
              <a:t> II</a:t>
            </a:r>
            <a:r>
              <a:rPr lang="cs-CZ" b="1" dirty="0" smtClean="0"/>
              <a:t>. Opilec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78655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1566 – 1574</a:t>
            </a:r>
          </a:p>
          <a:p>
            <a:endParaRPr lang="cs-CZ" dirty="0" smtClean="0"/>
          </a:p>
          <a:p>
            <a:r>
              <a:rPr lang="cs-CZ" dirty="0" smtClean="0"/>
              <a:t>Pokračoval ve výbojích</a:t>
            </a:r>
          </a:p>
          <a:p>
            <a:endParaRPr lang="cs-CZ" dirty="0" smtClean="0"/>
          </a:p>
          <a:p>
            <a:r>
              <a:rPr lang="cs-CZ" dirty="0" smtClean="0"/>
              <a:t>Provincie </a:t>
            </a:r>
            <a:r>
              <a:rPr lang="cs-CZ" dirty="0"/>
              <a:t>spravované </a:t>
            </a:r>
            <a:r>
              <a:rPr lang="cs-CZ" dirty="0" err="1"/>
              <a:t>sipahíji</a:t>
            </a:r>
            <a:r>
              <a:rPr lang="cs-CZ" dirty="0"/>
              <a:t> nevynášely tolik jako </a:t>
            </a:r>
            <a:r>
              <a:rPr lang="cs-CZ" dirty="0" smtClean="0"/>
              <a:t>dříve</a:t>
            </a:r>
          </a:p>
          <a:p>
            <a:pPr lvl="1"/>
            <a:r>
              <a:rPr lang="cs-CZ" dirty="0" smtClean="0"/>
              <a:t>díky </a:t>
            </a:r>
            <a:r>
              <a:rPr lang="cs-CZ" dirty="0"/>
              <a:t>častému střídání si jejich správci nevytvořili k místu působnosti žádný vztah </a:t>
            </a:r>
          </a:p>
          <a:p>
            <a:pPr lvl="1"/>
            <a:r>
              <a:rPr lang="cs-CZ" dirty="0" smtClean="0"/>
              <a:t>neměli </a:t>
            </a:r>
            <a:r>
              <a:rPr lang="cs-CZ" dirty="0"/>
              <a:t>tedy zájem starat se o další vývoj </a:t>
            </a:r>
            <a:r>
              <a:rPr lang="cs-CZ" dirty="0" smtClean="0"/>
              <a:t>provincie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2161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Bitva u </a:t>
            </a:r>
            <a:r>
              <a:rPr lang="cs-CZ" b="1" dirty="0" err="1" smtClean="0"/>
              <a:t>Lepanta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1571</a:t>
            </a:r>
          </a:p>
          <a:p>
            <a:r>
              <a:rPr lang="cs-CZ" dirty="0" smtClean="0"/>
              <a:t>V době vlády </a:t>
            </a:r>
            <a:r>
              <a:rPr lang="cs-CZ" dirty="0" err="1" smtClean="0"/>
              <a:t>Selima</a:t>
            </a:r>
            <a:r>
              <a:rPr lang="cs-CZ" dirty="0" smtClean="0"/>
              <a:t> II.</a:t>
            </a:r>
          </a:p>
          <a:p>
            <a:r>
              <a:rPr lang="cs-CZ" dirty="0"/>
              <a:t>Spojené námořní síly </a:t>
            </a:r>
            <a:r>
              <a:rPr lang="cs-CZ" b="1" dirty="0"/>
              <a:t>Svaté ligy </a:t>
            </a:r>
            <a:r>
              <a:rPr lang="cs-CZ" dirty="0" smtClean="0"/>
              <a:t>rozdrtily </a:t>
            </a:r>
            <a:r>
              <a:rPr lang="cs-CZ" dirty="0"/>
              <a:t>hlavní flotilu Osmanské </a:t>
            </a:r>
            <a:r>
              <a:rPr lang="cs-CZ" dirty="0" smtClean="0"/>
              <a:t>říše</a:t>
            </a:r>
          </a:p>
          <a:p>
            <a:pPr lvl="1"/>
            <a:r>
              <a:rPr lang="cs-CZ" b="1" dirty="0"/>
              <a:t>S</a:t>
            </a:r>
            <a:r>
              <a:rPr lang="cs-CZ" b="1" dirty="0" smtClean="0"/>
              <a:t>vatá liga</a:t>
            </a:r>
          </a:p>
          <a:p>
            <a:pPr lvl="2"/>
            <a:r>
              <a:rPr lang="cs-CZ" b="1" dirty="0"/>
              <a:t>aliance Španělska, papežského státu a </a:t>
            </a:r>
            <a:r>
              <a:rPr lang="cs-CZ" b="1" dirty="0" smtClean="0"/>
              <a:t>Benátek</a:t>
            </a:r>
          </a:p>
          <a:p>
            <a:pPr lvl="2"/>
            <a:r>
              <a:rPr lang="cs-CZ" dirty="0" smtClean="0"/>
              <a:t>Připojilo se </a:t>
            </a:r>
            <a:r>
              <a:rPr lang="cs-CZ" dirty="0"/>
              <a:t>i několik dalších menších států a rytířských </a:t>
            </a:r>
            <a:r>
              <a:rPr lang="cs-CZ" dirty="0" smtClean="0"/>
              <a:t>řádů</a:t>
            </a:r>
          </a:p>
          <a:p>
            <a:pPr lvl="2"/>
            <a:r>
              <a:rPr lang="cs-CZ" dirty="0" smtClean="0"/>
              <a:t>V </a:t>
            </a:r>
            <a:r>
              <a:rPr lang="cs-CZ" dirty="0"/>
              <a:t>čele </a:t>
            </a:r>
            <a:r>
              <a:rPr lang="cs-CZ" dirty="0" smtClean="0"/>
              <a:t>nelegitimní </a:t>
            </a:r>
            <a:r>
              <a:rPr lang="cs-CZ" dirty="0"/>
              <a:t>bratr španělského </a:t>
            </a:r>
            <a:r>
              <a:rPr lang="cs-CZ" dirty="0" smtClean="0"/>
              <a:t>krále </a:t>
            </a:r>
            <a:r>
              <a:rPr lang="cs-CZ" b="1" dirty="0" smtClean="0"/>
              <a:t>Juan </a:t>
            </a:r>
            <a:r>
              <a:rPr lang="cs-CZ" b="1" dirty="0"/>
              <a:t>de </a:t>
            </a:r>
            <a:r>
              <a:rPr lang="cs-CZ" b="1" dirty="0" err="1"/>
              <a:t>Austria</a:t>
            </a:r>
            <a:endParaRPr lang="cs-CZ" b="1" dirty="0"/>
          </a:p>
          <a:p>
            <a:r>
              <a:rPr lang="cs-CZ" dirty="0" smtClean="0"/>
              <a:t>Bitva podlomila </a:t>
            </a:r>
            <a:r>
              <a:rPr lang="cs-CZ" dirty="0"/>
              <a:t>osmanskou námořní moc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92894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309320"/>
            <a:ext cx="8229600" cy="548680"/>
          </a:xfrm>
        </p:spPr>
        <p:txBody>
          <a:bodyPr>
            <a:normAutofit/>
          </a:bodyPr>
          <a:lstStyle/>
          <a:p>
            <a:pPr marL="64008" indent="0">
              <a:buNone/>
            </a:pPr>
            <a:r>
              <a:rPr lang="cs-CZ" sz="2000" b="1" dirty="0" smtClean="0"/>
              <a:t>         5.  </a:t>
            </a:r>
            <a:r>
              <a:rPr lang="cs-CZ" sz="2000" b="1" dirty="0" err="1" smtClean="0"/>
              <a:t>Selim</a:t>
            </a:r>
            <a:r>
              <a:rPr lang="cs-CZ" sz="2000" b="1" dirty="0" smtClean="0"/>
              <a:t> II.                                             6. Juan de </a:t>
            </a:r>
            <a:r>
              <a:rPr lang="cs-CZ" sz="2000" b="1" dirty="0" err="1" smtClean="0"/>
              <a:t>Austria</a:t>
            </a:r>
            <a:r>
              <a:rPr lang="cs-CZ" sz="2000" b="1" dirty="0" smtClean="0"/>
              <a:t> </a:t>
            </a:r>
            <a:endParaRPr lang="cs-CZ" sz="20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46195"/>
            <a:ext cx="485775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42181"/>
            <a:ext cx="3571875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540415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4664"/>
            <a:ext cx="8568952" cy="6336704"/>
          </a:xfrm>
        </p:spPr>
        <p:txBody>
          <a:bodyPr>
            <a:normAutofit fontScale="92500" lnSpcReduction="20000"/>
          </a:bodyPr>
          <a:lstStyle/>
          <a:p>
            <a:r>
              <a:rPr lang="cs-CZ" sz="3500" dirty="0" smtClean="0"/>
              <a:t>Období </a:t>
            </a:r>
            <a:r>
              <a:rPr lang="cs-CZ" sz="3500" dirty="0"/>
              <a:t>ekonomické stagnace </a:t>
            </a:r>
            <a:r>
              <a:rPr lang="cs-CZ" sz="3500" dirty="0" smtClean="0"/>
              <a:t>říše</a:t>
            </a:r>
            <a:endParaRPr lang="cs-CZ" sz="3500" dirty="0"/>
          </a:p>
          <a:p>
            <a:r>
              <a:rPr lang="cs-CZ" sz="3500" dirty="0"/>
              <a:t>Do politiky </a:t>
            </a:r>
            <a:r>
              <a:rPr lang="cs-CZ" sz="3500" dirty="0" smtClean="0"/>
              <a:t>zasahují </a:t>
            </a:r>
            <a:r>
              <a:rPr lang="cs-CZ" sz="3500" dirty="0"/>
              <a:t>manželky a </a:t>
            </a:r>
            <a:r>
              <a:rPr lang="cs-CZ" sz="3500" dirty="0" err="1" smtClean="0"/>
              <a:t>vezírové</a:t>
            </a:r>
            <a:endParaRPr lang="cs-CZ" sz="3500" dirty="0" smtClean="0"/>
          </a:p>
          <a:p>
            <a:r>
              <a:rPr lang="cs-CZ" sz="3500" dirty="0" smtClean="0"/>
              <a:t>Osmanská říše ztrácela </a:t>
            </a:r>
            <a:r>
              <a:rPr lang="cs-CZ" sz="3500" dirty="0"/>
              <a:t>podíl na </a:t>
            </a:r>
            <a:r>
              <a:rPr lang="cs-CZ" sz="3500" dirty="0" smtClean="0"/>
              <a:t>obchodu s kořením</a:t>
            </a:r>
          </a:p>
          <a:p>
            <a:r>
              <a:rPr lang="cs-CZ" sz="3500" dirty="0" smtClean="0"/>
              <a:t>Příliv </a:t>
            </a:r>
            <a:r>
              <a:rPr lang="cs-CZ" sz="3500" dirty="0"/>
              <a:t>levného stříbra z </a:t>
            </a:r>
            <a:r>
              <a:rPr lang="cs-CZ" sz="3500" dirty="0" smtClean="0"/>
              <a:t>Peru</a:t>
            </a:r>
            <a:r>
              <a:rPr lang="cs-CZ" sz="3500" dirty="0"/>
              <a:t> </a:t>
            </a:r>
            <a:r>
              <a:rPr lang="cs-CZ" sz="3500" dirty="0" smtClean="0"/>
              <a:t>způsoboval inflaci</a:t>
            </a:r>
          </a:p>
          <a:p>
            <a:r>
              <a:rPr lang="cs-CZ" sz="3500" dirty="0" smtClean="0"/>
              <a:t>Taktika </a:t>
            </a:r>
            <a:r>
              <a:rPr lang="cs-CZ" sz="3500" dirty="0"/>
              <a:t>osmanského vojska začala </a:t>
            </a:r>
            <a:r>
              <a:rPr lang="cs-CZ" sz="3500" dirty="0" smtClean="0"/>
              <a:t>zastarávat</a:t>
            </a:r>
          </a:p>
          <a:p>
            <a:r>
              <a:rPr lang="cs-CZ" sz="3500" dirty="0" smtClean="0"/>
              <a:t>Janičáři </a:t>
            </a:r>
            <a:r>
              <a:rPr lang="cs-CZ" sz="3500" dirty="0"/>
              <a:t>posilovali svůj vliv ve státě </a:t>
            </a:r>
          </a:p>
          <a:p>
            <a:pPr lvl="1"/>
            <a:r>
              <a:rPr lang="cs-CZ" sz="3000" dirty="0" smtClean="0"/>
              <a:t>Postupně </a:t>
            </a:r>
            <a:r>
              <a:rPr lang="cs-CZ" sz="3000" dirty="0"/>
              <a:t>začali obsazovat vysoká úřednická </a:t>
            </a:r>
            <a:r>
              <a:rPr lang="cs-CZ" sz="3000" dirty="0" smtClean="0"/>
              <a:t>místa</a:t>
            </a:r>
          </a:p>
          <a:p>
            <a:pPr lvl="1"/>
            <a:r>
              <a:rPr lang="cs-CZ" sz="3000" dirty="0" smtClean="0"/>
              <a:t>Stávala se z nich </a:t>
            </a:r>
            <a:r>
              <a:rPr lang="cs-CZ" sz="3000" dirty="0"/>
              <a:t>společenská vrstva </a:t>
            </a:r>
          </a:p>
          <a:p>
            <a:pPr lvl="1"/>
            <a:r>
              <a:rPr lang="cs-CZ" sz="3000" dirty="0" smtClean="0"/>
              <a:t>Prosazují </a:t>
            </a:r>
            <a:r>
              <a:rPr lang="cs-CZ" sz="3000" dirty="0"/>
              <a:t>svoje zájmy na úkor </a:t>
            </a:r>
            <a:r>
              <a:rPr lang="cs-CZ" sz="3000" dirty="0" smtClean="0"/>
              <a:t>ostatních (i sultána)</a:t>
            </a:r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44491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Obléhání Vídně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858560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1683</a:t>
            </a:r>
          </a:p>
          <a:p>
            <a:r>
              <a:rPr lang="cs-CZ" dirty="0" smtClean="0"/>
              <a:t>Vojsku velel </a:t>
            </a:r>
            <a:r>
              <a:rPr lang="cs-CZ" b="1" dirty="0" smtClean="0"/>
              <a:t>sultánův </a:t>
            </a:r>
            <a:r>
              <a:rPr lang="cs-CZ" b="1" dirty="0"/>
              <a:t>velkovezír </a:t>
            </a:r>
            <a:r>
              <a:rPr lang="cs-CZ" b="1" dirty="0" err="1"/>
              <a:t>Kara</a:t>
            </a:r>
            <a:r>
              <a:rPr lang="cs-CZ" b="1" dirty="0"/>
              <a:t> Mustafa </a:t>
            </a:r>
          </a:p>
          <a:p>
            <a:r>
              <a:rPr lang="cs-CZ" dirty="0" smtClean="0"/>
              <a:t>Evropu zachvátil strach</a:t>
            </a:r>
          </a:p>
          <a:p>
            <a:r>
              <a:rPr lang="cs-CZ" dirty="0" smtClean="0"/>
              <a:t>Útěk </a:t>
            </a:r>
            <a:r>
              <a:rPr lang="cs-CZ" dirty="0"/>
              <a:t>Leopolda I. </a:t>
            </a:r>
            <a:r>
              <a:rPr lang="cs-CZ" dirty="0" smtClean="0"/>
              <a:t>I s </a:t>
            </a:r>
            <a:r>
              <a:rPr lang="cs-CZ" dirty="0"/>
              <a:t>rodinou z </a:t>
            </a:r>
            <a:r>
              <a:rPr lang="cs-CZ" dirty="0" smtClean="0"/>
              <a:t>Vídně</a:t>
            </a:r>
          </a:p>
          <a:p>
            <a:r>
              <a:rPr lang="cs-CZ" dirty="0" smtClean="0"/>
              <a:t>Mustafa chtěl Vídeň vyhladovět – poskytl tím </a:t>
            </a:r>
            <a:r>
              <a:rPr lang="cs-CZ" dirty="0"/>
              <a:t>císaři </a:t>
            </a:r>
            <a:r>
              <a:rPr lang="cs-CZ" dirty="0" smtClean="0"/>
              <a:t>čas, </a:t>
            </a:r>
            <a:r>
              <a:rPr lang="cs-CZ" dirty="0"/>
              <a:t>aby získal pomoc proti </a:t>
            </a:r>
            <a:r>
              <a:rPr lang="cs-CZ" dirty="0" smtClean="0"/>
              <a:t>Turkům</a:t>
            </a:r>
          </a:p>
          <a:p>
            <a:pPr lvl="1"/>
            <a:r>
              <a:rPr lang="cs-CZ" b="1" dirty="0" smtClean="0"/>
              <a:t>Karel </a:t>
            </a:r>
            <a:r>
              <a:rPr lang="cs-CZ" b="1" dirty="0"/>
              <a:t>V. Lotrinský </a:t>
            </a:r>
            <a:endParaRPr lang="cs-CZ" dirty="0"/>
          </a:p>
          <a:p>
            <a:pPr lvl="1"/>
            <a:r>
              <a:rPr lang="cs-CZ" dirty="0" smtClean="0"/>
              <a:t>polský </a:t>
            </a:r>
            <a:r>
              <a:rPr lang="cs-CZ" dirty="0"/>
              <a:t>král </a:t>
            </a:r>
            <a:r>
              <a:rPr lang="cs-CZ" b="1" dirty="0"/>
              <a:t>Jan III. </a:t>
            </a:r>
            <a:r>
              <a:rPr lang="cs-CZ" b="1" dirty="0" err="1" smtClean="0"/>
              <a:t>Sobieski</a:t>
            </a:r>
            <a:r>
              <a:rPr lang="cs-CZ" b="1" dirty="0" smtClean="0"/>
              <a:t> </a:t>
            </a:r>
          </a:p>
          <a:p>
            <a:r>
              <a:rPr lang="cs-CZ" dirty="0" smtClean="0"/>
              <a:t>Když </a:t>
            </a:r>
            <a:r>
              <a:rPr lang="cs-CZ" dirty="0"/>
              <a:t>se sultán dozvěděl o neúspěších Kary Mustafy, nechal jej v Bělehradě </a:t>
            </a:r>
            <a:r>
              <a:rPr lang="cs-CZ" dirty="0" smtClean="0"/>
              <a:t>uškrtit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79333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363272" cy="6050144"/>
          </a:xfrm>
        </p:spPr>
        <p:txBody>
          <a:bodyPr>
            <a:normAutofit lnSpcReduction="10000"/>
          </a:bodyPr>
          <a:lstStyle/>
          <a:p>
            <a:r>
              <a:rPr lang="cs-CZ" dirty="0"/>
              <a:t>Brzy byli Turci nuceni začít se stahovat z Uher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1684 – Benátky</a:t>
            </a:r>
            <a:r>
              <a:rPr lang="cs-CZ" dirty="0"/>
              <a:t>, Rakousko, Polsko a papež Inocenc XI. vytvořili </a:t>
            </a:r>
            <a:r>
              <a:rPr lang="cs-CZ" b="1" dirty="0" smtClean="0"/>
              <a:t>Svatou </a:t>
            </a:r>
            <a:r>
              <a:rPr lang="cs-CZ" b="1" dirty="0"/>
              <a:t>ligu</a:t>
            </a:r>
            <a:r>
              <a:rPr lang="cs-CZ" dirty="0"/>
              <a:t>, která zahájila ofenzívu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 následujících </a:t>
            </a:r>
            <a:r>
              <a:rPr lang="cs-CZ" dirty="0"/>
              <a:t>letech bylo </a:t>
            </a:r>
            <a:r>
              <a:rPr lang="cs-CZ" dirty="0" smtClean="0"/>
              <a:t>turecké </a:t>
            </a:r>
            <a:r>
              <a:rPr lang="cs-CZ" dirty="0"/>
              <a:t>vojsko vytlačeno z Uher, části Chorvatska a </a:t>
            </a:r>
            <a:r>
              <a:rPr lang="cs-CZ" dirty="0" smtClean="0"/>
              <a:t>Sedmihradska</a:t>
            </a:r>
          </a:p>
          <a:p>
            <a:endParaRPr lang="cs-CZ" dirty="0" smtClean="0"/>
          </a:p>
          <a:p>
            <a:r>
              <a:rPr lang="cs-CZ" dirty="0" smtClean="0"/>
              <a:t>Benátky </a:t>
            </a:r>
            <a:r>
              <a:rPr lang="cs-CZ" dirty="0"/>
              <a:t>navíc zaútočily na Dalmácii a obsadily Peloponéský poloostrov</a:t>
            </a:r>
          </a:p>
        </p:txBody>
      </p:sp>
    </p:spTree>
    <p:extLst>
      <p:ext uri="{BB962C8B-B14F-4D97-AF65-F5344CB8AC3E}">
        <p14:creationId xmlns:p14="http://schemas.microsoft.com/office/powerpoint/2010/main" val="148471079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435280" cy="619268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Boje </a:t>
            </a:r>
            <a:r>
              <a:rPr lang="cs-CZ" sz="3200" dirty="0"/>
              <a:t>pokračovaly </a:t>
            </a:r>
            <a:r>
              <a:rPr lang="cs-CZ" sz="3200" dirty="0" smtClean="0"/>
              <a:t>několik desetiletí</a:t>
            </a:r>
          </a:p>
          <a:p>
            <a:r>
              <a:rPr lang="cs-CZ" sz="3200" dirty="0" smtClean="0"/>
              <a:t>Svatá </a:t>
            </a:r>
            <a:r>
              <a:rPr lang="cs-CZ" sz="3200" dirty="0"/>
              <a:t>liga se brzy </a:t>
            </a:r>
            <a:r>
              <a:rPr lang="cs-CZ" sz="3200" dirty="0" smtClean="0"/>
              <a:t>rozpadla</a:t>
            </a:r>
          </a:p>
          <a:p>
            <a:r>
              <a:rPr lang="cs-CZ" sz="3200" dirty="0" smtClean="0"/>
              <a:t>Několik vítězství </a:t>
            </a:r>
            <a:r>
              <a:rPr lang="cs-CZ" sz="3200" b="1" dirty="0" smtClean="0"/>
              <a:t>prince Evžena Savojského</a:t>
            </a:r>
          </a:p>
          <a:p>
            <a:r>
              <a:rPr lang="cs-CZ" sz="3200" dirty="0" smtClean="0"/>
              <a:t>Uhry </a:t>
            </a:r>
            <a:r>
              <a:rPr lang="cs-CZ" sz="3200" dirty="0"/>
              <a:t>a Sedmihradsko </a:t>
            </a:r>
            <a:r>
              <a:rPr lang="cs-CZ" sz="3200" dirty="0" smtClean="0"/>
              <a:t>v </a:t>
            </a:r>
            <a:r>
              <a:rPr lang="cs-CZ" sz="3200" dirty="0"/>
              <a:t>habsburských rukou </a:t>
            </a:r>
          </a:p>
          <a:p>
            <a:r>
              <a:rPr lang="cs-CZ" sz="3200" dirty="0" smtClean="0"/>
              <a:t>Benátkám </a:t>
            </a:r>
            <a:r>
              <a:rPr lang="cs-CZ" sz="3200" dirty="0"/>
              <a:t>zůstala </a:t>
            </a:r>
            <a:r>
              <a:rPr lang="cs-CZ" sz="3200" dirty="0" smtClean="0"/>
              <a:t>Dalmácie</a:t>
            </a:r>
          </a:p>
          <a:p>
            <a:r>
              <a:rPr lang="cs-CZ" sz="3200" dirty="0" smtClean="0"/>
              <a:t>Osmanská </a:t>
            </a:r>
            <a:r>
              <a:rPr lang="cs-CZ" sz="3200" dirty="0"/>
              <a:t>říše ustála i vnitřní nepokoje </a:t>
            </a:r>
            <a:r>
              <a:rPr lang="cs-CZ" sz="3200" dirty="0" smtClean="0"/>
              <a:t>(vzpoura janičářů)</a:t>
            </a:r>
          </a:p>
          <a:p>
            <a:pPr lvl="1"/>
            <a:r>
              <a:rPr lang="cs-CZ" sz="2800" dirty="0" smtClean="0"/>
              <a:t>Nejhorší </a:t>
            </a:r>
            <a:r>
              <a:rPr lang="cs-CZ" sz="2800" dirty="0"/>
              <a:t>krize </a:t>
            </a:r>
            <a:r>
              <a:rPr lang="cs-CZ" sz="2800" dirty="0" smtClean="0"/>
              <a:t>nakonec </a:t>
            </a:r>
            <a:r>
              <a:rPr lang="cs-CZ" sz="2800" dirty="0"/>
              <a:t>překonána reformou daní a </a:t>
            </a:r>
            <a:r>
              <a:rPr lang="cs-CZ" sz="2800" dirty="0" smtClean="0"/>
              <a:t>armády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726106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858560"/>
          </a:xfrm>
        </p:spPr>
        <p:txBody>
          <a:bodyPr>
            <a:normAutofit fontScale="55000" lnSpcReduction="20000"/>
          </a:bodyPr>
          <a:lstStyle/>
          <a:p>
            <a:pPr marL="578358" indent="-514350">
              <a:buAutoNum type="arabicPeriod"/>
            </a:pPr>
            <a:r>
              <a:rPr lang="cs-CZ" sz="4000" dirty="0" smtClean="0"/>
              <a:t>Osmanská říše vznikla v ____. </a:t>
            </a:r>
            <a:r>
              <a:rPr lang="cs-CZ" sz="4000" dirty="0"/>
              <a:t>s</a:t>
            </a:r>
            <a:r>
              <a:rPr lang="cs-CZ" sz="4000" dirty="0" smtClean="0"/>
              <a:t>toletí. </a:t>
            </a:r>
          </a:p>
          <a:p>
            <a:pPr marL="578358" indent="-514350">
              <a:buAutoNum type="arabicPeriod"/>
            </a:pPr>
            <a:r>
              <a:rPr lang="cs-CZ" sz="4000" dirty="0" smtClean="0"/>
              <a:t>Jaké náboženství bylo Turky přijato? Zopakujte si, co o něm víte.</a:t>
            </a:r>
          </a:p>
          <a:p>
            <a:pPr marL="578358" indent="-514350">
              <a:buAutoNum type="arabicPeriod"/>
            </a:pPr>
            <a:r>
              <a:rPr lang="cs-CZ" sz="4000" dirty="0" smtClean="0"/>
              <a:t>Jak se jmenoval zakladatel státu?</a:t>
            </a:r>
          </a:p>
          <a:p>
            <a:pPr marL="578358" indent="-514350">
              <a:buAutoNum type="arabicPeriod"/>
            </a:pPr>
            <a:r>
              <a:rPr lang="cs-CZ" sz="4000" dirty="0" smtClean="0"/>
              <a:t>Kdy došlo k bitvě na Kosovo poli? Kdo proti Turkům bojoval?</a:t>
            </a:r>
          </a:p>
          <a:p>
            <a:pPr marL="578358" indent="-514350">
              <a:buAutoNum type="arabicPeriod"/>
            </a:pPr>
            <a:r>
              <a:rPr lang="cs-CZ" sz="4000" dirty="0" smtClean="0"/>
              <a:t>Roku ____ byla sultánem ______ dobyta Konstantinopol.</a:t>
            </a:r>
          </a:p>
          <a:p>
            <a:pPr marL="578358" indent="-514350">
              <a:buAutoNum type="arabicPeriod"/>
            </a:pPr>
            <a:r>
              <a:rPr lang="cs-CZ" sz="4000" dirty="0" smtClean="0"/>
              <a:t>Kdo to byli janičáři? Jakou roli hráli v Osmanské říši?</a:t>
            </a:r>
          </a:p>
          <a:p>
            <a:pPr marL="578358" indent="-514350">
              <a:buAutoNum type="arabicPeriod"/>
            </a:pPr>
            <a:r>
              <a:rPr lang="cs-CZ" sz="4000" dirty="0" err="1" smtClean="0"/>
              <a:t>Sulejman</a:t>
            </a:r>
            <a:r>
              <a:rPr lang="cs-CZ" sz="4000" dirty="0" smtClean="0"/>
              <a:t> I. Nádherný.</a:t>
            </a:r>
          </a:p>
          <a:p>
            <a:pPr marL="578358" indent="-514350">
              <a:buAutoNum type="arabicPeriod"/>
            </a:pPr>
            <a:r>
              <a:rPr lang="cs-CZ" sz="4000" dirty="0" smtClean="0"/>
              <a:t>Bitva u </a:t>
            </a:r>
            <a:r>
              <a:rPr lang="cs-CZ" sz="4000" dirty="0" err="1" smtClean="0"/>
              <a:t>Lepanta</a:t>
            </a:r>
            <a:r>
              <a:rPr lang="cs-CZ" sz="4000" dirty="0" smtClean="0"/>
              <a:t>.</a:t>
            </a:r>
          </a:p>
          <a:p>
            <a:pPr marL="578358" indent="-514350">
              <a:buAutoNum type="arabicPeriod"/>
            </a:pPr>
            <a:r>
              <a:rPr lang="cs-CZ" sz="4000" dirty="0" smtClean="0"/>
              <a:t>Ve kterých letech obléhali Turci Vídeň?</a:t>
            </a:r>
          </a:p>
          <a:p>
            <a:pPr marL="578358" indent="-514350">
              <a:buAutoNum type="arabicPeriod"/>
            </a:pPr>
            <a:r>
              <a:rPr lang="cs-CZ" sz="4000" dirty="0" smtClean="0"/>
              <a:t>Vyhledejte na internetu informace o Evženu Savojském.</a:t>
            </a:r>
          </a:p>
          <a:p>
            <a:pPr marL="578358" indent="-514350">
              <a:buAutoNum type="arabicPeriod"/>
            </a:pPr>
            <a:endParaRPr lang="cs-CZ" dirty="0" smtClean="0"/>
          </a:p>
          <a:p>
            <a:pPr marL="578358" indent="-514350">
              <a:buAutoNum type="arabicPeriod"/>
            </a:pPr>
            <a:endParaRPr lang="cs-CZ" dirty="0" smtClean="0"/>
          </a:p>
          <a:p>
            <a:pPr marL="578358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76778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578358" indent="-514350">
              <a:buAutoNum type="arabicPeriod"/>
            </a:pPr>
            <a:r>
              <a:rPr lang="cs-CZ" dirty="0" smtClean="0"/>
              <a:t>BILINMIYOR</a:t>
            </a:r>
            <a:r>
              <a:rPr lang="cs-CZ" dirty="0"/>
              <a:t>. </a:t>
            </a:r>
            <a:r>
              <a:rPr lang="cs-CZ" i="1" dirty="0"/>
              <a:t>wikimedia.org</a:t>
            </a:r>
            <a:r>
              <a:rPr lang="cs-CZ" dirty="0"/>
              <a:t> [online]. [cit. 16.1.2014].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commons.wikimedia.org/wiki/File:Osman_Gazi.jpg</a:t>
            </a:r>
            <a:endParaRPr lang="cs-CZ" dirty="0" smtClean="0"/>
          </a:p>
          <a:p>
            <a:pPr marL="578358" indent="-514350">
              <a:buAutoNum type="arabicPeriod"/>
            </a:pPr>
            <a:r>
              <a:rPr lang="cs-CZ" dirty="0"/>
              <a:t>KOEHNE, André. </a:t>
            </a:r>
            <a:r>
              <a:rPr lang="cs-CZ" i="1" dirty="0"/>
              <a:t>wikipedia.cz</a:t>
            </a:r>
            <a:r>
              <a:rPr lang="cs-CZ" dirty="0"/>
              <a:t> [online]. [cit. 16.1.2014].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cs.wikipedia.org/wiki/Soubor:Ottoman_empire.svg</a:t>
            </a:r>
            <a:endParaRPr lang="cs-CZ" dirty="0" smtClean="0"/>
          </a:p>
          <a:p>
            <a:pPr marL="578358" indent="-514350">
              <a:buAutoNum type="arabicPeriod"/>
            </a:pPr>
            <a:r>
              <a:rPr lang="cs-CZ" dirty="0"/>
              <a:t>PETARM. </a:t>
            </a:r>
            <a:r>
              <a:rPr lang="cs-CZ" i="1" dirty="0"/>
              <a:t>wikipedia.cz</a:t>
            </a:r>
            <a:r>
              <a:rPr lang="cs-CZ" dirty="0"/>
              <a:t> [online]. [cit. 16.1.2014].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cs.wikipedia.org/wiki/Soubor:Janicaru.jpg</a:t>
            </a:r>
            <a:endParaRPr lang="cs-CZ" dirty="0" smtClean="0"/>
          </a:p>
          <a:p>
            <a:pPr marL="578358" indent="-514350">
              <a:buAutoNum type="arabicPeriod"/>
            </a:pPr>
            <a:r>
              <a:rPr lang="cs-CZ" dirty="0"/>
              <a:t>BILINMIYOR. </a:t>
            </a:r>
            <a:r>
              <a:rPr lang="cs-CZ" i="1" dirty="0"/>
              <a:t>wikipedia.cz</a:t>
            </a:r>
            <a:r>
              <a:rPr lang="cs-CZ" dirty="0"/>
              <a:t> [online]. [cit. 16.1.2014].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cs.wikipedia.org/wiki/Soubor:Kanuni.jpg</a:t>
            </a:r>
            <a:endParaRPr lang="cs-CZ" dirty="0" smtClean="0"/>
          </a:p>
          <a:p>
            <a:pPr marL="578358" indent="-514350">
              <a:buAutoNum type="arabicPeriod"/>
            </a:pPr>
            <a:r>
              <a:rPr lang="cs-CZ" dirty="0"/>
              <a:t>OTTOMAN MINIATURE PAINTING. </a:t>
            </a:r>
            <a:r>
              <a:rPr lang="cs-CZ" i="1" dirty="0"/>
              <a:t>wikipedia.cz</a:t>
            </a:r>
            <a:r>
              <a:rPr lang="cs-CZ" dirty="0"/>
              <a:t> [online]. [cit. 16.1.2014].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cs.wikipedia.org/wiki/Soubor:II_Selim.jpg</a:t>
            </a:r>
            <a:endParaRPr lang="cs-CZ" dirty="0" smtClean="0"/>
          </a:p>
          <a:p>
            <a:pPr marL="578358" indent="-514350">
              <a:buAutoNum type="arabicPeriod"/>
            </a:pPr>
            <a:r>
              <a:rPr lang="cs-CZ" dirty="0"/>
              <a:t>NEZNÁMÝ. </a:t>
            </a:r>
            <a:r>
              <a:rPr lang="cs-CZ" i="1" dirty="0"/>
              <a:t>wikipedia.cz</a:t>
            </a:r>
            <a:r>
              <a:rPr lang="cs-CZ" dirty="0"/>
              <a:t> [online]. [cit. 16.1.2014].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cs.wikipedia.org/wiki/Soubor:John_of_Austria_portrait.jpg</a:t>
            </a:r>
            <a:endParaRPr lang="cs-CZ" dirty="0" smtClean="0"/>
          </a:p>
          <a:p>
            <a:pPr marL="578358" indent="-514350">
              <a:buAutoNum type="arabicPeriod"/>
            </a:pPr>
            <a:endParaRPr lang="cs-CZ" dirty="0" smtClean="0"/>
          </a:p>
          <a:p>
            <a:pPr marL="578358" indent="-514350">
              <a:buAutoNum type="arabicPeriod"/>
            </a:pPr>
            <a:endParaRPr lang="cs-CZ" dirty="0" smtClean="0"/>
          </a:p>
          <a:p>
            <a:pPr marL="578358" indent="-514350">
              <a:buAutoNum type="arabicPeriod"/>
            </a:pPr>
            <a:endParaRPr lang="cs-CZ" dirty="0" smtClean="0"/>
          </a:p>
          <a:p>
            <a:pPr marL="578358" indent="-514350">
              <a:buAutoNum type="arabicPeriod"/>
            </a:pPr>
            <a:endParaRPr lang="cs-CZ" dirty="0" smtClean="0"/>
          </a:p>
          <a:p>
            <a:pPr marL="578358" indent="-514350">
              <a:buAutoNum type="arabicPeriod"/>
            </a:pPr>
            <a:endParaRPr lang="cs-CZ" dirty="0"/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endParaRPr lang="cs-CZ" dirty="0" smtClean="0"/>
          </a:p>
          <a:p>
            <a:pPr marL="578358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4428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Literatura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KANTOREK, Pavel; SOCHROVÁ Marie. </a:t>
            </a:r>
            <a:r>
              <a:rPr lang="cs-CZ" i="1" dirty="0"/>
              <a:t>Dějepis I. v kostce pro střední školy</a:t>
            </a:r>
            <a:r>
              <a:rPr lang="cs-CZ" dirty="0"/>
              <a:t>. 1.vyd. Fragment, 2008. ISBN 978-802-5306-055.</a:t>
            </a:r>
          </a:p>
          <a:p>
            <a:r>
              <a:rPr lang="cs-CZ" dirty="0" smtClean="0"/>
              <a:t>KVIRENC</a:t>
            </a:r>
            <a:r>
              <a:rPr lang="cs-CZ" dirty="0"/>
              <a:t>, Jan. </a:t>
            </a:r>
            <a:r>
              <a:rPr lang="cs-CZ" i="1" dirty="0"/>
              <a:t>Evropa do roku 1914: historie v dokumentech</a:t>
            </a:r>
            <a:r>
              <a:rPr lang="cs-CZ" dirty="0"/>
              <a:t>. Vyd. 1. Liberec: Dialog, 2007, 232 s. ISBN 978-808-6761-701.</a:t>
            </a:r>
          </a:p>
          <a:p>
            <a:r>
              <a:rPr lang="cs-CZ" dirty="0"/>
              <a:t>SOCHROVÁ, Marie. </a:t>
            </a:r>
            <a:r>
              <a:rPr lang="cs-CZ" i="1" dirty="0"/>
              <a:t>Dějepis II. v kostce: pro střední školy : [novověk, dějiny nové doby]</a:t>
            </a:r>
            <a:r>
              <a:rPr lang="cs-CZ" dirty="0"/>
              <a:t>. 1. vyd. Praha: Fragment, 2008. ISBN 80-253-0604-6.</a:t>
            </a:r>
          </a:p>
          <a:p>
            <a:r>
              <a:rPr lang="cs-CZ" dirty="0"/>
              <a:t>ŠTĚPÁNKOVÁ, Alena a Pavel SLEPIČKA. </a:t>
            </a:r>
            <a:r>
              <a:rPr lang="cs-CZ" i="1" dirty="0"/>
              <a:t>Odmaturuj! z dějepisu 2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256 s. ISBN 80-735-8069-1.</a:t>
            </a:r>
          </a:p>
          <a:p>
            <a:r>
              <a:rPr lang="cs-CZ" dirty="0"/>
              <a:t>ŠTĚPÁNKOVÁ, Alena a Zdeněk ŠAŠINKA. </a:t>
            </a:r>
            <a:r>
              <a:rPr lang="cs-CZ" i="1" dirty="0"/>
              <a:t>Odmaturuj! z dějepisu 1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232 s. ISBN 80-735-8059-4.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414154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b="1" dirty="0" smtClean="0"/>
              <a:t>Konec </a:t>
            </a:r>
            <a:endParaRPr lang="cs-CZ" b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10954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Talent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729</TotalTime>
  <Words>1071</Words>
  <Application>Microsoft Office PowerPoint</Application>
  <PresentationFormat>Předvádění na obrazovce (4:3)</PresentationFormat>
  <Paragraphs>234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30</vt:i4>
      </vt:variant>
    </vt:vector>
  </HeadingPairs>
  <TitlesOfParts>
    <vt:vector size="32" baseType="lpstr">
      <vt:lpstr>Talent</vt:lpstr>
      <vt:lpstr>projekt</vt:lpstr>
      <vt:lpstr>Osmanská říše</vt:lpstr>
      <vt:lpstr>ANOTACE</vt:lpstr>
      <vt:lpstr>Osmanská říše</vt:lpstr>
      <vt:lpstr>Prezentace aplikace PowerPoint</vt:lpstr>
      <vt:lpstr>Prezentace aplikace PowerPoint</vt:lpstr>
      <vt:lpstr>Počátky říše, první výboje</vt:lpstr>
      <vt:lpstr>Osman I. Gází</vt:lpstr>
      <vt:lpstr>Expanze na Balkán</vt:lpstr>
      <vt:lpstr>Prezentace aplikace PowerPoint</vt:lpstr>
      <vt:lpstr>Mehmed II. Fatih (Dobyvatel)</vt:lpstr>
      <vt:lpstr>Prezentace aplikace PowerPoint</vt:lpstr>
      <vt:lpstr>Správa říše </vt:lpstr>
      <vt:lpstr>Vojsko </vt:lpstr>
      <vt:lpstr>Prezentace aplikace PowerPoint</vt:lpstr>
      <vt:lpstr>Vrchol a stagnace osmanské moci</vt:lpstr>
      <vt:lpstr>Sulejman I.</vt:lpstr>
      <vt:lpstr>Výboje </vt:lpstr>
      <vt:lpstr>Zákonodárná činnost</vt:lpstr>
      <vt:lpstr>Prezentace aplikace PowerPoint</vt:lpstr>
      <vt:lpstr>Selim II. Opilec </vt:lpstr>
      <vt:lpstr>Bitva u Lepanta</vt:lpstr>
      <vt:lpstr>Prezentace aplikace PowerPoint</vt:lpstr>
      <vt:lpstr>Prezentace aplikace PowerPoint</vt:lpstr>
      <vt:lpstr>Obléhání Vídně</vt:lpstr>
      <vt:lpstr>Prezentace aplikace PowerPoint</vt:lpstr>
      <vt:lpstr>Prezentace aplikace PowerPoint</vt:lpstr>
      <vt:lpstr>Závěrečné opakování</vt:lpstr>
      <vt:lpstr>Zdroje </vt:lpstr>
      <vt:lpstr>Literatura </vt:lpstr>
      <vt:lpstr>Konec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Osmanská říše</dc:title>
  <dc:creator>zi</dc:creator>
  <cp:lastModifiedBy>zi</cp:lastModifiedBy>
  <cp:revision>31</cp:revision>
  <dcterms:created xsi:type="dcterms:W3CDTF">2014-01-15T11:18:39Z</dcterms:created>
  <dcterms:modified xsi:type="dcterms:W3CDTF">2014-02-21T06:55:35Z</dcterms:modified>
</cp:coreProperties>
</file>