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74" r:id="rId2"/>
    <p:sldId id="276" r:id="rId3"/>
    <p:sldId id="256" r:id="rId4"/>
    <p:sldId id="257" r:id="rId5"/>
    <p:sldId id="259" r:id="rId6"/>
    <p:sldId id="258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3" r:id="rId20"/>
    <p:sldId id="272" r:id="rId21"/>
    <p:sldId id="275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058" autoAdjust="0"/>
  </p:normalViewPr>
  <p:slideViewPr>
    <p:cSldViewPr>
      <p:cViewPr>
        <p:scale>
          <a:sx n="112" d="100"/>
          <a:sy n="112" d="100"/>
        </p:scale>
        <p:origin x="-65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D8DB1C-5DC9-4381-91BE-2BADC0029A2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4F8288-E480-4935-8940-1588176B2C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0874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VY_32_INOVACE_1/20A-ICT/PE/ON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4F8288-E480-4935-8940-1588176B2C74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66439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E094-9F45-43C0-902F-D61027F90D82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3EE8-1AB0-4E5D-A8DD-8323E45F7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763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E094-9F45-43C0-902F-D61027F90D82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3EE8-1AB0-4E5D-A8DD-8323E45F7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65336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E094-9F45-43C0-902F-D61027F90D82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3EE8-1AB0-4E5D-A8DD-8323E45F7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75347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E094-9F45-43C0-902F-D61027F90D82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3EE8-1AB0-4E5D-A8DD-8323E45F7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5256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E094-9F45-43C0-902F-D61027F90D82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3EE8-1AB0-4E5D-A8DD-8323E45F7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8579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E094-9F45-43C0-902F-D61027F90D82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3EE8-1AB0-4E5D-A8DD-8323E45F7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19566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E094-9F45-43C0-902F-D61027F90D82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3EE8-1AB0-4E5D-A8DD-8323E45F7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8456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E094-9F45-43C0-902F-D61027F90D82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3EE8-1AB0-4E5D-A8DD-8323E45F7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5078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E094-9F45-43C0-902F-D61027F90D82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3EE8-1AB0-4E5D-A8DD-8323E45F7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44923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E094-9F45-43C0-902F-D61027F90D82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3EE8-1AB0-4E5D-A8DD-8323E45F7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87020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E094-9F45-43C0-902F-D61027F90D82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3EE8-1AB0-4E5D-A8DD-8323E45F7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7369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99E094-9F45-43C0-902F-D61027F90D82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AC3EE8-1AB0-4E5D-A8DD-8323E45F7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25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2.png"/><Relationship Id="rId7" Type="http://schemas.openxmlformats.org/officeDocument/2006/relationships/image" Target="../media/image17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0.png"/><Relationship Id="rId7" Type="http://schemas.openxmlformats.org/officeDocument/2006/relationships/image" Target="../media/image18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Relationship Id="rId9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3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18.png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9603134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Matematické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Matematika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Trigonometrie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Sinová věta I.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VY_32_INOVACE_1C_M_09(20)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Petr </a:t>
                      </a:r>
                      <a:r>
                        <a:rPr lang="cs-CZ" sz="2000" dirty="0" err="1" smtClean="0">
                          <a:effectLst/>
                        </a:rPr>
                        <a:t>Zeidler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effectLst/>
                        </a:rPr>
                        <a:t>02. </a:t>
                      </a:r>
                      <a:r>
                        <a:rPr lang="cs-CZ" sz="2000" dirty="0" smtClean="0">
                          <a:effectLst/>
                        </a:rPr>
                        <a:t>11. 2012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0793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612845"/>
            <a:ext cx="799288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dirty="0"/>
              <a:t>Anotace:</a:t>
            </a:r>
          </a:p>
          <a:p>
            <a:pPr>
              <a:defRPr/>
            </a:pPr>
            <a:r>
              <a:rPr lang="cs-CZ" dirty="0"/>
              <a:t>Určená pro žáky 2. ročníku nástavbového studia (popř. 3. ročníku SOU).</a:t>
            </a:r>
          </a:p>
          <a:p>
            <a:pPr>
              <a:defRPr/>
            </a:pPr>
            <a:r>
              <a:rPr lang="cs-CZ" dirty="0"/>
              <a:t>Prezentace určená jako podpůrný materiál k výkladu učitele při hodině.</a:t>
            </a:r>
          </a:p>
          <a:p>
            <a:pPr>
              <a:defRPr/>
            </a:pPr>
            <a:endParaRPr lang="cs-CZ" dirty="0">
              <a:ea typeface="Calibri"/>
              <a:cs typeface="Times New Roman"/>
            </a:endParaRPr>
          </a:p>
          <a:p>
            <a:pPr>
              <a:defRPr/>
            </a:pPr>
            <a:r>
              <a:rPr lang="cs-CZ" dirty="0">
                <a:ea typeface="Calibri"/>
                <a:cs typeface="Times New Roman"/>
              </a:rPr>
              <a:t>První dvě úlohy navádějí k odvození Sinové věty.</a:t>
            </a:r>
          </a:p>
          <a:p>
            <a:pPr>
              <a:defRPr/>
            </a:pPr>
            <a:r>
              <a:rPr lang="cs-CZ" dirty="0">
                <a:ea typeface="Calibri"/>
                <a:cs typeface="Times New Roman"/>
              </a:rPr>
              <a:t>Další úloha ukazuje využití sinové věty při výpočtu délky strany v trojúhelníku.</a:t>
            </a:r>
          </a:p>
          <a:p>
            <a:pPr>
              <a:defRPr/>
            </a:pPr>
            <a:endParaRPr lang="cs-CZ" dirty="0">
              <a:ea typeface="Calibri"/>
              <a:cs typeface="Times New Roman"/>
            </a:endParaRPr>
          </a:p>
          <a:p>
            <a:pPr>
              <a:defRPr/>
            </a:pPr>
            <a:r>
              <a:rPr lang="cs-CZ" dirty="0">
                <a:ea typeface="Calibri"/>
                <a:cs typeface="Times New Roman"/>
              </a:rPr>
              <a:t>Poslední snímek je skrytý a obsahuje další příklady k procvičení i s výsledky. Možné žákům vytisknout bez výsledků k další práci v hodině nebo i s výsledky k domácí přípravě.</a:t>
            </a:r>
          </a:p>
          <a:p>
            <a:pPr>
              <a:defRPr/>
            </a:pPr>
            <a:endParaRPr lang="cs-CZ" dirty="0">
              <a:ea typeface="Calibri"/>
              <a:cs typeface="Times New Roman"/>
            </a:endParaRPr>
          </a:p>
          <a:p>
            <a:pPr>
              <a:defRPr/>
            </a:pPr>
            <a:r>
              <a:rPr lang="cs-CZ" dirty="0">
                <a:ea typeface="Calibri"/>
                <a:cs typeface="Times New Roman"/>
              </a:rPr>
              <a:t>Čas: cca. 25 – 30 min.</a:t>
            </a:r>
          </a:p>
        </p:txBody>
      </p:sp>
    </p:spTree>
    <p:extLst>
      <p:ext uri="{BB962C8B-B14F-4D97-AF65-F5344CB8AC3E}">
        <p14:creationId xmlns:p14="http://schemas.microsoft.com/office/powerpoint/2010/main" val="36720179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Sinová věta I.</a:t>
            </a:r>
            <a:endParaRPr lang="cs-CZ" sz="8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Výpočet délky strany</a:t>
            </a:r>
            <a:endParaRPr lang="cs-CZ" b="1" i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08954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Sinová věta I.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/>
              </a:bodyPr>
              <a:lstStyle/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V trojúhelníku ABC jsou délky stran a=14 cm, b=7,68 cm, c=12,68 cm a velikosti úhlů </a:t>
                </a:r>
                <a:r>
                  <a:rPr lang="el-GR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α</a:t>
                </a:r>
                <a:r>
                  <a:rPr lang="cs-CZ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=83°, </a:t>
                </a:r>
                <a:r>
                  <a:rPr lang="el-GR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β</a:t>
                </a:r>
                <a:r>
                  <a:rPr lang="cs-CZ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=33° a </a:t>
                </a:r>
                <a:r>
                  <a:rPr lang="el-GR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γ</a:t>
                </a:r>
                <a:r>
                  <a:rPr lang="cs-CZ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=64°.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accent4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Vypočítejte </a:t>
                </a:r>
                <a:r>
                  <a:rPr lang="cs-CZ" b="1" dirty="0">
                    <a:solidFill>
                      <a:schemeClr val="accent4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b="1" dirty="0" smtClean="0">
                    <a:solidFill>
                      <a:schemeClr val="accent4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(zaokrouhlete na 1 desetinné místo):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00206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00206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𝒂</m:t>
                        </m:r>
                      </m:num>
                      <m:den>
                        <m:func>
                          <m:funcPr>
                            <m:ctrlPr>
                              <a:rPr lang="cs-CZ" b="1" i="1" smtClean="0">
                                <a:solidFill>
                                  <a:srgbClr val="00206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b="0" i="0" smtClean="0">
                                <a:solidFill>
                                  <a:srgbClr val="00206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sin</m:t>
                            </m:r>
                          </m:fName>
                          <m:e>
                            <m:r>
                              <a:rPr lang="cs-CZ" b="0" i="1" smtClean="0">
                                <a:solidFill>
                                  <a:srgbClr val="00206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  <a:ea typeface="Cambria Math"/>
                              </a:rPr>
                              <m:t>𝜶</m:t>
                            </m:r>
                          </m:e>
                        </m:func>
                      </m:den>
                    </m:f>
                  </m:oMath>
                </a14:m>
                <a:r>
                  <a:rPr lang="cs-CZ" b="1" dirty="0" smtClean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00206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00206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𝒃</m:t>
                        </m:r>
                      </m:num>
                      <m:den>
                        <m:func>
                          <m:funcPr>
                            <m:ctrlPr>
                              <a:rPr lang="cs-CZ" b="1" i="1" smtClean="0">
                                <a:solidFill>
                                  <a:srgbClr val="00206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b="0" i="0" smtClean="0">
                                <a:solidFill>
                                  <a:srgbClr val="00206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sin</m:t>
                            </m:r>
                          </m:fName>
                          <m:e>
                            <m:r>
                              <a:rPr lang="cs-CZ" b="0" i="1" smtClean="0">
                                <a:solidFill>
                                  <a:srgbClr val="00206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  <a:ea typeface="Cambria Math"/>
                              </a:rPr>
                              <m:t>𝜷</m:t>
                            </m:r>
                          </m:e>
                        </m:func>
                      </m:den>
                    </m:f>
                  </m:oMath>
                </a14:m>
                <a:r>
                  <a:rPr lang="cs-CZ" b="1" dirty="0" smtClean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00206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00206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𝒄</m:t>
                        </m:r>
                      </m:num>
                      <m:den>
                        <m:func>
                          <m:funcPr>
                            <m:ctrlPr>
                              <a:rPr lang="cs-CZ" b="1" i="1" smtClean="0">
                                <a:solidFill>
                                  <a:srgbClr val="00206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b="0" i="0" smtClean="0">
                                <a:solidFill>
                                  <a:srgbClr val="00206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sin</m:t>
                            </m:r>
                          </m:fName>
                          <m:e>
                            <m:r>
                              <a:rPr lang="cs-CZ" b="0" i="1" smtClean="0">
                                <a:solidFill>
                                  <a:srgbClr val="00206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  <a:ea typeface="Cambria Math"/>
                              </a:rPr>
                              <m:t>𝜸</m:t>
                            </m:r>
                          </m:e>
                        </m:func>
                      </m:den>
                    </m:f>
                  </m:oMath>
                </a14:m>
                <a:r>
                  <a:rPr lang="cs-CZ" b="1" dirty="0" smtClean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</a:t>
                </a:r>
                <a:endParaRPr lang="cs-CZ" b="1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778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4050" y="3579477"/>
            <a:ext cx="3666089" cy="244406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763688" y="3717032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14,1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63688" y="4509120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14,1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63688" y="5301208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14,1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24667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7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7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" dur="7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" dur="7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7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7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Sinová věta I.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/>
              </a:bodyPr>
              <a:lstStyle/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V trojúhelníku ABC jsou délky stran a=12,15 cm, b=6,9 cm, c=15 cm a velikosti úhlů </a:t>
                </a:r>
                <a:r>
                  <a:rPr lang="el-GR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α</a:t>
                </a:r>
                <a:r>
                  <a:rPr lang="cs-CZ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=53°, </a:t>
                </a:r>
                <a:r>
                  <a:rPr lang="el-GR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β</a:t>
                </a:r>
                <a:r>
                  <a:rPr lang="cs-CZ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=27° a </a:t>
                </a:r>
                <a:r>
                  <a:rPr lang="el-GR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γ</a:t>
                </a:r>
                <a:r>
                  <a:rPr lang="cs-CZ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=100°.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accent4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Vypočítejte </a:t>
                </a:r>
                <a:r>
                  <a:rPr lang="cs-CZ" b="1" dirty="0">
                    <a:solidFill>
                      <a:schemeClr val="accent4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b="1" dirty="0" smtClean="0">
                    <a:solidFill>
                      <a:schemeClr val="accent4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(zaokrouhlete na 1 desetinné místo):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00206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00206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𝒂</m:t>
                        </m:r>
                      </m:num>
                      <m:den>
                        <m:func>
                          <m:funcPr>
                            <m:ctrlPr>
                              <a:rPr lang="cs-CZ" b="1" i="1" smtClean="0">
                                <a:solidFill>
                                  <a:srgbClr val="00206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b="0" i="0" smtClean="0">
                                <a:solidFill>
                                  <a:srgbClr val="00206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sin</m:t>
                            </m:r>
                          </m:fName>
                          <m:e>
                            <m:r>
                              <a:rPr lang="cs-CZ" b="0" i="1" smtClean="0">
                                <a:solidFill>
                                  <a:srgbClr val="00206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  <a:ea typeface="Cambria Math"/>
                              </a:rPr>
                              <m:t>𝜶</m:t>
                            </m:r>
                          </m:e>
                        </m:func>
                      </m:den>
                    </m:f>
                  </m:oMath>
                </a14:m>
                <a:r>
                  <a:rPr lang="cs-CZ" b="1" dirty="0" smtClean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00206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00206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𝒃</m:t>
                        </m:r>
                      </m:num>
                      <m:den>
                        <m:func>
                          <m:funcPr>
                            <m:ctrlPr>
                              <a:rPr lang="cs-CZ" b="1" i="1" smtClean="0">
                                <a:solidFill>
                                  <a:srgbClr val="00206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b="0" i="0" smtClean="0">
                                <a:solidFill>
                                  <a:srgbClr val="00206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sin</m:t>
                            </m:r>
                          </m:fName>
                          <m:e>
                            <m:r>
                              <a:rPr lang="cs-CZ" b="0" i="1" smtClean="0">
                                <a:solidFill>
                                  <a:srgbClr val="00206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  <a:ea typeface="Cambria Math"/>
                              </a:rPr>
                              <m:t>𝜷</m:t>
                            </m:r>
                          </m:e>
                        </m:func>
                      </m:den>
                    </m:f>
                  </m:oMath>
                </a14:m>
                <a:r>
                  <a:rPr lang="cs-CZ" b="1" dirty="0" smtClean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00206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00206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𝒄</m:t>
                        </m:r>
                      </m:num>
                      <m:den>
                        <m:func>
                          <m:funcPr>
                            <m:ctrlPr>
                              <a:rPr lang="cs-CZ" b="1" i="1" smtClean="0">
                                <a:solidFill>
                                  <a:srgbClr val="00206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b="0" i="0" smtClean="0">
                                <a:solidFill>
                                  <a:srgbClr val="00206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sin</m:t>
                            </m:r>
                          </m:fName>
                          <m:e>
                            <m:r>
                              <a:rPr lang="cs-CZ" b="0" i="1" smtClean="0">
                                <a:solidFill>
                                  <a:srgbClr val="00206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  <a:ea typeface="Cambria Math"/>
                              </a:rPr>
                              <m:t>𝜸</m:t>
                            </m:r>
                          </m:e>
                        </m:func>
                      </m:den>
                    </m:f>
                  </m:oMath>
                </a14:m>
                <a:r>
                  <a:rPr lang="cs-CZ" b="1" dirty="0" smtClean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</a:t>
                </a:r>
                <a:endParaRPr lang="cs-CZ" b="1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778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1763688" y="3717032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15,2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63688" y="4509120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15,2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63688" y="5301208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15,2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7935" y="3642346"/>
            <a:ext cx="5166065" cy="224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5676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7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7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" dur="7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" dur="7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7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7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Sinová věta 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endParaRPr lang="cs-CZ" sz="3000" b="1" dirty="0" smtClean="0">
                  <a:solidFill>
                    <a:srgbClr val="0070C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 algn="ctr">
                  <a:buNone/>
                </a:pPr>
                <a:r>
                  <a:rPr lang="cs-CZ" sz="3000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V trojúhelníku ABC se stranami </a:t>
                </a:r>
                <a:r>
                  <a:rPr lang="cs-CZ" sz="3000" b="1" i="1" dirty="0" smtClean="0">
                    <a:solidFill>
                      <a:srgbClr val="7030A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a</a:t>
                </a:r>
                <a:r>
                  <a:rPr lang="cs-CZ" sz="3000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, </a:t>
                </a:r>
                <a:r>
                  <a:rPr lang="cs-CZ" sz="3000" b="1" i="1" dirty="0" smtClean="0">
                    <a:solidFill>
                      <a:srgbClr val="7030A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b</a:t>
                </a:r>
                <a:r>
                  <a:rPr lang="cs-CZ" sz="3000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, </a:t>
                </a:r>
                <a:r>
                  <a:rPr lang="cs-CZ" sz="3000" b="1" i="1" dirty="0" smtClean="0">
                    <a:solidFill>
                      <a:srgbClr val="7030A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c</a:t>
                </a:r>
                <a:r>
                  <a:rPr lang="cs-CZ" sz="3000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a vnitřními úhly </a:t>
                </a:r>
                <a:r>
                  <a:rPr lang="el-GR" sz="3000" b="1" i="1" dirty="0" smtClean="0">
                    <a:solidFill>
                      <a:srgbClr val="7030A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α</a:t>
                </a:r>
                <a:r>
                  <a:rPr lang="cs-CZ" sz="3000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, </a:t>
                </a:r>
                <a:r>
                  <a:rPr lang="el-GR" sz="3000" b="1" i="1" dirty="0" smtClean="0">
                    <a:solidFill>
                      <a:srgbClr val="7030A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β</a:t>
                </a:r>
                <a:r>
                  <a:rPr lang="cs-CZ" sz="3000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, </a:t>
                </a:r>
                <a:r>
                  <a:rPr lang="el-GR" sz="3000" b="1" i="1" dirty="0" smtClean="0">
                    <a:solidFill>
                      <a:srgbClr val="7030A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Arial" pitchFamily="34" charset="0"/>
                    <a:cs typeface="Arial" pitchFamily="34" charset="0"/>
                  </a:rPr>
                  <a:t>γ</a:t>
                </a:r>
                <a:r>
                  <a:rPr lang="cs-CZ" sz="3000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, platí:</a:t>
                </a:r>
              </a:p>
              <a:p>
                <a:pPr marL="0" indent="0" algn="ctr">
                  <a:buNone/>
                </a:pPr>
                <a:endParaRPr lang="cs-CZ" sz="3000" b="1" dirty="0">
                  <a:solidFill>
                    <a:srgbClr val="0070C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400" b="1" i="1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400" b="1" i="1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𝒂</m:t>
                          </m:r>
                        </m:num>
                        <m:den>
                          <m:func>
                            <m:funcPr>
                              <m:ctrlPr>
                                <a:rPr lang="cs-CZ" sz="4400" b="1" i="1" smtClean="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4400" b="0" i="0" smtClean="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4400" b="0" i="1" smtClean="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  <m:t>𝜶</m:t>
                              </m:r>
                            </m:e>
                          </m:func>
                        </m:den>
                      </m:f>
                      <m:r>
                        <a:rPr lang="cs-CZ" sz="4400" b="1" i="1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4400" b="1" i="1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400" b="1" i="1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𝒃</m:t>
                          </m:r>
                        </m:num>
                        <m:den>
                          <m:func>
                            <m:funcPr>
                              <m:ctrlPr>
                                <a:rPr lang="cs-CZ" sz="4400" b="1" i="1" smtClean="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4400" b="0" i="0" smtClean="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4400" b="0" i="1" smtClean="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  <m:t>𝜷</m:t>
                              </m:r>
                            </m:e>
                          </m:func>
                        </m:den>
                      </m:f>
                      <m:r>
                        <a:rPr lang="cs-CZ" sz="4400" b="1" i="1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4400" b="1" i="1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400" b="1" i="1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𝒄</m:t>
                          </m:r>
                        </m:num>
                        <m:den>
                          <m:func>
                            <m:funcPr>
                              <m:ctrlPr>
                                <a:rPr lang="cs-CZ" sz="4400" b="1" i="1" smtClean="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4400" b="0" i="0" smtClean="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4400" b="0" i="1" smtClean="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  <m:t>𝜸</m:t>
                              </m:r>
                            </m:e>
                          </m:func>
                        </m:den>
                      </m:f>
                    </m:oMath>
                  </m:oMathPara>
                </a14:m>
                <a:endParaRPr lang="cs-CZ" sz="4400" b="1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r="-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24402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Sinová věta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trojúhelníku ABC je délka strany 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a=10 cm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velikosti úhlů </a:t>
            </a:r>
            <a:r>
              <a:rPr lang="el-GR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=75°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el-GR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γ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=35°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Vypočítejte délku strany 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1) Zakreslete do náčrtku známé údaje a stranu, kterou máme vypočítat:</a:t>
            </a:r>
          </a:p>
          <a:p>
            <a:pPr marL="0" indent="0">
              <a:buNone/>
            </a:pPr>
            <a:endParaRPr lang="cs-CZ" sz="20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200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= 10 cm</a:t>
            </a:r>
          </a:p>
          <a:p>
            <a:pPr marL="0" indent="0">
              <a:buNone/>
            </a:pPr>
            <a:r>
              <a:rPr lang="el-GR" sz="2200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r>
              <a:rPr lang="cs-CZ" sz="2200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75°</a:t>
            </a:r>
          </a:p>
          <a:p>
            <a:pPr marL="0" indent="0">
              <a:buNone/>
            </a:pPr>
            <a:r>
              <a:rPr lang="el-GR" sz="2200" b="1" i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γ</a:t>
            </a:r>
            <a:r>
              <a:rPr lang="cs-CZ" sz="2200" b="1" i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35°</a:t>
            </a:r>
            <a:endParaRPr lang="cs-CZ" sz="2200" b="1" u="sng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 = ?</a:t>
            </a:r>
            <a:endParaRPr lang="cs-CZ" sz="2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7" y="3212976"/>
            <a:ext cx="2872441" cy="344790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7" y="3212974"/>
            <a:ext cx="2872441" cy="3447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5484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Sinová věta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trojúhelníku ABC je délka strany 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a=10 cm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velikosti úhlů </a:t>
            </a:r>
            <a:r>
              <a:rPr lang="el-GR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=75°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el-GR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γ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=35°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Vypočítejte délku strany 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srgbClr val="9BBB59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2) Dosaďte správně do předpisu sinové </a:t>
            </a:r>
            <a:r>
              <a:rPr lang="cs-CZ" sz="2000" b="1" dirty="0">
                <a:solidFill>
                  <a:srgbClr val="9BBB59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věty a vypočítejte délku strany </a:t>
            </a:r>
            <a:r>
              <a:rPr lang="cs-CZ" sz="2000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2000" b="1" dirty="0" smtClean="0">
                <a:solidFill>
                  <a:srgbClr val="9BBB59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2000" b="1" dirty="0">
              <a:solidFill>
                <a:srgbClr val="9BBB59">
                  <a:lumMod val="5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417216" y="3789038"/>
                <a:ext cx="1656184" cy="9427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𝒂</m:t>
                          </m:r>
                        </m:num>
                        <m:den>
                          <m:func>
                            <m:funcPr>
                              <m:ctrlPr>
                                <a:rPr lang="cs-CZ" sz="3200" b="1" i="1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320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3200" i="1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  <m:t>𝜶</m:t>
                              </m:r>
                            </m:e>
                          </m:func>
                        </m:den>
                      </m:f>
                      <m:r>
                        <a:rPr lang="cs-CZ" sz="3200" b="1" i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7216" y="3789038"/>
                <a:ext cx="1656184" cy="942759"/>
              </a:xfrm>
              <a:prstGeom prst="rect">
                <a:avLst/>
              </a:prstGeom>
              <a:blipFill rotWithShape="1">
                <a:blip r:embed="rId2"/>
                <a:stretch>
                  <a:fillRect b="-1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819734" y="3704880"/>
                <a:ext cx="1620180" cy="11110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𝒃</m:t>
                          </m:r>
                        </m:num>
                        <m:den>
                          <m:func>
                            <m:funcPr>
                              <m:ctrlPr>
                                <a:rPr lang="cs-CZ" sz="3200" b="1" i="1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320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3200" i="1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  <m:t>𝜷</m:t>
                              </m:r>
                            </m:e>
                          </m:func>
                        </m:den>
                      </m:f>
                      <m:r>
                        <a:rPr lang="cs-CZ" sz="3200" b="1" i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19734" y="3704880"/>
                <a:ext cx="1620180" cy="1111073"/>
              </a:xfrm>
              <a:prstGeom prst="rect">
                <a:avLst/>
              </a:prstGeom>
              <a:blipFill rotWithShape="1">
                <a:blip r:embed="rId3"/>
                <a:stretch>
                  <a:fillRect b="-16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220072" y="3796058"/>
                <a:ext cx="1080120" cy="10198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𝒄</m:t>
                          </m:r>
                        </m:num>
                        <m:den>
                          <m:func>
                            <m:funcPr>
                              <m:ctrlPr>
                                <a:rPr lang="cs-CZ" sz="3200" b="1" i="1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320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3200" i="1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  <m:t>𝜸</m:t>
                              </m:r>
                            </m:e>
                          </m:func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3796058"/>
                <a:ext cx="1080120" cy="1019895"/>
              </a:xfrm>
              <a:prstGeom prst="rect">
                <a:avLst/>
              </a:prstGeom>
              <a:blipFill rotWithShape="1">
                <a:blip r:embed="rId4"/>
                <a:stretch>
                  <a:fillRect b="-17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02153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Sinová věta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trojúhelníku ABC je délka strany 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a=10 cm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velikosti úhlů </a:t>
            </a:r>
            <a:r>
              <a:rPr lang="el-GR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=75°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el-GR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γ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=35°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Vypočítejte délku strany 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srgbClr val="9BBB59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2) Dosaďte správně do předpisu sinové </a:t>
            </a:r>
            <a:r>
              <a:rPr lang="cs-CZ" sz="2000" b="1" dirty="0">
                <a:solidFill>
                  <a:srgbClr val="9BBB59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věty a vypočítejte délku strany </a:t>
            </a:r>
            <a:r>
              <a:rPr lang="cs-CZ" sz="2000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2000" b="1" dirty="0" smtClean="0">
                <a:solidFill>
                  <a:srgbClr val="9BBB59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2000" b="1" dirty="0">
              <a:solidFill>
                <a:srgbClr val="9BBB59">
                  <a:lumMod val="5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417216" y="3789038"/>
                <a:ext cx="1656184" cy="9427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𝒂</m:t>
                          </m:r>
                        </m:num>
                        <m:den>
                          <m:func>
                            <m:funcPr>
                              <m:ctrlPr>
                                <a:rPr lang="cs-CZ" sz="3200" b="1" i="1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320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3200" i="1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  <m:t>𝜶</m:t>
                              </m:r>
                            </m:e>
                          </m:func>
                        </m:den>
                      </m:f>
                      <m:r>
                        <a:rPr lang="cs-CZ" sz="3200" b="1" i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7216" y="3789038"/>
                <a:ext cx="1656184" cy="942759"/>
              </a:xfrm>
              <a:prstGeom prst="rect">
                <a:avLst/>
              </a:prstGeom>
              <a:blipFill rotWithShape="1">
                <a:blip r:embed="rId2"/>
                <a:stretch>
                  <a:fillRect b="-1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819734" y="3704880"/>
                <a:ext cx="1620180" cy="11110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𝒃</m:t>
                          </m:r>
                        </m:num>
                        <m:den>
                          <m:func>
                            <m:funcPr>
                              <m:ctrlPr>
                                <a:rPr lang="cs-CZ" sz="3200" b="1" i="1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320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3200" i="1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  <m:t>𝜷</m:t>
                              </m:r>
                            </m:e>
                          </m:func>
                        </m:den>
                      </m:f>
                      <m:r>
                        <a:rPr lang="cs-CZ" sz="3200" b="1" i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19734" y="3704880"/>
                <a:ext cx="1620180" cy="1111073"/>
              </a:xfrm>
              <a:prstGeom prst="rect">
                <a:avLst/>
              </a:prstGeom>
              <a:blipFill rotWithShape="1">
                <a:blip r:embed="rId3"/>
                <a:stretch>
                  <a:fillRect b="-16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220072" y="3796058"/>
                <a:ext cx="1080120" cy="10198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𝒄</m:t>
                          </m:r>
                        </m:num>
                        <m:den>
                          <m:func>
                            <m:funcPr>
                              <m:ctrlPr>
                                <a:rPr lang="cs-CZ" sz="3200" b="1" i="1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320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3200" i="1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  <m:t>𝜸</m:t>
                              </m:r>
                            </m:e>
                          </m:func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3796058"/>
                <a:ext cx="1080120" cy="1019895"/>
              </a:xfrm>
              <a:prstGeom prst="rect">
                <a:avLst/>
              </a:prstGeom>
              <a:blipFill rotWithShape="1">
                <a:blip r:embed="rId4"/>
                <a:stretch>
                  <a:fillRect b="-17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088882" y="3714274"/>
                <a:ext cx="1984518" cy="101752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𝟏𝟎</m:t>
                          </m:r>
                        </m:num>
                        <m:den>
                          <m:func>
                            <m:funcPr>
                              <m:ctrlPr>
                                <a:rPr lang="cs-CZ" sz="3200" b="1" i="1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320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3200" b="0" i="1" smtClean="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  <m:t>75°</m:t>
                              </m:r>
                            </m:e>
                          </m:func>
                        </m:den>
                      </m:f>
                      <m:r>
                        <a:rPr lang="cs-CZ" sz="3200" b="1" i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</m:oMath>
                  </m:oMathPara>
                </a14:m>
                <a:endParaRPr lang="cs-CZ" sz="3200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88882" y="3714274"/>
                <a:ext cx="1984518" cy="1017523"/>
              </a:xfrm>
              <a:prstGeom prst="rect">
                <a:avLst/>
              </a:prstGeom>
              <a:blipFill rotWithShape="1">
                <a:blip r:embed="rId5"/>
                <a:stretch>
                  <a:fillRect b="-17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45145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Sinová věta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trojúhelníku ABC je délka strany 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a=10 cm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velikosti úhlů </a:t>
            </a:r>
            <a:r>
              <a:rPr lang="el-GR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=75°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el-GR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γ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=35°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Vypočítejte délku strany 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srgbClr val="9BBB59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2) Dosaďte správně do předpisu sinové </a:t>
            </a:r>
            <a:r>
              <a:rPr lang="cs-CZ" sz="2000" b="1" dirty="0">
                <a:solidFill>
                  <a:srgbClr val="9BBB59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věty a vypočítejte délku strany </a:t>
            </a:r>
            <a:r>
              <a:rPr lang="cs-CZ" sz="2000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2000" b="1" dirty="0">
                <a:solidFill>
                  <a:srgbClr val="9BBB59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marL="0" lvl="0" indent="0">
              <a:buNone/>
            </a:pPr>
            <a:endParaRPr lang="cs-CZ" sz="2000" b="1" dirty="0">
              <a:solidFill>
                <a:srgbClr val="9BBB59">
                  <a:lumMod val="5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819734" y="3704880"/>
                <a:ext cx="1620180" cy="11110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𝒃</m:t>
                          </m:r>
                        </m:num>
                        <m:den>
                          <m:func>
                            <m:funcPr>
                              <m:ctrlPr>
                                <a:rPr lang="cs-CZ" sz="3200" b="1" i="1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320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3200" i="1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  <m:t>𝜷</m:t>
                              </m:r>
                            </m:e>
                          </m:func>
                        </m:den>
                      </m:f>
                      <m:r>
                        <a:rPr lang="cs-CZ" sz="3200" b="1" i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19734" y="3704880"/>
                <a:ext cx="1620180" cy="1111073"/>
              </a:xfrm>
              <a:prstGeom prst="rect">
                <a:avLst/>
              </a:prstGeom>
              <a:blipFill rotWithShape="1">
                <a:blip r:embed="rId2"/>
                <a:stretch>
                  <a:fillRect b="-16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220072" y="3796058"/>
                <a:ext cx="1080120" cy="10198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𝒄</m:t>
                          </m:r>
                        </m:num>
                        <m:den>
                          <m:func>
                            <m:funcPr>
                              <m:ctrlPr>
                                <a:rPr lang="cs-CZ" sz="3200" b="1" i="1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320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3200" i="1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  <m:t>𝜸</m:t>
                              </m:r>
                            </m:e>
                          </m:func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3796058"/>
                <a:ext cx="1080120" cy="1019895"/>
              </a:xfrm>
              <a:prstGeom prst="rect">
                <a:avLst/>
              </a:prstGeom>
              <a:blipFill rotWithShape="1">
                <a:blip r:embed="rId3"/>
                <a:stretch>
                  <a:fillRect b="-17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088882" y="3714272"/>
                <a:ext cx="1984518" cy="101752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𝟏𝟎</m:t>
                          </m:r>
                        </m:num>
                        <m:den>
                          <m:func>
                            <m:funcPr>
                              <m:ctrlPr>
                                <a:rPr lang="cs-CZ" sz="3200" b="1" i="1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320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3200" b="0" i="1" smtClean="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  <m:t>75°</m:t>
                              </m:r>
                            </m:e>
                          </m:func>
                        </m:den>
                      </m:f>
                      <m:r>
                        <a:rPr lang="cs-CZ" sz="3200" b="1" i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</m:oMath>
                  </m:oMathPara>
                </a14:m>
                <a:endParaRPr lang="cs-CZ" sz="3200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88882" y="3714272"/>
                <a:ext cx="1984518" cy="1017523"/>
              </a:xfrm>
              <a:prstGeom prst="rect">
                <a:avLst/>
              </a:prstGeom>
              <a:blipFill rotWithShape="1">
                <a:blip r:embed="rId4"/>
                <a:stretch>
                  <a:fillRect b="-17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262935" y="3796058"/>
                <a:ext cx="1373687" cy="9427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𝒄</m:t>
                          </m:r>
                        </m:num>
                        <m:den>
                          <m:func>
                            <m:funcPr>
                              <m:ctrlPr>
                                <a:rPr lang="cs-CZ" sz="3200" b="1" i="1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320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3200" b="0" i="1" smtClean="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  <m:t>35°</m:t>
                              </m:r>
                            </m:e>
                          </m:func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2935" y="3796058"/>
                <a:ext cx="1373687" cy="942759"/>
              </a:xfrm>
              <a:prstGeom prst="rect">
                <a:avLst/>
              </a:prstGeom>
              <a:blipFill rotWithShape="1">
                <a:blip r:embed="rId5"/>
                <a:stretch>
                  <a:fillRect b="-1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39075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Sinová věta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trojúhelníku ABC je délka strany 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a=10 cm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velikosti úhlů </a:t>
            </a:r>
            <a:r>
              <a:rPr lang="el-GR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=75°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el-GR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γ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=35°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Vypočítejte délku strany 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srgbClr val="9BBB59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2) Dosaďte správně do předpisu sinové věty a vypočítejte délku strany </a:t>
            </a:r>
            <a:r>
              <a:rPr lang="cs-CZ" sz="2000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2000" b="1" dirty="0" smtClean="0">
                <a:solidFill>
                  <a:srgbClr val="9BBB59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2000" b="1" dirty="0">
              <a:solidFill>
                <a:srgbClr val="9BBB59">
                  <a:lumMod val="5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819734" y="3704880"/>
                <a:ext cx="1620180" cy="11110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𝒃</m:t>
                          </m:r>
                        </m:num>
                        <m:den>
                          <m:func>
                            <m:funcPr>
                              <m:ctrlPr>
                                <a:rPr lang="cs-CZ" sz="3200" b="1" i="1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320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3200" i="1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  <m:t>𝜷</m:t>
                              </m:r>
                            </m:e>
                          </m:func>
                        </m:den>
                      </m:f>
                      <m:r>
                        <a:rPr lang="cs-CZ" sz="3200" b="1" i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19734" y="3704880"/>
                <a:ext cx="1620180" cy="1111073"/>
              </a:xfrm>
              <a:prstGeom prst="rect">
                <a:avLst/>
              </a:prstGeom>
              <a:blipFill rotWithShape="1">
                <a:blip r:embed="rId2"/>
                <a:stretch>
                  <a:fillRect b="-16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088882" y="3714272"/>
                <a:ext cx="1984518" cy="101752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𝟏𝟎</m:t>
                          </m:r>
                        </m:num>
                        <m:den>
                          <m:func>
                            <m:funcPr>
                              <m:ctrlPr>
                                <a:rPr lang="cs-CZ" sz="3200" b="1" i="1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320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3200" b="0" i="1" smtClean="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  <m:t>75°</m:t>
                              </m:r>
                            </m:e>
                          </m:func>
                        </m:den>
                      </m:f>
                      <m:r>
                        <a:rPr lang="cs-CZ" sz="3200" b="1" i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</m:oMath>
                  </m:oMathPara>
                </a14:m>
                <a:endParaRPr lang="cs-CZ" sz="3200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88882" y="3714272"/>
                <a:ext cx="1984518" cy="1017523"/>
              </a:xfrm>
              <a:prstGeom prst="rect">
                <a:avLst/>
              </a:prstGeom>
              <a:blipFill rotWithShape="1">
                <a:blip r:embed="rId3"/>
                <a:stretch>
                  <a:fillRect b="-17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262933" y="3789036"/>
                <a:ext cx="1373687" cy="9427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𝒄</m:t>
                          </m:r>
                        </m:num>
                        <m:den>
                          <m:func>
                            <m:funcPr>
                              <m:ctrlPr>
                                <a:rPr lang="cs-CZ" sz="3200" b="1" i="1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320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3200" b="0" i="1" smtClean="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  <m:t>35°</m:t>
                              </m:r>
                            </m:e>
                          </m:func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2933" y="3789036"/>
                <a:ext cx="1373687" cy="942759"/>
              </a:xfrm>
              <a:prstGeom prst="rect">
                <a:avLst/>
              </a:prstGeom>
              <a:blipFill rotWithShape="1">
                <a:blip r:embed="rId4"/>
                <a:stretch>
                  <a:fillRect b="-1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001377" y="3968028"/>
                <a:ext cx="1668534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200" i="0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+mj-lt"/>
                  </a:rPr>
                  <a:t>/</a:t>
                </a:r>
                <a:r>
                  <a:rPr lang="cs-CZ" sz="3200" i="0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+mj-lt"/>
                    <a:ea typeface="Cambria Math"/>
                  </a:rPr>
                  <a:t>∙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3200" b="0" i="1" dirty="0" smtClean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sin</m:t>
                    </m:r>
                    <m:r>
                      <a:rPr lang="cs-CZ" sz="3200" b="0" i="1" dirty="0" smtClean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⁡35°</m:t>
                    </m:r>
                  </m:oMath>
                </a14:m>
                <a:endParaRPr lang="cs-CZ" sz="3200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1377" y="3968028"/>
                <a:ext cx="1668534" cy="584775"/>
              </a:xfrm>
              <a:prstGeom prst="rect">
                <a:avLst/>
              </a:prstGeom>
              <a:blipFill rotWithShape="1">
                <a:blip r:embed="rId5"/>
                <a:stretch>
                  <a:fillRect l="-9489" t="-13542" b="-406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915816" y="4884191"/>
                <a:ext cx="1984518" cy="101752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𝟏𝟎</m:t>
                          </m:r>
                        </m:num>
                        <m:den>
                          <m:func>
                            <m:funcPr>
                              <m:ctrlPr>
                                <a:rPr lang="cs-CZ" sz="3200" b="1" i="1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320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3200" b="0" i="1" smtClean="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  <m:t>75°</m:t>
                              </m:r>
                            </m:e>
                          </m:func>
                        </m:den>
                      </m:f>
                      <m:r>
                        <a:rPr lang="cs-CZ" sz="3200" b="1" i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</m:oMath>
                  </m:oMathPara>
                </a14:m>
                <a:endParaRPr lang="cs-CZ" sz="3200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5816" y="4884191"/>
                <a:ext cx="1984518" cy="1017523"/>
              </a:xfrm>
              <a:prstGeom prst="rect">
                <a:avLst/>
              </a:prstGeom>
              <a:blipFill rotWithShape="1">
                <a:blip r:embed="rId6"/>
                <a:stretch>
                  <a:fillRect b="-11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502375" y="5152358"/>
                <a:ext cx="1578766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unc>
                      <m:funcPr>
                        <m:ctrlPr>
                          <a:rPr lang="cs-CZ" sz="3200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  <a:ea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  <a:ea typeface="Cambria Math"/>
                          </a:rPr>
                          <m:t>sin</m:t>
                        </m:r>
                      </m:fName>
                      <m:e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  <a:ea typeface="Cambria Math"/>
                          </a:rPr>
                          <m:t>35°</m:t>
                        </m:r>
                      </m:e>
                    </m:func>
                  </m:oMath>
                </a14:m>
                <a:r>
                  <a:rPr lang="cs-CZ" sz="3200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∙</a:t>
                </a:r>
                <a:endParaRPr lang="cs-CZ" sz="3200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02375" y="5152358"/>
                <a:ext cx="1578766" cy="584775"/>
              </a:xfrm>
              <a:prstGeom prst="rect">
                <a:avLst/>
              </a:prstGeom>
              <a:blipFill rotWithShape="1">
                <a:blip r:embed="rId7"/>
                <a:stretch>
                  <a:fillRect t="-13542" r="-11197" b="-406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691159" y="5100564"/>
                <a:ext cx="504056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</m:oMath>
                  </m:oMathPara>
                </a14:m>
                <a:endParaRPr lang="cs-CZ" sz="3200" b="1" i="1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91159" y="5100564"/>
                <a:ext cx="504056" cy="58477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23027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663 7.40741E-7 L 2.77778E-6 7.40741E-7 " pathEditMode="relative" rAng="0" ptsTypes="AA">
                                      <p:cBhvr>
                                        <p:cTn id="11" dur="2000" spd="-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40" y="0"/>
                                    </p:animMotion>
                                  </p:childTnLst>
                                </p:cTn>
                              </p:par>
                              <p:par>
                                <p:cTn id="12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18676E-6 L -0.06302 3.18676E-6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6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4" grpId="0"/>
      <p:bldP spid="10" grpId="0"/>
      <p:bldP spid="11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Sinová věta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trojúhelníku ABC je délka strany 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a=10 cm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velikosti úhlů </a:t>
            </a:r>
            <a:r>
              <a:rPr lang="el-GR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=75°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el-GR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γ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=35°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Vypočítejte délku strany 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srgbClr val="9BBB59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2) Dosaďte správně do předpisu sinové věty a vypočítejte délku strany </a:t>
            </a:r>
            <a:r>
              <a:rPr lang="cs-CZ" sz="2000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2000" b="1" dirty="0" smtClean="0">
                <a:solidFill>
                  <a:srgbClr val="9BBB59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2000" b="1" dirty="0">
              <a:solidFill>
                <a:srgbClr val="9BBB59">
                  <a:lumMod val="5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876037" y="3714269"/>
                <a:ext cx="1984518" cy="101752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𝟏𝟎</m:t>
                          </m:r>
                        </m:num>
                        <m:den>
                          <m:func>
                            <m:funcPr>
                              <m:ctrlPr>
                                <a:rPr lang="cs-CZ" sz="3200" b="1" i="1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320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3200" b="0" i="1" smtClean="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  <m:t>75°</m:t>
                              </m:r>
                            </m:e>
                          </m:func>
                        </m:den>
                      </m:f>
                      <m:r>
                        <a:rPr lang="cs-CZ" sz="3200" b="1" i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</m:oMath>
                  </m:oMathPara>
                </a14:m>
                <a:endParaRPr lang="cs-CZ" sz="3200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76037" y="3714269"/>
                <a:ext cx="1984518" cy="1017523"/>
              </a:xfrm>
              <a:prstGeom prst="rect">
                <a:avLst/>
              </a:prstGeom>
              <a:blipFill rotWithShape="1">
                <a:blip r:embed="rId2"/>
                <a:stretch>
                  <a:fillRect b="-17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691158" y="3789029"/>
                <a:ext cx="1373687" cy="9427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𝒄</m:t>
                          </m:r>
                        </m:num>
                        <m:den>
                          <m:func>
                            <m:funcPr>
                              <m:ctrlPr>
                                <a:rPr lang="cs-CZ" sz="3200" b="1" i="1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320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3200" b="0" i="1" smtClean="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  <m:t>35°</m:t>
                              </m:r>
                            </m:e>
                          </m:func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91158" y="3789029"/>
                <a:ext cx="1373687" cy="942759"/>
              </a:xfrm>
              <a:prstGeom prst="rect">
                <a:avLst/>
              </a:prstGeom>
              <a:blipFill rotWithShape="1">
                <a:blip r:embed="rId3"/>
                <a:stretch>
                  <a:fillRect b="-1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001377" y="3968028"/>
                <a:ext cx="1668534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200" i="0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+mj-lt"/>
                  </a:rPr>
                  <a:t>/</a:t>
                </a:r>
                <a:r>
                  <a:rPr lang="cs-CZ" sz="3200" i="0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+mj-lt"/>
                    <a:ea typeface="Cambria Math"/>
                  </a:rPr>
                  <a:t>∙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3200" b="0" i="1" dirty="0" smtClean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sin</m:t>
                    </m:r>
                    <m:r>
                      <a:rPr lang="cs-CZ" sz="3200" b="0" i="1" dirty="0" smtClean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⁡35°</m:t>
                    </m:r>
                  </m:oMath>
                </a14:m>
                <a:endParaRPr lang="cs-CZ" sz="3200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1377" y="3968028"/>
                <a:ext cx="1668534" cy="584775"/>
              </a:xfrm>
              <a:prstGeom prst="rect">
                <a:avLst/>
              </a:prstGeom>
              <a:blipFill rotWithShape="1">
                <a:blip r:embed="rId4"/>
                <a:stretch>
                  <a:fillRect l="-9489" t="-13542" b="-406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915816" y="4884191"/>
                <a:ext cx="1984518" cy="101752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𝟏𝟎</m:t>
                          </m:r>
                        </m:num>
                        <m:den>
                          <m:func>
                            <m:funcPr>
                              <m:ctrlPr>
                                <a:rPr lang="cs-CZ" sz="3200" b="1" i="1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320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3200" b="0" i="1" smtClean="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  <m:t>75°</m:t>
                              </m:r>
                            </m:e>
                          </m:func>
                        </m:den>
                      </m:f>
                      <m:r>
                        <a:rPr lang="cs-CZ" sz="3200" b="1" i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</m:oMath>
                  </m:oMathPara>
                </a14:m>
                <a:endParaRPr lang="cs-CZ" sz="3200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5816" y="4884191"/>
                <a:ext cx="1984518" cy="1017523"/>
              </a:xfrm>
              <a:prstGeom prst="rect">
                <a:avLst/>
              </a:prstGeom>
              <a:blipFill rotWithShape="1">
                <a:blip r:embed="rId5"/>
                <a:stretch>
                  <a:fillRect b="-11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502375" y="5152358"/>
                <a:ext cx="1578766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unc>
                      <m:funcPr>
                        <m:ctrlPr>
                          <a:rPr lang="cs-CZ" sz="3200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  <a:ea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  <a:ea typeface="Cambria Math"/>
                          </a:rPr>
                          <m:t>sin</m:t>
                        </m:r>
                      </m:fName>
                      <m:e>
                        <m:r>
                          <a:rPr lang="cs-CZ" sz="3200" b="0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  <a:ea typeface="Cambria Math"/>
                          </a:rPr>
                          <m:t>35°</m:t>
                        </m:r>
                      </m:e>
                    </m:func>
                  </m:oMath>
                </a14:m>
                <a:r>
                  <a:rPr lang="cs-CZ" sz="3200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∙</a:t>
                </a:r>
                <a:endParaRPr lang="cs-CZ" sz="3200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02375" y="5152358"/>
                <a:ext cx="1578766" cy="584775"/>
              </a:xfrm>
              <a:prstGeom prst="rect">
                <a:avLst/>
              </a:prstGeom>
              <a:blipFill rotWithShape="1">
                <a:blip r:embed="rId6"/>
                <a:stretch>
                  <a:fillRect t="-13542" r="-11197" b="-406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691159" y="5100564"/>
                <a:ext cx="504056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</m:oMath>
                  </m:oMathPara>
                </a14:m>
                <a:endParaRPr lang="cs-CZ" sz="3200" b="1" i="1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91159" y="5100564"/>
                <a:ext cx="504056" cy="5847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476214" y="5152358"/>
                <a:ext cx="1604927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200" i="1" smtClean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0</m:t>
                    </m:r>
                    <m:r>
                      <a:rPr lang="cs-CZ" sz="3200" b="0" i="1" smtClean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,5736</m:t>
                    </m:r>
                  </m:oMath>
                </a14:m>
                <a:r>
                  <a:rPr lang="cs-CZ" sz="3200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∙</a:t>
                </a:r>
                <a:endParaRPr lang="cs-CZ" sz="3200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6214" y="5152358"/>
                <a:ext cx="1604927" cy="584775"/>
              </a:xfrm>
              <a:prstGeom prst="rect">
                <a:avLst/>
              </a:prstGeom>
              <a:blipFill rotWithShape="1">
                <a:blip r:embed="rId8"/>
                <a:stretch>
                  <a:fillRect t="-13542" r="-11407" b="-406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2889655" y="4884191"/>
                <a:ext cx="2010679" cy="10696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𝟏𝟎</m:t>
                          </m:r>
                        </m:num>
                        <m:den>
                          <m:r>
                            <a:rPr lang="cs-CZ" sz="3200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0,9659</m:t>
                          </m:r>
                        </m:den>
                      </m:f>
                      <m:r>
                        <a:rPr lang="cs-CZ" sz="3200" b="1" i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</m:oMath>
                  </m:oMathPara>
                </a14:m>
                <a:endParaRPr lang="cs-CZ" sz="3200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89655" y="4884191"/>
                <a:ext cx="2010679" cy="1069652"/>
              </a:xfrm>
              <a:prstGeom prst="rect">
                <a:avLst/>
              </a:prstGeom>
              <a:blipFill rotWithShape="1">
                <a:blip r:embed="rId9"/>
                <a:stretch>
                  <a:fillRect b="-11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77801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4" grpId="0"/>
      <p:bldP spid="1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Sinová věta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trojúhelníku ABC je délka strany 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a=10 cm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velikosti úhlů </a:t>
            </a:r>
            <a:r>
              <a:rPr lang="el-GR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=75°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el-GR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γ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=35°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Vypočítejte délku strany 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srgbClr val="9BBB59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2) Dosaďte správně do předpisu sinové věty a vypočítejte délku strany </a:t>
            </a:r>
            <a:r>
              <a:rPr lang="cs-CZ" sz="2000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2000" b="1" dirty="0" smtClean="0">
                <a:solidFill>
                  <a:srgbClr val="9BBB59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2000" b="1" dirty="0">
              <a:solidFill>
                <a:srgbClr val="9BBB59">
                  <a:lumMod val="5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876037" y="3714269"/>
                <a:ext cx="1984518" cy="101752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𝟏𝟎</m:t>
                          </m:r>
                        </m:num>
                        <m:den>
                          <m:func>
                            <m:funcPr>
                              <m:ctrlPr>
                                <a:rPr lang="cs-CZ" sz="3200" b="1" i="1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320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3200" b="0" i="1" smtClean="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  <m:t>75°</m:t>
                              </m:r>
                            </m:e>
                          </m:func>
                        </m:den>
                      </m:f>
                      <m:r>
                        <a:rPr lang="cs-CZ" sz="3200" b="1" i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</m:oMath>
                  </m:oMathPara>
                </a14:m>
                <a:endParaRPr lang="cs-CZ" sz="3200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76037" y="3714269"/>
                <a:ext cx="1984518" cy="1017523"/>
              </a:xfrm>
              <a:prstGeom prst="rect">
                <a:avLst/>
              </a:prstGeom>
              <a:blipFill rotWithShape="1">
                <a:blip r:embed="rId2"/>
                <a:stretch>
                  <a:fillRect b="-17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691158" y="3789029"/>
                <a:ext cx="1373687" cy="9427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𝒄</m:t>
                          </m:r>
                        </m:num>
                        <m:den>
                          <m:func>
                            <m:funcPr>
                              <m:ctrlPr>
                                <a:rPr lang="cs-CZ" sz="3200" b="1" i="1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320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3200" b="0" i="1" smtClean="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  <m:t>35°</m:t>
                              </m:r>
                            </m:e>
                          </m:func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91158" y="3789029"/>
                <a:ext cx="1373687" cy="942759"/>
              </a:xfrm>
              <a:prstGeom prst="rect">
                <a:avLst/>
              </a:prstGeom>
              <a:blipFill rotWithShape="1">
                <a:blip r:embed="rId3"/>
                <a:stretch>
                  <a:fillRect b="-1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001377" y="3968028"/>
                <a:ext cx="1668534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200" i="0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+mj-lt"/>
                  </a:rPr>
                  <a:t>/</a:t>
                </a:r>
                <a:r>
                  <a:rPr lang="cs-CZ" sz="3200" i="0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+mj-lt"/>
                    <a:ea typeface="Cambria Math"/>
                  </a:rPr>
                  <a:t>∙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3200" b="0" i="1" dirty="0" smtClean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sin</m:t>
                    </m:r>
                    <m:r>
                      <a:rPr lang="cs-CZ" sz="3200" b="0" i="1" dirty="0" smtClean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⁡35°</m:t>
                    </m:r>
                  </m:oMath>
                </a14:m>
                <a:endParaRPr lang="cs-CZ" sz="3200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1377" y="3968028"/>
                <a:ext cx="1668534" cy="584775"/>
              </a:xfrm>
              <a:prstGeom prst="rect">
                <a:avLst/>
              </a:prstGeom>
              <a:blipFill rotWithShape="1">
                <a:blip r:embed="rId4"/>
                <a:stretch>
                  <a:fillRect l="-9489" t="-13542" b="-406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691159" y="5100564"/>
                <a:ext cx="504056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</m:oMath>
                  </m:oMathPara>
                </a14:m>
                <a:endParaRPr lang="cs-CZ" sz="3200" b="1" i="1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91159" y="5100564"/>
                <a:ext cx="504056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476214" y="5152357"/>
                <a:ext cx="1604927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200" i="1" smtClean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0</m:t>
                    </m:r>
                    <m:r>
                      <a:rPr lang="cs-CZ" sz="3200" b="0" i="1" smtClean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,5736</m:t>
                    </m:r>
                  </m:oMath>
                </a14:m>
                <a:r>
                  <a:rPr lang="cs-CZ" sz="3200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∙</a:t>
                </a:r>
                <a:endParaRPr lang="cs-CZ" sz="3200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6214" y="5152357"/>
                <a:ext cx="1604927" cy="584775"/>
              </a:xfrm>
              <a:prstGeom prst="rect">
                <a:avLst/>
              </a:prstGeom>
              <a:blipFill rotWithShape="1">
                <a:blip r:embed="rId6"/>
                <a:stretch>
                  <a:fillRect t="-13542" r="-11407" b="-406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2876037" y="4884191"/>
                <a:ext cx="2010679" cy="10696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𝟏𝟎</m:t>
                          </m:r>
                        </m:num>
                        <m:den>
                          <m:r>
                            <a:rPr lang="cs-CZ" sz="3200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0,9659</m:t>
                          </m:r>
                        </m:den>
                      </m:f>
                      <m:r>
                        <a:rPr lang="cs-CZ" sz="3200" b="1" i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</m:oMath>
                  </m:oMathPara>
                </a14:m>
                <a:endParaRPr lang="cs-CZ" sz="3200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76037" y="4884191"/>
                <a:ext cx="2010679" cy="1069652"/>
              </a:xfrm>
              <a:prstGeom prst="rect">
                <a:avLst/>
              </a:prstGeom>
              <a:blipFill rotWithShape="1">
                <a:blip r:embed="rId7"/>
                <a:stretch>
                  <a:fillRect b="-11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2822946" y="5141743"/>
            <a:ext cx="19415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 Math" pitchFamily="18" charset="0"/>
                <a:ea typeface="Cambria Math" pitchFamily="18" charset="0"/>
              </a:rPr>
              <a:t>5,94</a:t>
            </a:r>
            <a:r>
              <a:rPr lang="cs-CZ" sz="32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cm </a:t>
            </a: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 Math"/>
                <a:ea typeface="Cambria Math"/>
              </a:rPr>
              <a:t>≐</a:t>
            </a:r>
            <a:endParaRPr lang="cs-CZ" sz="3200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15122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Sinová věta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trojúhelníku ABC je délka strany 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a=10 cm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velikosti úhlů </a:t>
            </a:r>
            <a:r>
              <a:rPr lang="el-GR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=75°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el-GR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γ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=35°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Vypočítejte délku strany 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srgbClr val="9BBB59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2) Dosaďte správně do předpisu sinové věty a vypočítejte délku strany </a:t>
            </a:r>
            <a:r>
              <a:rPr lang="cs-CZ" sz="2000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2000" b="1" dirty="0" smtClean="0">
                <a:solidFill>
                  <a:srgbClr val="9BBB59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marL="0" lvl="0" indent="0">
              <a:buNone/>
            </a:pPr>
            <a:endParaRPr lang="cs-CZ" sz="2000" b="1" dirty="0" smtClean="0">
              <a:solidFill>
                <a:srgbClr val="9BBB59">
                  <a:lumMod val="5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Délka strany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přibližně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5,94 cm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876037" y="3714269"/>
                <a:ext cx="1984518" cy="101752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𝟏𝟎</m:t>
                          </m:r>
                        </m:num>
                        <m:den>
                          <m:func>
                            <m:funcPr>
                              <m:ctrlPr>
                                <a:rPr lang="cs-CZ" sz="3200" b="1" i="1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320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3200" b="0" i="1" smtClean="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  <m:t>75°</m:t>
                              </m:r>
                            </m:e>
                          </m:func>
                        </m:den>
                      </m:f>
                      <m:r>
                        <a:rPr lang="cs-CZ" sz="3200" b="1" i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</m:oMath>
                  </m:oMathPara>
                </a14:m>
                <a:endParaRPr lang="cs-CZ" sz="3200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76037" y="3714269"/>
                <a:ext cx="1984518" cy="1017523"/>
              </a:xfrm>
              <a:prstGeom prst="rect">
                <a:avLst/>
              </a:prstGeom>
              <a:blipFill rotWithShape="1">
                <a:blip r:embed="rId2"/>
                <a:stretch>
                  <a:fillRect b="-17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691158" y="3789029"/>
                <a:ext cx="1373687" cy="9427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𝒄</m:t>
                          </m:r>
                        </m:num>
                        <m:den>
                          <m:func>
                            <m:funcPr>
                              <m:ctrlPr>
                                <a:rPr lang="cs-CZ" sz="3200" b="1" i="1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320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3200" b="0" i="1" smtClean="0">
                                  <a:solidFill>
                                    <a:srgbClr val="C0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  <a:ea typeface="Cambria Math"/>
                                </a:rPr>
                                <m:t>35°</m:t>
                              </m:r>
                            </m:e>
                          </m:func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91158" y="3789029"/>
                <a:ext cx="1373687" cy="942759"/>
              </a:xfrm>
              <a:prstGeom prst="rect">
                <a:avLst/>
              </a:prstGeom>
              <a:blipFill rotWithShape="1">
                <a:blip r:embed="rId3"/>
                <a:stretch>
                  <a:fillRect b="-1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001377" y="3968028"/>
                <a:ext cx="1668534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200" i="0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+mj-lt"/>
                  </a:rPr>
                  <a:t>/</a:t>
                </a:r>
                <a:r>
                  <a:rPr lang="cs-CZ" sz="3200" i="0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+mj-lt"/>
                    <a:ea typeface="Cambria Math"/>
                  </a:rPr>
                  <a:t>∙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3200" b="0" i="1" dirty="0" smtClean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sin</m:t>
                    </m:r>
                    <m:r>
                      <a:rPr lang="cs-CZ" sz="3200" b="0" i="1" dirty="0" smtClean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⁡35°</m:t>
                    </m:r>
                  </m:oMath>
                </a14:m>
                <a:endParaRPr lang="cs-CZ" sz="3200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1377" y="3968028"/>
                <a:ext cx="1668534" cy="584775"/>
              </a:xfrm>
              <a:prstGeom prst="rect">
                <a:avLst/>
              </a:prstGeom>
              <a:blipFill rotWithShape="1">
                <a:blip r:embed="rId4"/>
                <a:stretch>
                  <a:fillRect l="-9489" t="-13542" b="-406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691159" y="5100564"/>
                <a:ext cx="504056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</m:oMath>
                  </m:oMathPara>
                </a14:m>
                <a:endParaRPr lang="cs-CZ" sz="3200" b="1" i="1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91159" y="5100564"/>
                <a:ext cx="504056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2822946" y="5141743"/>
            <a:ext cx="19415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 Math" pitchFamily="18" charset="0"/>
                <a:ea typeface="Cambria Math" pitchFamily="18" charset="0"/>
              </a:rPr>
              <a:t>5,94</a:t>
            </a:r>
            <a:r>
              <a:rPr lang="cs-CZ" sz="32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cm </a:t>
            </a: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 Math"/>
                <a:ea typeface="Cambria Math"/>
              </a:rPr>
              <a:t>≐</a:t>
            </a:r>
            <a:endParaRPr lang="cs-CZ" sz="3200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98545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8" grpId="0"/>
      <p:bldP spid="9" grpId="0"/>
      <p:bldP spid="4" grpId="0"/>
      <p:bldP spid="12" grpId="0"/>
      <p:bldP spid="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Sinová věta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trojúhelníku ABC je délka strany 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a=10 cm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velikosti úhlů </a:t>
            </a:r>
            <a:r>
              <a:rPr lang="el-GR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=75°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el-GR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γ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=35°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Vypočítejte délku strany 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</a:p>
          <a:p>
            <a:pPr marL="0" lvl="0" indent="0">
              <a:buNone/>
            </a:pPr>
            <a:endParaRPr lang="cs-CZ" sz="2000" b="1" dirty="0" smtClean="0">
              <a:solidFill>
                <a:srgbClr val="9BBB59">
                  <a:lumMod val="5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endParaRPr lang="cs-CZ" sz="2000" b="1" dirty="0" smtClean="0">
              <a:solidFill>
                <a:srgbClr val="9BBB59">
                  <a:lumMod val="5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Délka strany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přibližně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5,94 cm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4736" y="3886504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Vypočítejte ještě velikost úhlu</a:t>
            </a:r>
            <a:r>
              <a:rPr lang="cs-CZ" sz="3200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Cambria Math" pitchFamily="18" charset="0"/>
                <a:cs typeface="Arial" pitchFamily="34" charset="0"/>
              </a:rPr>
              <a:t> </a:t>
            </a:r>
            <a:r>
              <a:rPr lang="el-GR" sz="3200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Cambria Math" pitchFamily="18" charset="0"/>
                <a:cs typeface="Arial" pitchFamily="34" charset="0"/>
              </a:rPr>
              <a:t>β</a:t>
            </a:r>
            <a:r>
              <a:rPr lang="cs-CZ" sz="3200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Cambria Math" pitchFamily="18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délku strany </a:t>
            </a:r>
            <a:r>
              <a:rPr lang="cs-CZ" sz="3200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2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68713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Sinová věta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1999"/>
            <a:ext cx="8229600" cy="4525200"/>
          </a:xfrm>
        </p:spPr>
        <p:txBody>
          <a:bodyPr/>
          <a:lstStyle/>
          <a:p>
            <a:pPr marL="0" lvl="0" indent="0">
              <a:buNone/>
            </a:pP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trojúhelníku ABC je délka strany 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a=10 cm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velikosti úhlů </a:t>
            </a:r>
            <a:r>
              <a:rPr lang="el-GR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=75°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el-GR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γ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=35°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Vypočítejte délku strany 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</a:p>
          <a:p>
            <a:pPr marL="0" lvl="0" indent="0">
              <a:buNone/>
            </a:pPr>
            <a:endParaRPr lang="cs-CZ" sz="2000" b="1" dirty="0" smtClean="0">
              <a:solidFill>
                <a:srgbClr val="9BBB59">
                  <a:lumMod val="5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r>
              <a:rPr lang="cs-CZ" b="1" dirty="0" smtClean="0">
                <a:solidFill>
                  <a:srgbClr val="9BBB59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je součet všech úhlů v trojúhelníku?</a:t>
            </a:r>
          </a:p>
          <a:p>
            <a:pPr marL="0" lvl="0" indent="0">
              <a:buNone/>
            </a:pPr>
            <a:r>
              <a:rPr lang="cs-CZ" b="1" dirty="0" smtClean="0">
                <a:solidFill>
                  <a:srgbClr val="9BBB59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Proto má úhel </a:t>
            </a:r>
            <a:r>
              <a:rPr lang="el-GR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Cambria Math" pitchFamily="18" charset="0"/>
                <a:cs typeface="Arial" pitchFamily="34" charset="0"/>
              </a:rPr>
              <a:t>β</a:t>
            </a:r>
            <a:r>
              <a:rPr lang="cs-CZ" b="1" dirty="0" smtClean="0">
                <a:solidFill>
                  <a:srgbClr val="9BBB59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velikost  </a:t>
            </a:r>
            <a:endParaRPr lang="cs-CZ" b="1" dirty="0">
              <a:solidFill>
                <a:srgbClr val="9BBB59">
                  <a:lumMod val="5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endParaRPr lang="cs-CZ" b="1" dirty="0" smtClean="0">
              <a:solidFill>
                <a:srgbClr val="9BBB59">
                  <a:lumMod val="5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4736" y="3886504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Vypočítejte ještě velikost úhlu</a:t>
            </a:r>
            <a:r>
              <a:rPr lang="cs-CZ" sz="3200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Cambria Math" pitchFamily="18" charset="0"/>
                <a:cs typeface="Arial" pitchFamily="34" charset="0"/>
              </a:rPr>
              <a:t> </a:t>
            </a:r>
            <a:r>
              <a:rPr lang="el-GR" sz="3200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Cambria Math" pitchFamily="18" charset="0"/>
                <a:cs typeface="Arial" pitchFamily="34" charset="0"/>
              </a:rPr>
              <a:t>β</a:t>
            </a:r>
            <a:r>
              <a:rPr lang="cs-CZ" sz="3200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Cambria Math" pitchFamily="18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délku strany </a:t>
            </a:r>
            <a:r>
              <a:rPr lang="cs-CZ" sz="3200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2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26382" y="4117553"/>
            <a:ext cx="8537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70°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2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812360" y="3532777"/>
            <a:ext cx="10081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180°</a:t>
            </a:r>
            <a:endParaRPr lang="cs-CZ" sz="32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60179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Sinová věta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2000"/>
            <a:ext cx="8229600" cy="4525963"/>
          </a:xfrm>
        </p:spPr>
        <p:txBody>
          <a:bodyPr/>
          <a:lstStyle/>
          <a:p>
            <a:pPr marL="0" lvl="0" indent="0">
              <a:buNone/>
            </a:pP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trojúhelníku ABC je délka strany 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a=10 cm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velikosti úhlů </a:t>
            </a:r>
            <a:r>
              <a:rPr lang="el-GR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=75°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el-GR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γ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=35°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Vypočítejte délku strany 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</a:p>
          <a:p>
            <a:pPr marL="0" lvl="0" indent="0">
              <a:buNone/>
            </a:pPr>
            <a:endParaRPr lang="cs-CZ" sz="2000" b="1" dirty="0" smtClean="0">
              <a:solidFill>
                <a:srgbClr val="9BBB59">
                  <a:lumMod val="5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r>
              <a:rPr lang="cs-CZ" b="1" dirty="0" smtClean="0">
                <a:solidFill>
                  <a:srgbClr val="9BBB59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je součet všech úhlů v trojúhelníku?</a:t>
            </a:r>
          </a:p>
          <a:p>
            <a:pPr marL="0" lvl="0" indent="0">
              <a:buNone/>
            </a:pPr>
            <a:r>
              <a:rPr lang="cs-CZ" b="1" dirty="0" smtClean="0">
                <a:solidFill>
                  <a:srgbClr val="9BBB59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Proto má úhel </a:t>
            </a:r>
            <a:r>
              <a:rPr lang="el-GR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Cambria Math" pitchFamily="18" charset="0"/>
                <a:cs typeface="Arial" pitchFamily="34" charset="0"/>
              </a:rPr>
              <a:t>β</a:t>
            </a:r>
            <a:r>
              <a:rPr lang="cs-CZ" b="1" dirty="0" smtClean="0">
                <a:solidFill>
                  <a:srgbClr val="9BBB59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velikost  </a:t>
            </a:r>
            <a:endParaRPr lang="cs-CZ" b="1" dirty="0">
              <a:solidFill>
                <a:srgbClr val="9BBB59">
                  <a:lumMod val="5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endParaRPr lang="cs-CZ" b="1" dirty="0" smtClean="0">
              <a:solidFill>
                <a:srgbClr val="9BBB59">
                  <a:lumMod val="5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26382" y="4117553"/>
            <a:ext cx="8537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70°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2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812360" y="3532777"/>
            <a:ext cx="10081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180°</a:t>
            </a:r>
            <a:endParaRPr lang="cs-CZ" sz="32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8936" y="3559442"/>
            <a:ext cx="820891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možné stranu </a:t>
            </a:r>
            <a:r>
              <a:rPr lang="cs-CZ" sz="3200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vypočítat Pythagorovou větou?</a:t>
            </a:r>
            <a:endParaRPr lang="cs-CZ" sz="32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11760" y="5074829"/>
            <a:ext cx="1224136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>
            <a:hlinkClick r:id="" action="ppaction://hlinkshowjump?jump=nextslide"/>
          </p:cNvPr>
          <p:cNvSpPr txBox="1"/>
          <p:nvPr/>
        </p:nvSpPr>
        <p:spPr>
          <a:xfrm>
            <a:off x="5508104" y="5074828"/>
            <a:ext cx="1224136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14991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Sinová věta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2000"/>
            <a:ext cx="8229600" cy="4525963"/>
          </a:xfrm>
        </p:spPr>
        <p:txBody>
          <a:bodyPr/>
          <a:lstStyle/>
          <a:p>
            <a:pPr marL="0" lvl="0" indent="0">
              <a:buNone/>
            </a:pP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trojúhelníku ABC je délka strany 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a=10 cm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velikosti úhlů </a:t>
            </a:r>
            <a:r>
              <a:rPr lang="el-GR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=75°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el-GR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γ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=35°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Vypočítejte délku strany 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endParaRPr lang="cs-CZ" b="1" dirty="0">
              <a:solidFill>
                <a:srgbClr val="9BBB59">
                  <a:lumMod val="5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endParaRPr lang="cs-CZ" b="1" dirty="0" smtClean="0">
              <a:solidFill>
                <a:srgbClr val="9BBB59">
                  <a:lumMod val="5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8936" y="3559442"/>
            <a:ext cx="791948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možné stranu </a:t>
            </a:r>
            <a:r>
              <a:rPr lang="cs-CZ" sz="3200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vypočítat Pythagorovou větou?</a:t>
            </a:r>
            <a:endParaRPr lang="cs-CZ" sz="32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08104" y="5074828"/>
            <a:ext cx="1224136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8936" y="5074827"/>
            <a:ext cx="5039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Trojúhelník není pravoúhlý</a:t>
            </a:r>
            <a:endParaRPr lang="cs-CZ" sz="32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51048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Sinová věta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2000"/>
            <a:ext cx="8229600" cy="4525963"/>
          </a:xfrm>
        </p:spPr>
        <p:txBody>
          <a:bodyPr/>
          <a:lstStyle/>
          <a:p>
            <a:pPr marL="0" lvl="0" indent="0">
              <a:buNone/>
            </a:pP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trojúhelníku ABC je délka strany 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a=10 cm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velikosti úhlů </a:t>
            </a:r>
            <a:r>
              <a:rPr lang="el-GR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=75°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el-GR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γ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=35°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Vypočítejte délku strany 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endParaRPr lang="cs-CZ" b="1" dirty="0">
              <a:solidFill>
                <a:srgbClr val="9BBB59">
                  <a:lumMod val="5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>
              <a:buNone/>
            </a:pPr>
            <a:endParaRPr lang="cs-CZ" b="1" dirty="0" smtClean="0">
              <a:solidFill>
                <a:srgbClr val="9BBB59">
                  <a:lumMod val="5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8936" y="3559442"/>
            <a:ext cx="791948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možné stranu </a:t>
            </a:r>
            <a:r>
              <a:rPr lang="cs-CZ" sz="3200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vypočítat Pythagorovou větou?</a:t>
            </a:r>
            <a:endParaRPr lang="cs-CZ" sz="32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08104" y="5074828"/>
            <a:ext cx="1224136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8936" y="5074827"/>
            <a:ext cx="5039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Trojúhelník není pravoúhlý</a:t>
            </a:r>
            <a:endParaRPr lang="cs-CZ" sz="32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527884" y="3115049"/>
                <a:ext cx="2088232" cy="87203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𝒂</m:t>
                        </m:r>
                      </m:num>
                      <m:den>
                        <m:func>
                          <m:funcPr>
                            <m:ctrlPr>
                              <a:rPr lang="cs-CZ" sz="3200" b="1" i="1" smtClean="0">
                                <a:solidFill>
                                  <a:srgbClr val="C0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  <a:ea typeface="Cambria Math" pitchFamily="18" charset="0"/>
                              </a:rPr>
                            </m:ctrlPr>
                          </m:funcPr>
                          <m:fName>
                            <m:r>
                              <a:rPr lang="cs-CZ" sz="3200" b="1" i="0" smtClean="0">
                                <a:solidFill>
                                  <a:srgbClr val="C0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 pitchFamily="18" charset="0"/>
                                <a:ea typeface="Cambria Math" pitchFamily="18" charset="0"/>
                              </a:rPr>
                              <m:t>𝐬𝐢𝐧</m:t>
                            </m:r>
                          </m:fName>
                          <m:e>
                            <m:r>
                              <a:rPr lang="cs-CZ" sz="3200" b="1" i="1" smtClean="0">
                                <a:solidFill>
                                  <a:srgbClr val="C0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 pitchFamily="18" charset="0"/>
                                <a:ea typeface="Cambria Math" pitchFamily="18" charset="0"/>
                              </a:rPr>
                              <m:t>𝜶</m:t>
                            </m:r>
                          </m:e>
                        </m:func>
                      </m:den>
                    </m:f>
                  </m:oMath>
                </a14:m>
                <a:r>
                  <a:rPr lang="cs-CZ" sz="32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𝒃</m:t>
                        </m:r>
                      </m:num>
                      <m:den>
                        <m:func>
                          <m:funcPr>
                            <m:ctrlPr>
                              <a:rPr lang="cs-CZ" sz="3200" b="1" i="1" smtClean="0">
                                <a:solidFill>
                                  <a:srgbClr val="C0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  <a:ea typeface="Cambria Math" pitchFamily="18" charset="0"/>
                              </a:rPr>
                            </m:ctrlPr>
                          </m:funcPr>
                          <m:fName>
                            <m:r>
                              <a:rPr lang="cs-CZ" sz="3200" b="1" i="0" smtClean="0">
                                <a:solidFill>
                                  <a:srgbClr val="C0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 pitchFamily="18" charset="0"/>
                                <a:ea typeface="Cambria Math" pitchFamily="18" charset="0"/>
                              </a:rPr>
                              <m:t>𝐬𝐢𝐧</m:t>
                            </m:r>
                          </m:fName>
                          <m:e>
                            <m:r>
                              <a:rPr lang="cs-CZ" sz="3200" b="1" i="1" smtClean="0">
                                <a:solidFill>
                                  <a:srgbClr val="C0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 pitchFamily="18" charset="0"/>
                                <a:ea typeface="Cambria Math" pitchFamily="18" charset="0"/>
                              </a:rPr>
                              <m:t>𝜷</m:t>
                            </m:r>
                          </m:e>
                        </m:func>
                      </m:den>
                    </m:f>
                  </m:oMath>
                </a14:m>
                <a:endParaRPr lang="cs-CZ" sz="3200" b="1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27884" y="3115049"/>
                <a:ext cx="2088232" cy="872034"/>
              </a:xfrm>
              <a:prstGeom prst="rect">
                <a:avLst/>
              </a:prstGeom>
              <a:blipFill rotWithShape="1">
                <a:blip r:embed="rId2"/>
                <a:stretch>
                  <a:fillRect b="-69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275856" y="3987083"/>
                <a:ext cx="2592288" cy="8111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  <m:t>𝟏𝟎</m:t>
                        </m:r>
                      </m:num>
                      <m:den>
                        <m:func>
                          <m:funcPr>
                            <m:ctrlPr>
                              <a:rPr lang="cs-CZ" sz="3200" b="1" i="1" smtClean="0">
                                <a:solidFill>
                                  <a:srgbClr val="C0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  <a:ea typeface="Cambria Math" pitchFamily="18" charset="0"/>
                              </a:rPr>
                            </m:ctrlPr>
                          </m:funcPr>
                          <m:fName>
                            <m:r>
                              <a:rPr lang="cs-CZ" sz="3200" b="1" i="0" smtClean="0">
                                <a:solidFill>
                                  <a:srgbClr val="C0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 pitchFamily="18" charset="0"/>
                                <a:ea typeface="Cambria Math" pitchFamily="18" charset="0"/>
                              </a:rPr>
                              <m:t>𝐬𝐢𝐧</m:t>
                            </m:r>
                          </m:fName>
                          <m:e>
                            <m:r>
                              <a:rPr lang="cs-CZ" sz="3200" b="1" i="1" smtClean="0">
                                <a:solidFill>
                                  <a:srgbClr val="C0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  <a:ea typeface="Cambria Math" pitchFamily="18" charset="0"/>
                              </a:rPr>
                              <m:t>𝟕𝟓</m:t>
                            </m:r>
                            <m:r>
                              <a:rPr lang="cs-CZ" sz="3200" b="1" i="1" smtClean="0">
                                <a:solidFill>
                                  <a:srgbClr val="C0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  <a:ea typeface="Cambria Math" pitchFamily="18" charset="0"/>
                              </a:rPr>
                              <m:t>°</m:t>
                            </m:r>
                          </m:e>
                        </m:func>
                      </m:den>
                    </m:f>
                  </m:oMath>
                </a14:m>
                <a:r>
                  <a:rPr lang="cs-CZ" sz="32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mbria Math" pitchFamily="18" charset="0"/>
                    <a:ea typeface="Cambria Math" pitchFamily="18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 pitchFamily="18" charset="0"/>
                            <a:ea typeface="Cambria Math" pitchFamily="18" charset="0"/>
                          </a:rPr>
                          <m:t>𝒃</m:t>
                        </m:r>
                      </m:num>
                      <m:den>
                        <m:func>
                          <m:funcPr>
                            <m:ctrlPr>
                              <a:rPr lang="cs-CZ" sz="3200" b="1" i="1" smtClean="0">
                                <a:solidFill>
                                  <a:srgbClr val="C0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  <a:ea typeface="Cambria Math" pitchFamily="18" charset="0"/>
                              </a:rPr>
                            </m:ctrlPr>
                          </m:funcPr>
                          <m:fName>
                            <m:r>
                              <a:rPr lang="cs-CZ" sz="3200" b="1" i="0" smtClean="0">
                                <a:solidFill>
                                  <a:srgbClr val="C0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 pitchFamily="18" charset="0"/>
                                <a:ea typeface="Cambria Math" pitchFamily="18" charset="0"/>
                              </a:rPr>
                              <m:t>𝐬𝐢𝐧</m:t>
                            </m:r>
                          </m:fName>
                          <m:e>
                            <m:r>
                              <a:rPr lang="cs-CZ" sz="3200" b="1" i="1" smtClean="0">
                                <a:solidFill>
                                  <a:srgbClr val="C0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  <a:ea typeface="Cambria Math" pitchFamily="18" charset="0"/>
                              </a:rPr>
                              <m:t>𝟕𝟎</m:t>
                            </m:r>
                            <m:r>
                              <a:rPr lang="cs-CZ" sz="3200" b="1" i="1" smtClean="0">
                                <a:solidFill>
                                  <a:srgbClr val="C0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  <a:ea typeface="Cambria Math" pitchFamily="18" charset="0"/>
                              </a:rPr>
                              <m:t>°</m:t>
                            </m:r>
                          </m:e>
                        </m:func>
                      </m:den>
                    </m:f>
                  </m:oMath>
                </a14:m>
                <a:endParaRPr lang="cs-CZ" sz="3200" b="1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3987083"/>
                <a:ext cx="2592288" cy="811184"/>
              </a:xfrm>
              <a:prstGeom prst="rect">
                <a:avLst/>
              </a:prstGeom>
              <a:blipFill rotWithShape="1">
                <a:blip r:embed="rId3"/>
                <a:stretch>
                  <a:fillRect b="-150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4007592" y="4869160"/>
            <a:ext cx="23647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 Math" pitchFamily="18" charset="0"/>
                <a:ea typeface="Cambria Math" pitchFamily="18" charset="0"/>
              </a:rPr>
              <a:t>b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 Math" pitchFamily="18" charset="0"/>
                <a:ea typeface="Cambria Math" pitchFamily="18" charset="0"/>
              </a:rPr>
              <a:t>≐</a:t>
            </a:r>
            <a:r>
              <a:rPr lang="cs-CZ" sz="32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 Math" pitchFamily="18" charset="0"/>
                <a:ea typeface="Cambria Math" pitchFamily="18" charset="0"/>
              </a:rPr>
              <a:t> 9,73 cm </a:t>
            </a:r>
            <a:endParaRPr lang="cs-CZ" sz="32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 Math" pitchFamily="18" charset="0"/>
              <a:ea typeface="Cambria Math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0835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 animBg="1"/>
      <p:bldP spid="4" grpId="0"/>
      <p:bldP spid="8" grpId="0"/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Sinová věta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>
              <a:buNone/>
            </a:pPr>
            <a:endParaRPr lang="cs-CZ" sz="66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 algn="ctr">
              <a:buNone/>
            </a:pPr>
            <a:r>
              <a:rPr lang="cs-CZ" sz="6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??  </a:t>
            </a:r>
            <a:r>
              <a:rPr lang="cs-CZ" sz="6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Nějaké dotazy ??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0973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Sinová věta I.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994951"/>
            <a:ext cx="8229600" cy="3736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66235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507</TotalTime>
  <Words>1176</Words>
  <Application>Microsoft Office PowerPoint</Application>
  <PresentationFormat>Předvádění na obrazovce (4:3)</PresentationFormat>
  <Paragraphs>167</Paragraphs>
  <Slides>21</Slides>
  <Notes>2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Prezentace aplikace PowerPoint</vt:lpstr>
      <vt:lpstr>Prezentace aplikace PowerPoint</vt:lpstr>
      <vt:lpstr>Sinová věta I.</vt:lpstr>
      <vt:lpstr>Sinová věta I.</vt:lpstr>
      <vt:lpstr>Sinová věta I.</vt:lpstr>
      <vt:lpstr>Sinová věta I.</vt:lpstr>
      <vt:lpstr>Sinová věta I.</vt:lpstr>
      <vt:lpstr>Sinová věta I.</vt:lpstr>
      <vt:lpstr>Sinová věta I.</vt:lpstr>
      <vt:lpstr>Sinová věta I.</vt:lpstr>
      <vt:lpstr>Sinová věta I.</vt:lpstr>
      <vt:lpstr>Sinová věta I.</vt:lpstr>
      <vt:lpstr>Sinová věta I.</vt:lpstr>
      <vt:lpstr>Sinová věta I.</vt:lpstr>
      <vt:lpstr>Sinová věta I.</vt:lpstr>
      <vt:lpstr>Sinová věta I.</vt:lpstr>
      <vt:lpstr>Sinová věta I.</vt:lpstr>
      <vt:lpstr>Sinová věta I.</vt:lpstr>
      <vt:lpstr>Sinová věta I.</vt:lpstr>
      <vt:lpstr>Sinová věta I.</vt:lpstr>
      <vt:lpstr>Sinová věta I.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Sinová věta</dc:title>
  <dc:creator>Petr Zeidler</dc:creator>
  <cp:lastModifiedBy>Petr Zeidler</cp:lastModifiedBy>
  <cp:revision>64</cp:revision>
  <dcterms:created xsi:type="dcterms:W3CDTF">2012-11-03T16:05:31Z</dcterms:created>
  <dcterms:modified xsi:type="dcterms:W3CDTF">2013-02-06T13:38:57Z</dcterms:modified>
</cp:coreProperties>
</file>