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73" r:id="rId3"/>
    <p:sldId id="274" r:id="rId4"/>
    <p:sldId id="256" r:id="rId5"/>
    <p:sldId id="265" r:id="rId6"/>
    <p:sldId id="257" r:id="rId7"/>
    <p:sldId id="258" r:id="rId8"/>
    <p:sldId id="266" r:id="rId9"/>
    <p:sldId id="267" r:id="rId10"/>
    <p:sldId id="268" r:id="rId11"/>
    <p:sldId id="259" r:id="rId12"/>
    <p:sldId id="269" r:id="rId13"/>
    <p:sldId id="271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338" autoAdjust="0"/>
  </p:normalViewPr>
  <p:slideViewPr>
    <p:cSldViewPr>
      <p:cViewPr>
        <p:scale>
          <a:sx n="78" d="100"/>
          <a:sy n="78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379B60-4680-492A-BCC2-58EDBC3A21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CB2E04-322B-4679-97E1-35A86BAF8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392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3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983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579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196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682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772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090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513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737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212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0370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2404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77820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64264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097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0979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6496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9991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446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76817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9488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792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1B8103-496F-483B-A9B7-BF4D7DC02A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D0088-A6F9-433E-A62D-4C0A97737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857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056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652385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Matematické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Funkce a jejich grafy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Logaritmus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VY_32_INOVACE_1C_M_014(20)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Petr </a:t>
                      </a:r>
                      <a:r>
                        <a:rPr lang="cs-CZ" sz="2000" dirty="0" err="1" smtClean="0">
                          <a:effectLst/>
                        </a:rPr>
                        <a:t>Zeidler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02. 11. 2012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61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Prezentace  </a:t>
            </a:r>
            <a:r>
              <a:rPr lang="cs-CZ" dirty="0" smtClean="0"/>
              <a:t>určená </a:t>
            </a:r>
            <a:r>
              <a:rPr lang="cs-CZ" dirty="0"/>
              <a:t>pro žáky </a:t>
            </a:r>
            <a:r>
              <a:rPr lang="cs-CZ" dirty="0" smtClean="0"/>
              <a:t>3. </a:t>
            </a:r>
            <a:r>
              <a:rPr lang="cs-CZ" dirty="0"/>
              <a:t>ročníku </a:t>
            </a:r>
            <a:r>
              <a:rPr lang="cs-CZ" dirty="0" smtClean="0"/>
              <a:t>SOU (popř. 1. ročníku nástavbového studia).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Prezentace </a:t>
            </a:r>
            <a:r>
              <a:rPr lang="cs-CZ" dirty="0"/>
              <a:t>určená jako podpůrný materiál k výkladu učitele a samostatné práci žáků při hodině.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Vysvětlení pojmů logaritmus, základ logaritmu, argument logaritmu a procvičení jejich určování.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Doba</a:t>
            </a:r>
            <a:r>
              <a:rPr lang="cs-CZ" dirty="0"/>
              <a:t>: cca 25 </a:t>
            </a:r>
            <a:r>
              <a:rPr lang="cs-CZ" dirty="0" smtClean="0"/>
              <a:t>min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563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otum" pitchFamily="34" charset="-127"/>
              </a:rPr>
              <a:t>LOGARITMUS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Dotum" pitchFamily="34" charset="-127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93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Logaritmus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Logaritmus čísla </a:t>
            </a:r>
            <a:r>
              <a:rPr lang="cs-CZ" sz="3600" b="1" i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při základu </a:t>
            </a:r>
            <a:r>
              <a:rPr lang="cs-CZ" sz="3600" b="1" i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číslo </a:t>
            </a:r>
            <a:r>
              <a:rPr lang="cs-CZ" sz="3600" b="1" i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pro které platí:</a:t>
            </a:r>
          </a:p>
          <a:p>
            <a:pPr marL="0" indent="0" algn="ctr">
              <a:buNone/>
            </a:pPr>
            <a:r>
              <a:rPr lang="cs-CZ" sz="54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5400" b="1" baseline="30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zapisujeme</a:t>
            </a:r>
            <a:r>
              <a:rPr lang="cs-CZ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0" indent="0" algn="ctr">
              <a:buNone/>
            </a:pPr>
            <a:r>
              <a:rPr lang="cs-CZ" sz="5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sz="5400" b="1" baseline="-25000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5400" b="1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5400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432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Logaritmus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sz="6000" b="1" baseline="-25000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6000" b="1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6000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  <a:p>
            <a:pPr marL="0" indent="0">
              <a:buNone/>
            </a:pP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pl-PL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… základ logaritmu, z∈R, z&gt;0, z≠1</a:t>
            </a:r>
          </a:p>
          <a:p>
            <a:pPr marL="0" indent="0">
              <a:buNone/>
            </a:pPr>
            <a:r>
              <a:rPr lang="fr-FR" sz="36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… argument logaritmu, x∈R, x&gt;0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</a:t>
            </a: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logaritmus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9805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Logaritmus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0925" lvl="0" indent="-3590925">
              <a:buNone/>
              <a:tabLst>
                <a:tab pos="6184900" algn="l"/>
              </a:tabLst>
            </a:pPr>
            <a:r>
              <a:rPr lang="cs-CZ" sz="60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sz="6000" b="1" baseline="-25000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6000" b="1" dirty="0" err="1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	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‹=›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	</a:t>
            </a:r>
            <a:r>
              <a:rPr lang="cs-CZ" sz="60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6000" b="1" baseline="30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</a:p>
          <a:p>
            <a:pPr marL="3590925" lvl="0" indent="-3590925">
              <a:buNone/>
              <a:tabLst>
                <a:tab pos="6184900" algn="l"/>
              </a:tabLst>
            </a:pP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590925" indent="-3590925">
              <a:buNone/>
              <a:tabLst>
                <a:tab pos="6184900" algn="l"/>
              </a:tabLst>
            </a:pP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sz="6000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6000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marL="3590925" lvl="0" indent="-3590925">
              <a:buNone/>
              <a:tabLst>
                <a:tab pos="6184900" algn="l"/>
              </a:tabLst>
            </a:pPr>
            <a:endParaRPr lang="cs-CZ" sz="6000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44456" y="3789039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6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2" y="4028419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000" b="1" baseline="300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85627" y="378903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8344" y="3790922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hnutá šipka dolů 8"/>
          <p:cNvSpPr/>
          <p:nvPr/>
        </p:nvSpPr>
        <p:spPr>
          <a:xfrm>
            <a:off x="2555774" y="2451302"/>
            <a:ext cx="5017883" cy="1463515"/>
          </a:xfrm>
          <a:prstGeom prst="curvedDown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1403648" y="4806585"/>
            <a:ext cx="5976664" cy="1862775"/>
          </a:xfrm>
          <a:prstGeom prst="curvedUp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>
            <a:off x="1835696" y="4714276"/>
            <a:ext cx="6552728" cy="1933055"/>
          </a:xfrm>
          <a:prstGeom prst="curvedUp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432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Logaritmus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0925" lvl="0" indent="-3590925">
              <a:buNone/>
              <a:tabLst>
                <a:tab pos="6184900" algn="l"/>
              </a:tabLst>
            </a:pPr>
            <a:r>
              <a:rPr lang="cs-CZ" sz="60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sz="6000" b="1" baseline="-25000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6000" b="1" dirty="0" err="1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	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‹=›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	</a:t>
            </a:r>
            <a:r>
              <a:rPr lang="cs-CZ" sz="60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6000" b="1" baseline="30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</a:p>
          <a:p>
            <a:pPr marL="3590925" lvl="0" indent="-3590925">
              <a:buNone/>
              <a:tabLst>
                <a:tab pos="6184900" algn="l"/>
              </a:tabLst>
            </a:pP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590925" indent="-3590925">
              <a:buNone/>
              <a:tabLst>
                <a:tab pos="6184900" algn="l"/>
              </a:tabLst>
            </a:pP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sz="6000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6000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pPr marL="3590925" lvl="0" indent="-3590925">
              <a:buNone/>
              <a:tabLst>
                <a:tab pos="6184900" algn="l"/>
              </a:tabLst>
            </a:pPr>
            <a:endParaRPr lang="cs-CZ" sz="6000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44456" y="3789039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2" y="4028419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6000" b="1" baseline="300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85627" y="378903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8344" y="3790922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hnutá šipka dolů 8"/>
          <p:cNvSpPr/>
          <p:nvPr/>
        </p:nvSpPr>
        <p:spPr>
          <a:xfrm>
            <a:off x="2555774" y="2451302"/>
            <a:ext cx="5017883" cy="1463515"/>
          </a:xfrm>
          <a:prstGeom prst="curvedDown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1403648" y="4806585"/>
            <a:ext cx="5976664" cy="1862775"/>
          </a:xfrm>
          <a:prstGeom prst="curvedUp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>
            <a:off x="1835696" y="4714276"/>
            <a:ext cx="6552728" cy="1933055"/>
          </a:xfrm>
          <a:prstGeom prst="curvedUp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839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Logaritmus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0925" lvl="0" indent="-3590925">
              <a:buNone/>
              <a:tabLst>
                <a:tab pos="6184900" algn="l"/>
              </a:tabLst>
            </a:pPr>
            <a:r>
              <a:rPr lang="cs-CZ" sz="60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sz="6000" b="1" baseline="-25000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6000" b="1" dirty="0" err="1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	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‹=›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	</a:t>
            </a:r>
            <a:r>
              <a:rPr lang="cs-CZ" sz="60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6000" b="1" baseline="30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</a:p>
          <a:p>
            <a:pPr marL="3590925" lvl="0" indent="-3590925">
              <a:buNone/>
              <a:tabLst>
                <a:tab pos="6184900" algn="l"/>
              </a:tabLst>
            </a:pP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590925" indent="-3590925">
              <a:buNone/>
              <a:tabLst>
                <a:tab pos="6184900" algn="l"/>
              </a:tabLst>
            </a:pP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sz="6000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6000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 </a:t>
            </a:r>
          </a:p>
          <a:p>
            <a:pPr marL="3590925" lvl="0" indent="-3590925">
              <a:buNone/>
              <a:tabLst>
                <a:tab pos="6184900" algn="l"/>
              </a:tabLst>
            </a:pPr>
            <a:endParaRPr lang="cs-CZ" sz="6000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44456" y="3789039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6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1" y="4028419"/>
            <a:ext cx="6480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</a:t>
            </a:r>
            <a:endParaRPr lang="cs-CZ" sz="6000" b="1" baseline="300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2320" y="378903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84368" y="3790922"/>
            <a:ext cx="1259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hnutá šipka dolů 8"/>
          <p:cNvSpPr/>
          <p:nvPr/>
        </p:nvSpPr>
        <p:spPr>
          <a:xfrm>
            <a:off x="3685227" y="2451302"/>
            <a:ext cx="4055125" cy="1463515"/>
          </a:xfrm>
          <a:prstGeom prst="curvedDown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1403648" y="4806585"/>
            <a:ext cx="5976664" cy="1862775"/>
          </a:xfrm>
          <a:prstGeom prst="curvedUp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>
            <a:off x="2051720" y="4714276"/>
            <a:ext cx="6768752" cy="1933055"/>
          </a:xfrm>
          <a:prstGeom prst="curvedUp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839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Logaritmus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0925" lvl="0" indent="-3590925">
              <a:buNone/>
              <a:tabLst>
                <a:tab pos="6184900" algn="l"/>
              </a:tabLst>
            </a:pPr>
            <a:r>
              <a:rPr lang="cs-CZ" sz="60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sz="6000" b="1" baseline="-25000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6000" b="1" dirty="0" err="1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	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‹=›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	</a:t>
            </a:r>
            <a:r>
              <a:rPr lang="cs-CZ" sz="60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6000" b="1" baseline="30000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</a:p>
          <a:p>
            <a:pPr marL="3590925" lvl="0" indent="-3590925">
              <a:buNone/>
              <a:tabLst>
                <a:tab pos="6184900" algn="l"/>
              </a:tabLst>
            </a:pP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590925" indent="-3590925">
              <a:buNone/>
              <a:tabLst>
                <a:tab pos="6184900" algn="l"/>
              </a:tabLst>
            </a:pP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sz="6000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0,1</a:t>
            </a:r>
            <a:r>
              <a:rPr lang="cs-CZ" sz="6000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6000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 </a:t>
            </a:r>
          </a:p>
          <a:p>
            <a:pPr marL="3590925" lvl="0" indent="-3590925">
              <a:buNone/>
              <a:tabLst>
                <a:tab pos="6184900" algn="l"/>
              </a:tabLst>
            </a:pPr>
            <a:endParaRPr lang="cs-CZ" sz="6000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3789039"/>
            <a:ext cx="1208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0,1</a:t>
            </a:r>
            <a:endParaRPr lang="cs-CZ" sz="6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1" y="4028419"/>
            <a:ext cx="6480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</a:t>
            </a:r>
            <a:endParaRPr lang="cs-CZ" sz="6000" b="1" baseline="300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2320" y="378903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95696" y="3790922"/>
            <a:ext cx="13681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hnutá šipka dolů 8"/>
          <p:cNvSpPr/>
          <p:nvPr/>
        </p:nvSpPr>
        <p:spPr>
          <a:xfrm>
            <a:off x="4211960" y="2451302"/>
            <a:ext cx="3528392" cy="1463515"/>
          </a:xfrm>
          <a:prstGeom prst="curvedDown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1691680" y="4806585"/>
            <a:ext cx="5328591" cy="1862775"/>
          </a:xfrm>
          <a:prstGeom prst="curvedUp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>
            <a:off x="2627784" y="4714276"/>
            <a:ext cx="6264696" cy="1933055"/>
          </a:xfrm>
          <a:prstGeom prst="curvedUp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44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Logaritmus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4829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argument logaritmu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0" indent="0">
              <a:buNone/>
            </a:pPr>
            <a:endParaRPr lang="cs-CZ" sz="1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pPr marL="0" indent="0">
              <a:buNone/>
            </a:pPr>
            <a:endParaRPr lang="cs-CZ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0,4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marL="0" indent="0">
              <a:buNone/>
            </a:pPr>
            <a:endParaRPr lang="cs-CZ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pPr marL="0" indent="0">
              <a:buNone/>
            </a:pPr>
            <a:endParaRPr lang="cs-CZ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-4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6228184" y="1600200"/>
            <a:ext cx="245861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2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4863" indent="-804863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5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x=125</a:t>
            </a:r>
          </a:p>
          <a:p>
            <a:pPr marL="0" indent="0" defTabSz="804863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0,4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x=0,16</a:t>
            </a:r>
          </a:p>
          <a:p>
            <a:pPr marL="0" indent="0" defTabSz="804863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3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x=81</a:t>
            </a:r>
          </a:p>
          <a:p>
            <a:pPr marL="0" indent="0" defTabSz="804863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10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x=0,0001</a:t>
            </a:r>
          </a:p>
        </p:txBody>
      </p:sp>
    </p:spTree>
    <p:extLst>
      <p:ext uri="{BB962C8B-B14F-4D97-AF65-F5344CB8AC3E}">
        <p14:creationId xmlns:p14="http://schemas.microsoft.com/office/powerpoint/2010/main" val="190432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Logaritmus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4829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základ logaritmu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0" indent="0">
              <a:buNone/>
            </a:pPr>
            <a:endParaRPr lang="cs-CZ" sz="1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pPr marL="0" indent="0">
              <a:buNone/>
            </a:pPr>
            <a:endParaRPr lang="cs-CZ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0,125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pPr marL="0" indent="0">
              <a:buNone/>
            </a:pPr>
            <a:endParaRPr lang="cs-CZ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marL="0" indent="0">
              <a:buNone/>
            </a:pPr>
            <a:endParaRPr lang="cs-CZ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0,5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6228184" y="1600200"/>
            <a:ext cx="245861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2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4863" indent="-804863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5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z=2</a:t>
            </a:r>
          </a:p>
          <a:p>
            <a:pPr marL="0" indent="0" defTabSz="804863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0,4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z=0,5</a:t>
            </a:r>
          </a:p>
          <a:p>
            <a:pPr marL="0" indent="0" defTabSz="804863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3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z=8</a:t>
            </a:r>
          </a:p>
          <a:p>
            <a:pPr marL="0" indent="0" defTabSz="804863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10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z=2</a:t>
            </a:r>
          </a:p>
        </p:txBody>
      </p:sp>
    </p:spTree>
    <p:extLst>
      <p:ext uri="{BB962C8B-B14F-4D97-AF65-F5344CB8AC3E}">
        <p14:creationId xmlns:p14="http://schemas.microsoft.com/office/powerpoint/2010/main" val="2643959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Logaritmus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4829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logaritmus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0" indent="0">
              <a:buNone/>
            </a:pPr>
            <a:endParaRPr lang="cs-CZ" sz="1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  <a:p>
            <a:pPr marL="0" indent="0">
              <a:buNone/>
            </a:pPr>
            <a:endParaRPr lang="cs-CZ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  <a:p>
            <a:pPr marL="0" indent="0">
              <a:buNone/>
            </a:pPr>
            <a:endParaRPr lang="cs-CZ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0,5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0,25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  <a:p>
            <a:pPr marL="0" indent="0">
              <a:buNone/>
            </a:pPr>
            <a:endParaRPr lang="cs-CZ" b="1" dirty="0">
              <a:solidFill>
                <a:srgbClr val="1F497D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</a:t>
            </a:r>
            <a:r>
              <a:rPr lang="cs-CZ" b="1" baseline="-25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</a:t>
            </a:r>
            <a:r>
              <a:rPr lang="cs-CZ" b="1" dirty="0" smtClean="0">
                <a:solidFill>
                  <a:srgbClr val="F79646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6228184" y="1600200"/>
            <a:ext cx="245861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2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4863" indent="-804863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5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y=3</a:t>
            </a:r>
          </a:p>
          <a:p>
            <a:pPr marL="0" indent="0" defTabSz="804863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0,4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y=6</a:t>
            </a:r>
          </a:p>
          <a:p>
            <a:pPr marL="0" indent="0" defTabSz="804863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3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y=2</a:t>
            </a:r>
          </a:p>
          <a:p>
            <a:pPr marL="0" indent="0" defTabSz="804863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defTabSz="804863">
              <a:buNone/>
            </a:pPr>
            <a:r>
              <a:rPr lang="cs-CZ" b="1" dirty="0" smtClean="0">
                <a:solidFill>
                  <a:schemeClr val="bg1"/>
                </a:solidFill>
              </a:rPr>
              <a:t>Log</a:t>
            </a:r>
            <a:r>
              <a:rPr lang="cs-CZ" b="1" baseline="-25000" dirty="0" smtClean="0">
                <a:solidFill>
                  <a:schemeClr val="bg1"/>
                </a:solidFill>
              </a:rPr>
              <a:t>10</a:t>
            </a:r>
            <a:r>
              <a:rPr lang="cs-CZ" b="1" baseline="-25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y=-2</a:t>
            </a:r>
          </a:p>
        </p:txBody>
      </p:sp>
    </p:spTree>
    <p:extLst>
      <p:ext uri="{BB962C8B-B14F-4D97-AF65-F5344CB8AC3E}">
        <p14:creationId xmlns:p14="http://schemas.microsoft.com/office/powerpoint/2010/main" val="20869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9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 DOTAZY ??</a:t>
            </a:r>
            <a:endParaRPr lang="cs-CZ" sz="9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0708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FFFFF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224</Words>
  <Application>Microsoft Office PowerPoint</Application>
  <PresentationFormat>Předvádění na obrazovce (4:3)</PresentationFormat>
  <Paragraphs>133</Paragraphs>
  <Slides>13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1_Motiv systému Office</vt:lpstr>
      <vt:lpstr>Prezentace aplikace PowerPoint</vt:lpstr>
      <vt:lpstr>Prezentace aplikace PowerPoint</vt:lpstr>
      <vt:lpstr>LOGARITMUS</vt:lpstr>
      <vt:lpstr>Logaritmus</vt:lpstr>
      <vt:lpstr>Logaritmus</vt:lpstr>
      <vt:lpstr>Logaritmus</vt:lpstr>
      <vt:lpstr>Logaritmus</vt:lpstr>
      <vt:lpstr>Logaritmus</vt:lpstr>
      <vt:lpstr>Logaritmus</vt:lpstr>
      <vt:lpstr>Logaritmus</vt:lpstr>
      <vt:lpstr>Logaritmus</vt:lpstr>
      <vt:lpstr>Logaritmus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LOGARITMUS</dc:title>
  <dc:creator>Petr Zeidler</dc:creator>
  <cp:lastModifiedBy>Petr Zeidler</cp:lastModifiedBy>
  <cp:revision>23</cp:revision>
  <dcterms:created xsi:type="dcterms:W3CDTF">2012-11-02T17:37:02Z</dcterms:created>
  <dcterms:modified xsi:type="dcterms:W3CDTF">2013-02-09T13:38:07Z</dcterms:modified>
</cp:coreProperties>
</file>