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62" r:id="rId2"/>
    <p:sldId id="263" r:id="rId3"/>
    <p:sldId id="256" r:id="rId4"/>
    <p:sldId id="257" r:id="rId5"/>
    <p:sldId id="258" r:id="rId6"/>
    <p:sldId id="259" r:id="rId7"/>
    <p:sldId id="260" r:id="rId8"/>
    <p:sldId id="261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093" autoAdjust="0"/>
    <p:restoredTop sz="94532" autoAdjust="0"/>
  </p:normalViewPr>
  <p:slideViewPr>
    <p:cSldViewPr>
      <p:cViewPr>
        <p:scale>
          <a:sx n="90" d="100"/>
          <a:sy n="90" d="100"/>
        </p:scale>
        <p:origin x="-1680" y="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383B95-519B-47C9-A316-72114578F171}" type="datetimeFigureOut">
              <a:rPr lang="cs-CZ" smtClean="0"/>
              <a:t>9.2.2013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569513-2AF7-4A3A-848E-154085D80C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39156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hlaví 4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VY_32_INOVACE_1/20A-ICT/PE/ON</a:t>
            </a:r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26224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9E094-9F45-43C0-902F-D61027F90D82}" type="datetimeFigureOut">
              <a:rPr lang="cs-CZ" smtClean="0"/>
              <a:t>9.2.2013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C3EE8-1AB0-4E5D-A8DD-8323E45F7C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27634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9E094-9F45-43C0-902F-D61027F90D82}" type="datetimeFigureOut">
              <a:rPr lang="cs-CZ" smtClean="0"/>
              <a:t>9.2.2013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C3EE8-1AB0-4E5D-A8DD-8323E45F7C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165336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9E094-9F45-43C0-902F-D61027F90D82}" type="datetimeFigureOut">
              <a:rPr lang="cs-CZ" smtClean="0"/>
              <a:t>9.2.2013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C3EE8-1AB0-4E5D-A8DD-8323E45F7C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47534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9E094-9F45-43C0-902F-D61027F90D82}" type="datetimeFigureOut">
              <a:rPr lang="cs-CZ" smtClean="0"/>
              <a:t>9.2.2013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C3EE8-1AB0-4E5D-A8DD-8323E45F7C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52567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9E094-9F45-43C0-902F-D61027F90D82}" type="datetimeFigureOut">
              <a:rPr lang="cs-CZ" smtClean="0"/>
              <a:t>9.2.2013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C3EE8-1AB0-4E5D-A8DD-8323E45F7C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85792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9E094-9F45-43C0-902F-D61027F90D82}" type="datetimeFigureOut">
              <a:rPr lang="cs-CZ" smtClean="0"/>
              <a:t>9.2.2013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C3EE8-1AB0-4E5D-A8DD-8323E45F7C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519566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9E094-9F45-43C0-902F-D61027F90D82}" type="datetimeFigureOut">
              <a:rPr lang="cs-CZ" smtClean="0"/>
              <a:t>9.2.2013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C3EE8-1AB0-4E5D-A8DD-8323E45F7C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98456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9E094-9F45-43C0-902F-D61027F90D82}" type="datetimeFigureOut">
              <a:rPr lang="cs-CZ" smtClean="0"/>
              <a:t>9.2.2013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C3EE8-1AB0-4E5D-A8DD-8323E45F7C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35078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9E094-9F45-43C0-902F-D61027F90D82}" type="datetimeFigureOut">
              <a:rPr lang="cs-CZ" smtClean="0"/>
              <a:t>9.2.2013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C3EE8-1AB0-4E5D-A8DD-8323E45F7C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44923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9E094-9F45-43C0-902F-D61027F90D82}" type="datetimeFigureOut">
              <a:rPr lang="cs-CZ" smtClean="0"/>
              <a:t>9.2.2013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C3EE8-1AB0-4E5D-A8DD-8323E45F7C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87020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9E094-9F45-43C0-902F-D61027F90D82}" type="datetimeFigureOut">
              <a:rPr lang="cs-CZ" smtClean="0"/>
              <a:t>9.2.2013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C3EE8-1AB0-4E5D-A8DD-8323E45F7C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73691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99E094-9F45-43C0-902F-D61027F90D82}" type="datetimeFigureOut">
              <a:rPr lang="cs-CZ" smtClean="0"/>
              <a:t>9.2.2013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AC3EE8-1AB0-4E5D-A8DD-8323E45F7C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125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4860032" y="404664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</a:rPr>
              <a:t> 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>
              <a:solidFill>
                <a:prstClr val="black"/>
              </a:solidFill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9465548"/>
              </p:ext>
            </p:extLst>
          </p:nvPr>
        </p:nvGraphicFramePr>
        <p:xfrm>
          <a:off x="467544" y="2060848"/>
          <a:ext cx="8280919" cy="4608512"/>
        </p:xfrm>
        <a:graphic>
          <a:graphicData uri="http://schemas.openxmlformats.org/drawingml/2006/table">
            <a:tbl>
              <a:tblPr firstRow="1" firstCol="1">
                <a:tableStyleId>{2D5ABB26-0587-4C30-8999-92F81FD0307C}</a:tableStyleId>
              </a:tblPr>
              <a:tblGrid>
                <a:gridCol w="1900962"/>
                <a:gridCol w="6379957"/>
              </a:tblGrid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Číslo projektu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38175" algn="l"/>
                        </a:tabLst>
                      </a:pPr>
                      <a:r>
                        <a:rPr lang="cs-CZ" sz="2000" dirty="0" smtClean="0">
                          <a:effectLst/>
                        </a:rPr>
                        <a:t>CZ.1.07</a:t>
                      </a:r>
                      <a:r>
                        <a:rPr lang="cs-CZ" sz="2000" dirty="0">
                          <a:effectLst/>
                        </a:rPr>
                        <a:t>/ 1.5.00/34.0673	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Název školy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SOU a ZŠ Planá, Kostelní 129, Planá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612775" algn="l"/>
                        </a:tabLst>
                        <a:defRPr/>
                      </a:pPr>
                      <a:r>
                        <a:rPr lang="cs-CZ" sz="2000" dirty="0" smtClean="0">
                          <a:effectLst/>
                        </a:rPr>
                        <a:t>Vzdělávací oblast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Matematické vzdělávání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12775" algn="l"/>
                        </a:tabLs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Předmět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Matematika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Tematický okruh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Trigonometrie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Název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Kosinová věta I. (výpočet délky</a:t>
                      </a:r>
                      <a:r>
                        <a:rPr lang="cs-CZ" sz="2000" baseline="0" dirty="0" smtClean="0">
                          <a:effectLst/>
                        </a:rPr>
                        <a:t> strany)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Číslo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VY_32_INOVACE_1C_M_15(20)</a:t>
                      </a: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Autor	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Mgr. Petr </a:t>
                      </a:r>
                      <a:r>
                        <a:rPr lang="cs-CZ" sz="2000" dirty="0" err="1" smtClean="0">
                          <a:effectLst/>
                        </a:rPr>
                        <a:t>Zeidler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effectLst/>
                        </a:rPr>
                        <a:t>Datum tvorby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03. 11. 2012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652742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Všechna neocitovaná díla jsou </a:t>
                      </a:r>
                      <a:r>
                        <a:rPr lang="cs-CZ" sz="2000" smtClean="0">
                          <a:effectLst/>
                        </a:rPr>
                        <a:t>dílem autora.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144000" cy="1998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21220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39552" y="1028343"/>
            <a:ext cx="799288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cs-CZ" dirty="0"/>
              <a:t>Anotace:</a:t>
            </a:r>
          </a:p>
          <a:p>
            <a:pPr>
              <a:defRPr/>
            </a:pPr>
            <a:endParaRPr lang="cs-CZ" dirty="0" smtClean="0"/>
          </a:p>
          <a:p>
            <a:pPr>
              <a:defRPr/>
            </a:pPr>
            <a:r>
              <a:rPr lang="cs-CZ" dirty="0" smtClean="0"/>
              <a:t>Prezentace určená </a:t>
            </a:r>
            <a:r>
              <a:rPr lang="cs-CZ" dirty="0"/>
              <a:t>pro žáky 2. ročníku nástavbového studia (popř. 3. ročníku SOU).</a:t>
            </a:r>
          </a:p>
          <a:p>
            <a:pPr>
              <a:defRPr/>
            </a:pPr>
            <a:r>
              <a:rPr lang="cs-CZ" dirty="0"/>
              <a:t>Prezentace určená jako podpůrný materiál k výkladu </a:t>
            </a:r>
            <a:r>
              <a:rPr lang="cs-CZ" dirty="0" smtClean="0"/>
              <a:t>učitele, interaktivní práci žáků, popř. k opakování.</a:t>
            </a:r>
            <a:endParaRPr lang="cs-CZ" dirty="0"/>
          </a:p>
          <a:p>
            <a:pPr>
              <a:defRPr/>
            </a:pPr>
            <a:endParaRPr lang="cs-CZ" dirty="0">
              <a:ea typeface="Calibri"/>
              <a:cs typeface="Times New Roman"/>
            </a:endParaRPr>
          </a:p>
          <a:p>
            <a:pPr>
              <a:defRPr/>
            </a:pPr>
            <a:r>
              <a:rPr lang="cs-CZ" dirty="0" smtClean="0">
                <a:ea typeface="Calibri"/>
                <a:cs typeface="Times New Roman"/>
              </a:rPr>
              <a:t>Obsahuje seznámení s Kosinovou větou a navození vztahu mezi Kosinovou a Pythagorovou větou,  vzorový </a:t>
            </a:r>
            <a:r>
              <a:rPr lang="cs-CZ" dirty="0" smtClean="0">
                <a:ea typeface="Calibri"/>
                <a:cs typeface="Times New Roman"/>
              </a:rPr>
              <a:t>příklad na výpočet délky </a:t>
            </a:r>
            <a:r>
              <a:rPr lang="cs-CZ" smtClean="0">
                <a:ea typeface="Calibri"/>
                <a:cs typeface="Times New Roman"/>
              </a:rPr>
              <a:t>strany trojúhelníka. </a:t>
            </a:r>
            <a:r>
              <a:rPr lang="cs-CZ" dirty="0" smtClean="0">
                <a:ea typeface="Calibri"/>
                <a:cs typeface="Times New Roman"/>
              </a:rPr>
              <a:t>Nakonec žáci přiřazují k daným údajům v trojúhelníku délku třetí strany (jeden žák dostane myš a spojuje dané údaje a třetí stranu).</a:t>
            </a:r>
          </a:p>
          <a:p>
            <a:pPr>
              <a:defRPr/>
            </a:pPr>
            <a:endParaRPr lang="cs-CZ" dirty="0">
              <a:ea typeface="Calibri"/>
              <a:cs typeface="Times New Roman"/>
            </a:endParaRPr>
          </a:p>
          <a:p>
            <a:pPr>
              <a:defRPr/>
            </a:pPr>
            <a:r>
              <a:rPr lang="cs-CZ" dirty="0">
                <a:ea typeface="Calibri"/>
                <a:cs typeface="Times New Roman"/>
              </a:rPr>
              <a:t>Čas: cca. 25 – 30 min.</a:t>
            </a:r>
          </a:p>
        </p:txBody>
      </p:sp>
    </p:spTree>
    <p:extLst>
      <p:ext uri="{BB962C8B-B14F-4D97-AF65-F5344CB8AC3E}">
        <p14:creationId xmlns:p14="http://schemas.microsoft.com/office/powerpoint/2010/main" val="3288748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8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Kosinová věta I.</a:t>
            </a:r>
            <a:endParaRPr lang="cs-CZ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b="1" i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Výpočet délky strany</a:t>
            </a:r>
            <a:endParaRPr lang="cs-CZ" b="1" i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08954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2060"/>
                </a:solidFill>
              </a:rPr>
              <a:t>Kosinová věta I.</a:t>
            </a:r>
            <a:endParaRPr lang="cs-CZ" b="1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>
                <a:solidFill>
                  <a:srgbClr val="002060"/>
                </a:solidFill>
                <a:latin typeface="Cambria Math" pitchFamily="18" charset="0"/>
                <a:ea typeface="Cambria Math" pitchFamily="18" charset="0"/>
              </a:rPr>
              <a:t>Pro každý trojúhelník </a:t>
            </a:r>
            <a:r>
              <a:rPr lang="cs-CZ" b="1" i="1" dirty="0" smtClean="0">
                <a:solidFill>
                  <a:srgbClr val="C00000"/>
                </a:solidFill>
                <a:latin typeface="Cambria Math" pitchFamily="18" charset="0"/>
                <a:ea typeface="Cambria Math" pitchFamily="18" charset="0"/>
              </a:rPr>
              <a:t>ABC</a:t>
            </a:r>
            <a:r>
              <a:rPr lang="cs-CZ" b="1" dirty="0" smtClean="0">
                <a:solidFill>
                  <a:srgbClr val="002060"/>
                </a:solidFill>
                <a:latin typeface="Cambria Math" pitchFamily="18" charset="0"/>
                <a:ea typeface="Cambria Math" pitchFamily="18" charset="0"/>
              </a:rPr>
              <a:t> se stranami </a:t>
            </a:r>
            <a:r>
              <a:rPr lang="cs-CZ" b="1" i="1" dirty="0" smtClean="0">
                <a:solidFill>
                  <a:srgbClr val="C00000"/>
                </a:solidFill>
                <a:latin typeface="Cambria Math" pitchFamily="18" charset="0"/>
                <a:ea typeface="Cambria Math" pitchFamily="18" charset="0"/>
              </a:rPr>
              <a:t>a</a:t>
            </a:r>
            <a:r>
              <a:rPr lang="cs-CZ" b="1" dirty="0" smtClean="0">
                <a:solidFill>
                  <a:srgbClr val="002060"/>
                </a:solidFill>
                <a:latin typeface="Cambria Math" pitchFamily="18" charset="0"/>
                <a:ea typeface="Cambria Math" pitchFamily="18" charset="0"/>
              </a:rPr>
              <a:t>, </a:t>
            </a:r>
            <a:r>
              <a:rPr lang="cs-CZ" b="1" i="1" dirty="0" smtClean="0">
                <a:solidFill>
                  <a:srgbClr val="C00000"/>
                </a:solidFill>
                <a:latin typeface="Cambria Math" pitchFamily="18" charset="0"/>
                <a:ea typeface="Cambria Math" pitchFamily="18" charset="0"/>
              </a:rPr>
              <a:t>b</a:t>
            </a:r>
            <a:r>
              <a:rPr lang="cs-CZ" b="1" dirty="0" smtClean="0">
                <a:solidFill>
                  <a:srgbClr val="002060"/>
                </a:solidFill>
                <a:latin typeface="Cambria Math" pitchFamily="18" charset="0"/>
                <a:ea typeface="Cambria Math" pitchFamily="18" charset="0"/>
              </a:rPr>
              <a:t>, </a:t>
            </a:r>
            <a:r>
              <a:rPr lang="cs-CZ" b="1" i="1" dirty="0" smtClean="0">
                <a:solidFill>
                  <a:srgbClr val="C00000"/>
                </a:solidFill>
                <a:latin typeface="Cambria Math" pitchFamily="18" charset="0"/>
                <a:ea typeface="Cambria Math" pitchFamily="18" charset="0"/>
              </a:rPr>
              <a:t>c</a:t>
            </a:r>
            <a:r>
              <a:rPr lang="cs-CZ" b="1" dirty="0" smtClean="0">
                <a:solidFill>
                  <a:srgbClr val="002060"/>
                </a:solidFill>
                <a:latin typeface="Cambria Math" pitchFamily="18" charset="0"/>
                <a:ea typeface="Cambria Math" pitchFamily="18" charset="0"/>
              </a:rPr>
              <a:t>    a vnitřními úhly </a:t>
            </a:r>
            <a:r>
              <a:rPr lang="el-GR" b="1" i="1" dirty="0" smtClean="0">
                <a:solidFill>
                  <a:srgbClr val="C00000"/>
                </a:solidFill>
                <a:latin typeface="Cambria Math" pitchFamily="18" charset="0"/>
                <a:ea typeface="Cambria Math" pitchFamily="18" charset="0"/>
              </a:rPr>
              <a:t>α</a:t>
            </a:r>
            <a:r>
              <a:rPr lang="cs-CZ" b="1" dirty="0" smtClean="0">
                <a:solidFill>
                  <a:srgbClr val="002060"/>
                </a:solidFill>
                <a:latin typeface="Cambria Math" pitchFamily="18" charset="0"/>
                <a:ea typeface="Cambria Math" pitchFamily="18" charset="0"/>
              </a:rPr>
              <a:t>, </a:t>
            </a:r>
            <a:r>
              <a:rPr lang="el-GR" b="1" i="1" dirty="0" smtClean="0">
                <a:solidFill>
                  <a:srgbClr val="C00000"/>
                </a:solidFill>
                <a:latin typeface="Cambria Math" pitchFamily="18" charset="0"/>
                <a:ea typeface="Cambria Math" pitchFamily="18" charset="0"/>
              </a:rPr>
              <a:t>β</a:t>
            </a:r>
            <a:r>
              <a:rPr lang="cs-CZ" b="1" dirty="0" smtClean="0">
                <a:solidFill>
                  <a:srgbClr val="002060"/>
                </a:solidFill>
                <a:latin typeface="Cambria Math" pitchFamily="18" charset="0"/>
                <a:ea typeface="Cambria Math" pitchFamily="18" charset="0"/>
              </a:rPr>
              <a:t>, </a:t>
            </a:r>
            <a:r>
              <a:rPr lang="el-GR" b="1" i="1" dirty="0" smtClean="0">
                <a:solidFill>
                  <a:srgbClr val="C00000"/>
                </a:solidFill>
                <a:latin typeface="Cambria Math" pitchFamily="18" charset="0"/>
                <a:ea typeface="Cambria Math" pitchFamily="18" charset="0"/>
              </a:rPr>
              <a:t>γ</a:t>
            </a:r>
            <a:r>
              <a:rPr lang="cs-CZ" b="1" dirty="0" smtClean="0">
                <a:solidFill>
                  <a:srgbClr val="002060"/>
                </a:solidFill>
                <a:latin typeface="Cambria Math" pitchFamily="18" charset="0"/>
                <a:ea typeface="Cambria Math" pitchFamily="18" charset="0"/>
              </a:rPr>
              <a:t> platí:</a:t>
            </a:r>
          </a:p>
          <a:p>
            <a:pPr marL="0" indent="0">
              <a:buNone/>
            </a:pPr>
            <a:endParaRPr lang="cs-CZ" b="1" dirty="0" smtClean="0">
              <a:solidFill>
                <a:srgbClr val="002060"/>
              </a:solidFill>
              <a:latin typeface="Cambria Math" pitchFamily="18" charset="0"/>
              <a:ea typeface="Cambria Math" pitchFamily="18" charset="0"/>
            </a:endParaRPr>
          </a:p>
          <a:p>
            <a:pPr marL="0" indent="0" algn="ctr">
              <a:buNone/>
            </a:pPr>
            <a:r>
              <a:rPr lang="cs-CZ" sz="4000" b="1" i="1" dirty="0" smtClean="0">
                <a:solidFill>
                  <a:srgbClr val="00B050"/>
                </a:solidFill>
                <a:latin typeface="Cambria Math" pitchFamily="18" charset="0"/>
                <a:ea typeface="Cambria Math" pitchFamily="18" charset="0"/>
              </a:rPr>
              <a:t>a</a:t>
            </a:r>
            <a:r>
              <a:rPr lang="cs-CZ" sz="4000" b="1" i="1" baseline="30000" dirty="0" smtClean="0">
                <a:solidFill>
                  <a:srgbClr val="00B050"/>
                </a:solidFill>
                <a:latin typeface="Cambria Math" pitchFamily="18" charset="0"/>
                <a:ea typeface="Cambria Math" pitchFamily="18" charset="0"/>
              </a:rPr>
              <a:t>2</a:t>
            </a:r>
            <a:r>
              <a:rPr lang="cs-CZ" sz="4000" b="1" i="1" dirty="0" smtClean="0">
                <a:solidFill>
                  <a:srgbClr val="00B050"/>
                </a:solidFill>
                <a:latin typeface="Cambria Math" pitchFamily="18" charset="0"/>
                <a:ea typeface="Cambria Math" pitchFamily="18" charset="0"/>
              </a:rPr>
              <a:t> = b</a:t>
            </a:r>
            <a:r>
              <a:rPr lang="cs-CZ" sz="4000" b="1" i="1" baseline="30000" dirty="0" smtClean="0">
                <a:solidFill>
                  <a:srgbClr val="00B050"/>
                </a:solidFill>
                <a:latin typeface="Cambria Math" pitchFamily="18" charset="0"/>
                <a:ea typeface="Cambria Math" pitchFamily="18" charset="0"/>
              </a:rPr>
              <a:t>2</a:t>
            </a:r>
            <a:r>
              <a:rPr lang="cs-CZ" sz="4000" b="1" i="1" dirty="0" smtClean="0">
                <a:solidFill>
                  <a:srgbClr val="00B050"/>
                </a:solidFill>
                <a:latin typeface="Cambria Math" pitchFamily="18" charset="0"/>
                <a:ea typeface="Cambria Math" pitchFamily="18" charset="0"/>
              </a:rPr>
              <a:t> + c</a:t>
            </a:r>
            <a:r>
              <a:rPr lang="cs-CZ" sz="4000" b="1" i="1" baseline="30000" dirty="0" smtClean="0">
                <a:solidFill>
                  <a:srgbClr val="00B050"/>
                </a:solidFill>
                <a:latin typeface="Cambria Math" pitchFamily="18" charset="0"/>
                <a:ea typeface="Cambria Math" pitchFamily="18" charset="0"/>
              </a:rPr>
              <a:t>2</a:t>
            </a:r>
            <a:r>
              <a:rPr lang="cs-CZ" sz="4000" b="1" i="1" dirty="0" smtClean="0">
                <a:solidFill>
                  <a:srgbClr val="00B050"/>
                </a:solidFill>
                <a:latin typeface="Cambria Math" pitchFamily="18" charset="0"/>
                <a:ea typeface="Cambria Math" pitchFamily="18" charset="0"/>
              </a:rPr>
              <a:t> – 2bc </a:t>
            </a:r>
            <a:r>
              <a:rPr lang="cs-CZ" sz="4000" b="1" dirty="0" smtClean="0">
                <a:solidFill>
                  <a:srgbClr val="00B050"/>
                </a:solidFill>
                <a:latin typeface="Cambria Math" pitchFamily="18" charset="0"/>
                <a:ea typeface="Cambria Math" pitchFamily="18" charset="0"/>
              </a:rPr>
              <a:t>cos</a:t>
            </a:r>
            <a:r>
              <a:rPr lang="el-GR" sz="4000" b="1" i="1" dirty="0" smtClean="0">
                <a:solidFill>
                  <a:srgbClr val="00B050"/>
                </a:solidFill>
                <a:latin typeface="Cambria Math" pitchFamily="18" charset="0"/>
                <a:ea typeface="Cambria Math" pitchFamily="18" charset="0"/>
              </a:rPr>
              <a:t>α</a:t>
            </a:r>
            <a:endParaRPr lang="cs-CZ" sz="4000" b="1" i="1" dirty="0" smtClean="0">
              <a:solidFill>
                <a:srgbClr val="00B050"/>
              </a:solidFill>
              <a:latin typeface="Cambria Math" pitchFamily="18" charset="0"/>
              <a:ea typeface="Cambria Math" pitchFamily="18" charset="0"/>
            </a:endParaRPr>
          </a:p>
          <a:p>
            <a:pPr marL="0" indent="0" algn="ctr">
              <a:buNone/>
            </a:pPr>
            <a:r>
              <a:rPr lang="cs-CZ" sz="4000" b="1" i="1" dirty="0" smtClean="0">
                <a:solidFill>
                  <a:srgbClr val="00B050"/>
                </a:solidFill>
                <a:latin typeface="Cambria Math" pitchFamily="18" charset="0"/>
                <a:ea typeface="Cambria Math" pitchFamily="18" charset="0"/>
              </a:rPr>
              <a:t>b</a:t>
            </a:r>
            <a:r>
              <a:rPr lang="cs-CZ" sz="4000" b="1" i="1" baseline="30000" dirty="0" smtClean="0">
                <a:solidFill>
                  <a:srgbClr val="00B050"/>
                </a:solidFill>
                <a:latin typeface="Cambria Math" pitchFamily="18" charset="0"/>
                <a:ea typeface="Cambria Math" pitchFamily="18" charset="0"/>
              </a:rPr>
              <a:t>2</a:t>
            </a:r>
            <a:r>
              <a:rPr lang="cs-CZ" sz="4000" b="1" i="1" dirty="0" smtClean="0">
                <a:solidFill>
                  <a:srgbClr val="00B050"/>
                </a:solidFill>
                <a:latin typeface="Cambria Math" pitchFamily="18" charset="0"/>
                <a:ea typeface="Cambria Math" pitchFamily="18" charset="0"/>
              </a:rPr>
              <a:t> </a:t>
            </a:r>
            <a:r>
              <a:rPr lang="cs-CZ" sz="4000" b="1" i="1" dirty="0">
                <a:solidFill>
                  <a:srgbClr val="00B050"/>
                </a:solidFill>
                <a:latin typeface="Cambria Math" pitchFamily="18" charset="0"/>
                <a:ea typeface="Cambria Math" pitchFamily="18" charset="0"/>
              </a:rPr>
              <a:t>= </a:t>
            </a:r>
            <a:r>
              <a:rPr lang="cs-CZ" sz="4000" b="1" i="1" dirty="0" smtClean="0">
                <a:solidFill>
                  <a:srgbClr val="00B050"/>
                </a:solidFill>
                <a:latin typeface="Cambria Math" pitchFamily="18" charset="0"/>
                <a:ea typeface="Cambria Math" pitchFamily="18" charset="0"/>
              </a:rPr>
              <a:t>a</a:t>
            </a:r>
            <a:r>
              <a:rPr lang="cs-CZ" sz="4000" b="1" i="1" baseline="30000" dirty="0" smtClean="0">
                <a:solidFill>
                  <a:srgbClr val="00B050"/>
                </a:solidFill>
                <a:latin typeface="Cambria Math" pitchFamily="18" charset="0"/>
                <a:ea typeface="Cambria Math" pitchFamily="18" charset="0"/>
              </a:rPr>
              <a:t>2</a:t>
            </a:r>
            <a:r>
              <a:rPr lang="cs-CZ" sz="4000" b="1" i="1" dirty="0" smtClean="0">
                <a:solidFill>
                  <a:srgbClr val="00B050"/>
                </a:solidFill>
                <a:latin typeface="Cambria Math" pitchFamily="18" charset="0"/>
                <a:ea typeface="Cambria Math" pitchFamily="18" charset="0"/>
              </a:rPr>
              <a:t> </a:t>
            </a:r>
            <a:r>
              <a:rPr lang="cs-CZ" sz="4000" b="1" i="1" dirty="0">
                <a:solidFill>
                  <a:srgbClr val="00B050"/>
                </a:solidFill>
                <a:latin typeface="Cambria Math" pitchFamily="18" charset="0"/>
                <a:ea typeface="Cambria Math" pitchFamily="18" charset="0"/>
              </a:rPr>
              <a:t>+ c</a:t>
            </a:r>
            <a:r>
              <a:rPr lang="cs-CZ" sz="4000" b="1" i="1" baseline="30000" dirty="0">
                <a:solidFill>
                  <a:srgbClr val="00B050"/>
                </a:solidFill>
                <a:latin typeface="Cambria Math" pitchFamily="18" charset="0"/>
                <a:ea typeface="Cambria Math" pitchFamily="18" charset="0"/>
              </a:rPr>
              <a:t>2</a:t>
            </a:r>
            <a:r>
              <a:rPr lang="cs-CZ" sz="4000" b="1" i="1" dirty="0">
                <a:solidFill>
                  <a:srgbClr val="00B050"/>
                </a:solidFill>
                <a:latin typeface="Cambria Math" pitchFamily="18" charset="0"/>
                <a:ea typeface="Cambria Math" pitchFamily="18" charset="0"/>
              </a:rPr>
              <a:t> – </a:t>
            </a:r>
            <a:r>
              <a:rPr lang="cs-CZ" sz="4000" b="1" i="1" dirty="0" smtClean="0">
                <a:solidFill>
                  <a:srgbClr val="00B050"/>
                </a:solidFill>
                <a:latin typeface="Cambria Math" pitchFamily="18" charset="0"/>
                <a:ea typeface="Cambria Math" pitchFamily="18" charset="0"/>
              </a:rPr>
              <a:t>2ac </a:t>
            </a:r>
            <a:r>
              <a:rPr lang="cs-CZ" sz="4000" b="1" dirty="0" smtClean="0">
                <a:solidFill>
                  <a:srgbClr val="00B050"/>
                </a:solidFill>
                <a:latin typeface="Cambria Math" pitchFamily="18" charset="0"/>
                <a:ea typeface="Cambria Math" pitchFamily="18" charset="0"/>
              </a:rPr>
              <a:t>cos</a:t>
            </a:r>
            <a:r>
              <a:rPr lang="el-GR" sz="4000" b="1" i="1" dirty="0" smtClean="0">
                <a:solidFill>
                  <a:srgbClr val="00B050"/>
                </a:solidFill>
                <a:latin typeface="Cambria Math" pitchFamily="18" charset="0"/>
                <a:ea typeface="Cambria Math" pitchFamily="18" charset="0"/>
              </a:rPr>
              <a:t>β</a:t>
            </a:r>
            <a:endParaRPr lang="cs-CZ" sz="4000" b="1" i="1" dirty="0">
              <a:solidFill>
                <a:srgbClr val="00B050"/>
              </a:solidFill>
              <a:latin typeface="Cambria Math" pitchFamily="18" charset="0"/>
              <a:ea typeface="Cambria Math" pitchFamily="18" charset="0"/>
            </a:endParaRPr>
          </a:p>
          <a:p>
            <a:pPr marL="0" indent="0" algn="ctr">
              <a:buNone/>
            </a:pPr>
            <a:r>
              <a:rPr lang="cs-CZ" sz="4000" b="1" i="1" dirty="0" smtClean="0">
                <a:solidFill>
                  <a:srgbClr val="00B050"/>
                </a:solidFill>
                <a:latin typeface="Cambria Math" pitchFamily="18" charset="0"/>
                <a:ea typeface="Cambria Math" pitchFamily="18" charset="0"/>
              </a:rPr>
              <a:t>c</a:t>
            </a:r>
            <a:r>
              <a:rPr lang="cs-CZ" sz="4000" b="1" i="1" baseline="30000" dirty="0" smtClean="0">
                <a:solidFill>
                  <a:srgbClr val="00B050"/>
                </a:solidFill>
                <a:latin typeface="Cambria Math" pitchFamily="18" charset="0"/>
                <a:ea typeface="Cambria Math" pitchFamily="18" charset="0"/>
              </a:rPr>
              <a:t>2</a:t>
            </a:r>
            <a:r>
              <a:rPr lang="cs-CZ" sz="4000" b="1" i="1" dirty="0" smtClean="0">
                <a:solidFill>
                  <a:srgbClr val="00B050"/>
                </a:solidFill>
                <a:latin typeface="Cambria Math" pitchFamily="18" charset="0"/>
                <a:ea typeface="Cambria Math" pitchFamily="18" charset="0"/>
              </a:rPr>
              <a:t> </a:t>
            </a:r>
            <a:r>
              <a:rPr lang="cs-CZ" sz="4000" b="1" i="1" dirty="0">
                <a:solidFill>
                  <a:srgbClr val="00B050"/>
                </a:solidFill>
                <a:latin typeface="Cambria Math" pitchFamily="18" charset="0"/>
                <a:ea typeface="Cambria Math" pitchFamily="18" charset="0"/>
              </a:rPr>
              <a:t>= </a:t>
            </a:r>
            <a:r>
              <a:rPr lang="cs-CZ" sz="4000" b="1" i="1" dirty="0" smtClean="0">
                <a:solidFill>
                  <a:srgbClr val="00B050"/>
                </a:solidFill>
                <a:latin typeface="Cambria Math" pitchFamily="18" charset="0"/>
                <a:ea typeface="Cambria Math" pitchFamily="18" charset="0"/>
              </a:rPr>
              <a:t>a</a:t>
            </a:r>
            <a:r>
              <a:rPr lang="cs-CZ" sz="4000" b="1" i="1" baseline="30000" dirty="0" smtClean="0">
                <a:solidFill>
                  <a:srgbClr val="00B050"/>
                </a:solidFill>
                <a:latin typeface="Cambria Math" pitchFamily="18" charset="0"/>
                <a:ea typeface="Cambria Math" pitchFamily="18" charset="0"/>
              </a:rPr>
              <a:t>2</a:t>
            </a:r>
            <a:r>
              <a:rPr lang="cs-CZ" sz="4000" b="1" i="1" dirty="0" smtClean="0">
                <a:solidFill>
                  <a:srgbClr val="00B050"/>
                </a:solidFill>
                <a:latin typeface="Cambria Math" pitchFamily="18" charset="0"/>
                <a:ea typeface="Cambria Math" pitchFamily="18" charset="0"/>
              </a:rPr>
              <a:t> </a:t>
            </a:r>
            <a:r>
              <a:rPr lang="cs-CZ" sz="4000" b="1" i="1" dirty="0">
                <a:solidFill>
                  <a:srgbClr val="00B050"/>
                </a:solidFill>
                <a:latin typeface="Cambria Math" pitchFamily="18" charset="0"/>
                <a:ea typeface="Cambria Math" pitchFamily="18" charset="0"/>
              </a:rPr>
              <a:t>+ </a:t>
            </a:r>
            <a:r>
              <a:rPr lang="cs-CZ" sz="4000" b="1" i="1" dirty="0" smtClean="0">
                <a:solidFill>
                  <a:srgbClr val="00B050"/>
                </a:solidFill>
                <a:latin typeface="Cambria Math" pitchFamily="18" charset="0"/>
                <a:ea typeface="Cambria Math" pitchFamily="18" charset="0"/>
              </a:rPr>
              <a:t>b</a:t>
            </a:r>
            <a:r>
              <a:rPr lang="cs-CZ" sz="4000" b="1" i="1" baseline="30000" dirty="0" smtClean="0">
                <a:solidFill>
                  <a:srgbClr val="00B050"/>
                </a:solidFill>
                <a:latin typeface="Cambria Math" pitchFamily="18" charset="0"/>
                <a:ea typeface="Cambria Math" pitchFamily="18" charset="0"/>
              </a:rPr>
              <a:t>2</a:t>
            </a:r>
            <a:r>
              <a:rPr lang="cs-CZ" sz="4000" b="1" i="1" dirty="0" smtClean="0">
                <a:solidFill>
                  <a:srgbClr val="00B050"/>
                </a:solidFill>
                <a:latin typeface="Cambria Math" pitchFamily="18" charset="0"/>
                <a:ea typeface="Cambria Math" pitchFamily="18" charset="0"/>
              </a:rPr>
              <a:t> </a:t>
            </a:r>
            <a:r>
              <a:rPr lang="cs-CZ" sz="4000" b="1" i="1" dirty="0">
                <a:solidFill>
                  <a:srgbClr val="00B050"/>
                </a:solidFill>
                <a:latin typeface="Cambria Math" pitchFamily="18" charset="0"/>
                <a:ea typeface="Cambria Math" pitchFamily="18" charset="0"/>
              </a:rPr>
              <a:t>– </a:t>
            </a:r>
            <a:r>
              <a:rPr lang="cs-CZ" sz="4000" b="1" i="1" dirty="0" smtClean="0">
                <a:solidFill>
                  <a:srgbClr val="00B050"/>
                </a:solidFill>
                <a:latin typeface="Cambria Math" pitchFamily="18" charset="0"/>
                <a:ea typeface="Cambria Math" pitchFamily="18" charset="0"/>
              </a:rPr>
              <a:t>2ab </a:t>
            </a:r>
            <a:r>
              <a:rPr lang="cs-CZ" sz="4000" b="1" dirty="0" smtClean="0">
                <a:solidFill>
                  <a:srgbClr val="00B050"/>
                </a:solidFill>
                <a:latin typeface="Cambria Math" pitchFamily="18" charset="0"/>
                <a:ea typeface="Cambria Math" pitchFamily="18" charset="0"/>
              </a:rPr>
              <a:t>cos</a:t>
            </a:r>
            <a:r>
              <a:rPr lang="el-GR" sz="4000" b="1" i="1" dirty="0" smtClean="0">
                <a:solidFill>
                  <a:srgbClr val="00B050"/>
                </a:solidFill>
                <a:latin typeface="Cambria Math" pitchFamily="18" charset="0"/>
                <a:ea typeface="Cambria Math" pitchFamily="18" charset="0"/>
              </a:rPr>
              <a:t>γ</a:t>
            </a:r>
            <a:endParaRPr lang="cs-CZ" sz="4000" b="1" i="1" dirty="0">
              <a:solidFill>
                <a:srgbClr val="00B050"/>
              </a:solidFill>
              <a:latin typeface="Cambria Math" pitchFamily="18" charset="0"/>
              <a:ea typeface="Cambria Math" pitchFamily="18" charset="0"/>
            </a:endParaRPr>
          </a:p>
          <a:p>
            <a:pPr marL="0" indent="0" algn="ctr">
              <a:buNone/>
            </a:pPr>
            <a:endParaRPr lang="cs-CZ" sz="4000" b="1" i="1" dirty="0">
              <a:solidFill>
                <a:srgbClr val="00B050"/>
              </a:solidFill>
              <a:latin typeface="Cambria Math" pitchFamily="18" charset="0"/>
              <a:ea typeface="Cambria Math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76821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2060"/>
                </a:solidFill>
              </a:rPr>
              <a:t>Kosinová věta I.</a:t>
            </a:r>
            <a:endParaRPr lang="cs-CZ" b="1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>
                <a:solidFill>
                  <a:srgbClr val="002060"/>
                </a:solidFill>
                <a:latin typeface="Cambria Math" pitchFamily="18" charset="0"/>
                <a:ea typeface="Cambria Math" pitchFamily="18" charset="0"/>
              </a:rPr>
              <a:t>Ve vzorci </a:t>
            </a:r>
            <a:r>
              <a:rPr lang="cs-CZ" b="1" i="1" dirty="0">
                <a:solidFill>
                  <a:srgbClr val="00B050"/>
                </a:solidFill>
                <a:latin typeface="Cambria Math" pitchFamily="18" charset="0"/>
                <a:ea typeface="Cambria Math" pitchFamily="18" charset="0"/>
              </a:rPr>
              <a:t>c</a:t>
            </a:r>
            <a:r>
              <a:rPr lang="cs-CZ" b="1" i="1" baseline="30000" dirty="0">
                <a:solidFill>
                  <a:srgbClr val="00B050"/>
                </a:solidFill>
                <a:latin typeface="Cambria Math" pitchFamily="18" charset="0"/>
                <a:ea typeface="Cambria Math" pitchFamily="18" charset="0"/>
              </a:rPr>
              <a:t>2</a:t>
            </a:r>
            <a:r>
              <a:rPr lang="cs-CZ" b="1" i="1" dirty="0">
                <a:solidFill>
                  <a:srgbClr val="00B050"/>
                </a:solidFill>
                <a:latin typeface="Cambria Math" pitchFamily="18" charset="0"/>
                <a:ea typeface="Cambria Math" pitchFamily="18" charset="0"/>
              </a:rPr>
              <a:t> = a</a:t>
            </a:r>
            <a:r>
              <a:rPr lang="cs-CZ" b="1" i="1" baseline="30000" dirty="0">
                <a:solidFill>
                  <a:srgbClr val="00B050"/>
                </a:solidFill>
                <a:latin typeface="Cambria Math" pitchFamily="18" charset="0"/>
                <a:ea typeface="Cambria Math" pitchFamily="18" charset="0"/>
              </a:rPr>
              <a:t>2</a:t>
            </a:r>
            <a:r>
              <a:rPr lang="cs-CZ" b="1" i="1" dirty="0">
                <a:solidFill>
                  <a:srgbClr val="00B050"/>
                </a:solidFill>
                <a:latin typeface="Cambria Math" pitchFamily="18" charset="0"/>
                <a:ea typeface="Cambria Math" pitchFamily="18" charset="0"/>
              </a:rPr>
              <a:t> + b</a:t>
            </a:r>
            <a:r>
              <a:rPr lang="cs-CZ" b="1" i="1" baseline="30000" dirty="0">
                <a:solidFill>
                  <a:srgbClr val="00B050"/>
                </a:solidFill>
                <a:latin typeface="Cambria Math" pitchFamily="18" charset="0"/>
                <a:ea typeface="Cambria Math" pitchFamily="18" charset="0"/>
              </a:rPr>
              <a:t>2</a:t>
            </a:r>
            <a:r>
              <a:rPr lang="cs-CZ" b="1" i="1" dirty="0">
                <a:solidFill>
                  <a:srgbClr val="00B050"/>
                </a:solidFill>
                <a:latin typeface="Cambria Math" pitchFamily="18" charset="0"/>
                <a:ea typeface="Cambria Math" pitchFamily="18" charset="0"/>
              </a:rPr>
              <a:t> – 2ab </a:t>
            </a:r>
            <a:r>
              <a:rPr lang="cs-CZ" b="1" dirty="0">
                <a:solidFill>
                  <a:srgbClr val="00B050"/>
                </a:solidFill>
                <a:latin typeface="Cambria Math" pitchFamily="18" charset="0"/>
                <a:ea typeface="Cambria Math" pitchFamily="18" charset="0"/>
              </a:rPr>
              <a:t>cos</a:t>
            </a:r>
            <a:r>
              <a:rPr lang="el-GR" b="1" i="1" dirty="0" smtClean="0">
                <a:solidFill>
                  <a:srgbClr val="00B050"/>
                </a:solidFill>
                <a:latin typeface="Cambria Math" pitchFamily="18" charset="0"/>
                <a:ea typeface="Cambria Math" pitchFamily="18" charset="0"/>
              </a:rPr>
              <a:t>γ</a:t>
            </a:r>
            <a:r>
              <a:rPr lang="cs-CZ" b="1" i="1" dirty="0" smtClean="0">
                <a:solidFill>
                  <a:srgbClr val="00B050"/>
                </a:solidFill>
                <a:latin typeface="Cambria Math" pitchFamily="18" charset="0"/>
                <a:ea typeface="Cambria Math" pitchFamily="18" charset="0"/>
              </a:rPr>
              <a:t>  </a:t>
            </a:r>
            <a:r>
              <a:rPr lang="cs-CZ" b="1" dirty="0" smtClean="0">
                <a:solidFill>
                  <a:srgbClr val="002060"/>
                </a:solidFill>
                <a:latin typeface="Cambria Math" pitchFamily="18" charset="0"/>
                <a:ea typeface="Cambria Math" pitchFamily="18" charset="0"/>
              </a:rPr>
              <a:t>dosaďte </a:t>
            </a:r>
            <a:r>
              <a:rPr lang="el-GR" b="1" dirty="0" smtClean="0">
                <a:solidFill>
                  <a:srgbClr val="002060"/>
                </a:solidFill>
                <a:latin typeface="Cambria Math" pitchFamily="18" charset="0"/>
                <a:ea typeface="Cambria Math" pitchFamily="18" charset="0"/>
              </a:rPr>
              <a:t>γ</a:t>
            </a:r>
            <a:r>
              <a:rPr lang="cs-CZ" b="1" dirty="0" smtClean="0">
                <a:solidFill>
                  <a:srgbClr val="002060"/>
                </a:solidFill>
                <a:latin typeface="Cambria Math" pitchFamily="18" charset="0"/>
                <a:ea typeface="Cambria Math" pitchFamily="18" charset="0"/>
              </a:rPr>
              <a:t>=90° a upravte ho:</a:t>
            </a:r>
          </a:p>
          <a:p>
            <a:pPr marL="0" indent="0">
              <a:buNone/>
            </a:pPr>
            <a:endParaRPr lang="cs-CZ" sz="1000" b="1" dirty="0">
              <a:solidFill>
                <a:srgbClr val="002060"/>
              </a:solidFill>
              <a:latin typeface="Cambria Math" pitchFamily="18" charset="0"/>
              <a:ea typeface="Cambria Math" pitchFamily="18" charset="0"/>
            </a:endParaRPr>
          </a:p>
          <a:p>
            <a:pPr marL="0" indent="0" algn="ctr">
              <a:buNone/>
            </a:pPr>
            <a:r>
              <a:rPr lang="cs-CZ" b="1" i="1" dirty="0">
                <a:solidFill>
                  <a:srgbClr val="00B050"/>
                </a:solidFill>
                <a:latin typeface="Cambria Math" pitchFamily="18" charset="0"/>
                <a:ea typeface="Cambria Math" pitchFamily="18" charset="0"/>
              </a:rPr>
              <a:t>c</a:t>
            </a:r>
            <a:r>
              <a:rPr lang="cs-CZ" b="1" i="1" baseline="30000" dirty="0">
                <a:solidFill>
                  <a:srgbClr val="00B050"/>
                </a:solidFill>
                <a:latin typeface="Cambria Math" pitchFamily="18" charset="0"/>
                <a:ea typeface="Cambria Math" pitchFamily="18" charset="0"/>
              </a:rPr>
              <a:t>2</a:t>
            </a:r>
            <a:r>
              <a:rPr lang="cs-CZ" b="1" i="1" dirty="0">
                <a:solidFill>
                  <a:srgbClr val="00B050"/>
                </a:solidFill>
                <a:latin typeface="Cambria Math" pitchFamily="18" charset="0"/>
                <a:ea typeface="Cambria Math" pitchFamily="18" charset="0"/>
              </a:rPr>
              <a:t> = a</a:t>
            </a:r>
            <a:r>
              <a:rPr lang="cs-CZ" b="1" i="1" baseline="30000" dirty="0">
                <a:solidFill>
                  <a:srgbClr val="00B050"/>
                </a:solidFill>
                <a:latin typeface="Cambria Math" pitchFamily="18" charset="0"/>
                <a:ea typeface="Cambria Math" pitchFamily="18" charset="0"/>
              </a:rPr>
              <a:t>2</a:t>
            </a:r>
            <a:r>
              <a:rPr lang="cs-CZ" b="1" i="1" dirty="0">
                <a:solidFill>
                  <a:srgbClr val="00B050"/>
                </a:solidFill>
                <a:latin typeface="Cambria Math" pitchFamily="18" charset="0"/>
                <a:ea typeface="Cambria Math" pitchFamily="18" charset="0"/>
              </a:rPr>
              <a:t> + b</a:t>
            </a:r>
            <a:r>
              <a:rPr lang="cs-CZ" b="1" i="1" baseline="30000" dirty="0">
                <a:solidFill>
                  <a:srgbClr val="00B050"/>
                </a:solidFill>
                <a:latin typeface="Cambria Math" pitchFamily="18" charset="0"/>
                <a:ea typeface="Cambria Math" pitchFamily="18" charset="0"/>
              </a:rPr>
              <a:t>2</a:t>
            </a:r>
            <a:r>
              <a:rPr lang="cs-CZ" b="1" i="1" dirty="0">
                <a:solidFill>
                  <a:srgbClr val="00B050"/>
                </a:solidFill>
                <a:latin typeface="Cambria Math" pitchFamily="18" charset="0"/>
                <a:ea typeface="Cambria Math" pitchFamily="18" charset="0"/>
              </a:rPr>
              <a:t> – 2ab </a:t>
            </a:r>
            <a:r>
              <a:rPr lang="cs-CZ" b="1" dirty="0">
                <a:solidFill>
                  <a:srgbClr val="00B050"/>
                </a:solidFill>
                <a:latin typeface="Cambria Math" pitchFamily="18" charset="0"/>
                <a:ea typeface="Cambria Math" pitchFamily="18" charset="0"/>
              </a:rPr>
              <a:t>cos</a:t>
            </a:r>
            <a:r>
              <a:rPr lang="el-GR" b="1" i="1" dirty="0">
                <a:solidFill>
                  <a:srgbClr val="00B050"/>
                </a:solidFill>
                <a:latin typeface="Cambria Math" pitchFamily="18" charset="0"/>
                <a:ea typeface="Cambria Math" pitchFamily="18" charset="0"/>
              </a:rPr>
              <a:t>γ</a:t>
            </a:r>
            <a:endParaRPr lang="cs-CZ" b="1" i="1" dirty="0">
              <a:solidFill>
                <a:srgbClr val="00B050"/>
              </a:solidFill>
              <a:latin typeface="Cambria Math" pitchFamily="18" charset="0"/>
              <a:ea typeface="Cambria Math" pitchFamily="18" charset="0"/>
            </a:endParaRPr>
          </a:p>
          <a:p>
            <a:pPr marL="0" indent="0" algn="ctr">
              <a:buNone/>
            </a:pPr>
            <a:r>
              <a:rPr lang="cs-CZ" b="1" i="1" dirty="0" smtClean="0">
                <a:solidFill>
                  <a:srgbClr val="00B050"/>
                </a:solidFill>
                <a:latin typeface="Cambria Math" pitchFamily="18" charset="0"/>
                <a:ea typeface="Cambria Math" pitchFamily="18" charset="0"/>
              </a:rPr>
              <a:t>c</a:t>
            </a:r>
            <a:r>
              <a:rPr lang="cs-CZ" b="1" i="1" baseline="30000" dirty="0" smtClean="0">
                <a:solidFill>
                  <a:srgbClr val="00B050"/>
                </a:solidFill>
                <a:latin typeface="Cambria Math" pitchFamily="18" charset="0"/>
                <a:ea typeface="Cambria Math" pitchFamily="18" charset="0"/>
              </a:rPr>
              <a:t>2</a:t>
            </a:r>
            <a:r>
              <a:rPr lang="cs-CZ" b="1" i="1" dirty="0" smtClean="0">
                <a:solidFill>
                  <a:srgbClr val="00B050"/>
                </a:solidFill>
                <a:latin typeface="Cambria Math" pitchFamily="18" charset="0"/>
                <a:ea typeface="Cambria Math" pitchFamily="18" charset="0"/>
              </a:rPr>
              <a:t> = a</a:t>
            </a:r>
            <a:r>
              <a:rPr lang="cs-CZ" b="1" i="1" baseline="30000" dirty="0" smtClean="0">
                <a:solidFill>
                  <a:srgbClr val="00B050"/>
                </a:solidFill>
                <a:latin typeface="Cambria Math" pitchFamily="18" charset="0"/>
                <a:ea typeface="Cambria Math" pitchFamily="18" charset="0"/>
              </a:rPr>
              <a:t>2</a:t>
            </a:r>
            <a:r>
              <a:rPr lang="cs-CZ" b="1" i="1" dirty="0" smtClean="0">
                <a:solidFill>
                  <a:srgbClr val="00B050"/>
                </a:solidFill>
                <a:latin typeface="Cambria Math" pitchFamily="18" charset="0"/>
                <a:ea typeface="Cambria Math" pitchFamily="18" charset="0"/>
              </a:rPr>
              <a:t> + b</a:t>
            </a:r>
            <a:r>
              <a:rPr lang="cs-CZ" b="1" i="1" baseline="30000" dirty="0" smtClean="0">
                <a:solidFill>
                  <a:srgbClr val="00B050"/>
                </a:solidFill>
                <a:latin typeface="Cambria Math" pitchFamily="18" charset="0"/>
                <a:ea typeface="Cambria Math" pitchFamily="18" charset="0"/>
              </a:rPr>
              <a:t>2</a:t>
            </a:r>
            <a:r>
              <a:rPr lang="cs-CZ" b="1" i="1" dirty="0" smtClean="0">
                <a:solidFill>
                  <a:srgbClr val="00B050"/>
                </a:solidFill>
                <a:latin typeface="Cambria Math" pitchFamily="18" charset="0"/>
                <a:ea typeface="Cambria Math" pitchFamily="18" charset="0"/>
              </a:rPr>
              <a:t> – 2ab </a:t>
            </a:r>
            <a:r>
              <a:rPr lang="cs-CZ" b="1" dirty="0" smtClean="0">
                <a:solidFill>
                  <a:srgbClr val="00B050"/>
                </a:solidFill>
                <a:latin typeface="Cambria Math" pitchFamily="18" charset="0"/>
                <a:ea typeface="Cambria Math" pitchFamily="18" charset="0"/>
              </a:rPr>
              <a:t>cos</a:t>
            </a:r>
            <a:r>
              <a:rPr lang="cs-CZ" b="1" i="1" dirty="0" smtClean="0">
                <a:solidFill>
                  <a:srgbClr val="00B050"/>
                </a:solidFill>
                <a:latin typeface="Cambria Math" pitchFamily="18" charset="0"/>
                <a:ea typeface="Cambria Math" pitchFamily="18" charset="0"/>
              </a:rPr>
              <a:t>90°</a:t>
            </a:r>
          </a:p>
          <a:p>
            <a:pPr marL="0" indent="0" algn="ctr">
              <a:buNone/>
            </a:pPr>
            <a:r>
              <a:rPr lang="cs-CZ" b="1" i="1" dirty="0">
                <a:solidFill>
                  <a:srgbClr val="00B050"/>
                </a:solidFill>
                <a:latin typeface="Cambria Math" pitchFamily="18" charset="0"/>
                <a:ea typeface="Cambria Math" pitchFamily="18" charset="0"/>
              </a:rPr>
              <a:t>c</a:t>
            </a:r>
            <a:r>
              <a:rPr lang="cs-CZ" b="1" i="1" baseline="30000" dirty="0">
                <a:solidFill>
                  <a:srgbClr val="00B050"/>
                </a:solidFill>
                <a:latin typeface="Cambria Math" pitchFamily="18" charset="0"/>
                <a:ea typeface="Cambria Math" pitchFamily="18" charset="0"/>
              </a:rPr>
              <a:t>2</a:t>
            </a:r>
            <a:r>
              <a:rPr lang="cs-CZ" b="1" i="1" dirty="0">
                <a:solidFill>
                  <a:srgbClr val="00B050"/>
                </a:solidFill>
                <a:latin typeface="Cambria Math" pitchFamily="18" charset="0"/>
                <a:ea typeface="Cambria Math" pitchFamily="18" charset="0"/>
              </a:rPr>
              <a:t> = a</a:t>
            </a:r>
            <a:r>
              <a:rPr lang="cs-CZ" b="1" i="1" baseline="30000" dirty="0">
                <a:solidFill>
                  <a:srgbClr val="00B050"/>
                </a:solidFill>
                <a:latin typeface="Cambria Math" pitchFamily="18" charset="0"/>
                <a:ea typeface="Cambria Math" pitchFamily="18" charset="0"/>
              </a:rPr>
              <a:t>2</a:t>
            </a:r>
            <a:r>
              <a:rPr lang="cs-CZ" b="1" i="1" dirty="0">
                <a:solidFill>
                  <a:srgbClr val="00B050"/>
                </a:solidFill>
                <a:latin typeface="Cambria Math" pitchFamily="18" charset="0"/>
                <a:ea typeface="Cambria Math" pitchFamily="18" charset="0"/>
              </a:rPr>
              <a:t> + b</a:t>
            </a:r>
            <a:r>
              <a:rPr lang="cs-CZ" b="1" i="1" baseline="30000" dirty="0">
                <a:solidFill>
                  <a:srgbClr val="00B050"/>
                </a:solidFill>
                <a:latin typeface="Cambria Math" pitchFamily="18" charset="0"/>
                <a:ea typeface="Cambria Math" pitchFamily="18" charset="0"/>
              </a:rPr>
              <a:t>2</a:t>
            </a:r>
            <a:r>
              <a:rPr lang="cs-CZ" b="1" i="1" dirty="0">
                <a:solidFill>
                  <a:srgbClr val="00B050"/>
                </a:solidFill>
                <a:latin typeface="Cambria Math" pitchFamily="18" charset="0"/>
                <a:ea typeface="Cambria Math" pitchFamily="18" charset="0"/>
              </a:rPr>
              <a:t> – </a:t>
            </a:r>
            <a:r>
              <a:rPr lang="cs-CZ" b="1" i="1" dirty="0" smtClean="0">
                <a:solidFill>
                  <a:srgbClr val="00B050"/>
                </a:solidFill>
                <a:latin typeface="Cambria Math" pitchFamily="18" charset="0"/>
                <a:ea typeface="Cambria Math" pitchFamily="18" charset="0"/>
              </a:rPr>
              <a:t>2ab∙ </a:t>
            </a:r>
            <a:r>
              <a:rPr lang="cs-CZ" b="1" dirty="0" smtClean="0">
                <a:solidFill>
                  <a:srgbClr val="00B050"/>
                </a:solidFill>
                <a:latin typeface="Cambria Math" pitchFamily="18" charset="0"/>
                <a:ea typeface="Cambria Math" pitchFamily="18" charset="0"/>
              </a:rPr>
              <a:t>0</a:t>
            </a:r>
            <a:endParaRPr lang="cs-CZ" b="1" i="1" dirty="0">
              <a:solidFill>
                <a:srgbClr val="00B050"/>
              </a:solidFill>
              <a:latin typeface="Cambria Math" pitchFamily="18" charset="0"/>
              <a:ea typeface="Cambria Math" pitchFamily="18" charset="0"/>
            </a:endParaRPr>
          </a:p>
          <a:p>
            <a:pPr marL="0" indent="0" algn="ctr">
              <a:buNone/>
            </a:pPr>
            <a:r>
              <a:rPr lang="cs-CZ" b="1" i="1" dirty="0">
                <a:solidFill>
                  <a:srgbClr val="FF0000"/>
                </a:solidFill>
                <a:latin typeface="Cambria Math" pitchFamily="18" charset="0"/>
                <a:ea typeface="Cambria Math" pitchFamily="18" charset="0"/>
              </a:rPr>
              <a:t>c</a:t>
            </a:r>
            <a:r>
              <a:rPr lang="cs-CZ" b="1" i="1" baseline="30000" dirty="0">
                <a:solidFill>
                  <a:srgbClr val="FF0000"/>
                </a:solidFill>
                <a:latin typeface="Cambria Math" pitchFamily="18" charset="0"/>
                <a:ea typeface="Cambria Math" pitchFamily="18" charset="0"/>
              </a:rPr>
              <a:t>2</a:t>
            </a:r>
            <a:r>
              <a:rPr lang="cs-CZ" b="1" i="1" dirty="0">
                <a:solidFill>
                  <a:srgbClr val="FF0000"/>
                </a:solidFill>
                <a:latin typeface="Cambria Math" pitchFamily="18" charset="0"/>
                <a:ea typeface="Cambria Math" pitchFamily="18" charset="0"/>
              </a:rPr>
              <a:t> = a</a:t>
            </a:r>
            <a:r>
              <a:rPr lang="cs-CZ" b="1" i="1" baseline="30000" dirty="0">
                <a:solidFill>
                  <a:srgbClr val="FF0000"/>
                </a:solidFill>
                <a:latin typeface="Cambria Math" pitchFamily="18" charset="0"/>
                <a:ea typeface="Cambria Math" pitchFamily="18" charset="0"/>
              </a:rPr>
              <a:t>2</a:t>
            </a:r>
            <a:r>
              <a:rPr lang="cs-CZ" b="1" i="1" dirty="0">
                <a:solidFill>
                  <a:srgbClr val="FF0000"/>
                </a:solidFill>
                <a:latin typeface="Cambria Math" pitchFamily="18" charset="0"/>
                <a:ea typeface="Cambria Math" pitchFamily="18" charset="0"/>
              </a:rPr>
              <a:t> + </a:t>
            </a:r>
            <a:r>
              <a:rPr lang="cs-CZ" b="1" i="1" dirty="0" smtClean="0">
                <a:solidFill>
                  <a:srgbClr val="FF0000"/>
                </a:solidFill>
                <a:latin typeface="Cambria Math" pitchFamily="18" charset="0"/>
                <a:ea typeface="Cambria Math" pitchFamily="18" charset="0"/>
              </a:rPr>
              <a:t>b</a:t>
            </a:r>
            <a:r>
              <a:rPr lang="cs-CZ" b="1" i="1" baseline="30000" dirty="0" smtClean="0">
                <a:solidFill>
                  <a:srgbClr val="FF0000"/>
                </a:solidFill>
                <a:latin typeface="Cambria Math" pitchFamily="18" charset="0"/>
                <a:ea typeface="Cambria Math" pitchFamily="18" charset="0"/>
              </a:rPr>
              <a:t>2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002060"/>
                </a:solidFill>
                <a:latin typeface="Cambria Math" pitchFamily="18" charset="0"/>
                <a:ea typeface="Cambria Math" pitchFamily="18" charset="0"/>
              </a:rPr>
              <a:t>Který známý vzorec zbyl?	</a:t>
            </a:r>
            <a:endParaRPr lang="cs-CZ" b="1" dirty="0">
              <a:solidFill>
                <a:srgbClr val="002060"/>
              </a:solidFill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5364088" y="5157192"/>
            <a:ext cx="315977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Bef>
                <a:spcPct val="20000"/>
              </a:spcBef>
            </a:pPr>
            <a:r>
              <a:rPr lang="cs-CZ" sz="3200" b="1" dirty="0">
                <a:solidFill>
                  <a:srgbClr val="C00000"/>
                </a:solidFill>
                <a:latin typeface="Cambria Math" pitchFamily="18" charset="0"/>
                <a:ea typeface="Cambria Math" pitchFamily="18" charset="0"/>
              </a:rPr>
              <a:t>Pythagorova věta</a:t>
            </a:r>
          </a:p>
        </p:txBody>
      </p:sp>
    </p:spTree>
    <p:extLst>
      <p:ext uri="{BB962C8B-B14F-4D97-AF65-F5344CB8AC3E}">
        <p14:creationId xmlns:p14="http://schemas.microsoft.com/office/powerpoint/2010/main" val="3915899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2060"/>
                </a:solidFill>
              </a:rPr>
              <a:t>Kosinová věta I.</a:t>
            </a:r>
            <a:endParaRPr lang="cs-CZ" b="1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>
                <a:solidFill>
                  <a:srgbClr val="002060"/>
                </a:solidFill>
                <a:latin typeface="Cambria Math" pitchFamily="18" charset="0"/>
                <a:ea typeface="Cambria Math" pitchFamily="18" charset="0"/>
              </a:rPr>
              <a:t>Vypočítejte délku strany </a:t>
            </a:r>
            <a:r>
              <a:rPr lang="cs-CZ" b="1" i="1" dirty="0" smtClean="0">
                <a:solidFill>
                  <a:srgbClr val="C00000"/>
                </a:solidFill>
                <a:latin typeface="Cambria Math" pitchFamily="18" charset="0"/>
                <a:ea typeface="Cambria Math" pitchFamily="18" charset="0"/>
              </a:rPr>
              <a:t>b</a:t>
            </a:r>
            <a:r>
              <a:rPr lang="cs-CZ" b="1" dirty="0" smtClean="0">
                <a:solidFill>
                  <a:srgbClr val="002060"/>
                </a:solidFill>
                <a:latin typeface="Cambria Math" pitchFamily="18" charset="0"/>
                <a:ea typeface="Cambria Math" pitchFamily="18" charset="0"/>
              </a:rPr>
              <a:t> v trojúhelníku </a:t>
            </a:r>
            <a:r>
              <a:rPr lang="cs-CZ" b="1" i="1" dirty="0" smtClean="0">
                <a:solidFill>
                  <a:srgbClr val="0070C0"/>
                </a:solidFill>
                <a:latin typeface="Cambria Math" pitchFamily="18" charset="0"/>
                <a:ea typeface="Cambria Math" pitchFamily="18" charset="0"/>
              </a:rPr>
              <a:t>ABC</a:t>
            </a:r>
            <a:r>
              <a:rPr lang="cs-CZ" b="1" dirty="0" smtClean="0">
                <a:solidFill>
                  <a:srgbClr val="002060"/>
                </a:solidFill>
                <a:latin typeface="Cambria Math" pitchFamily="18" charset="0"/>
                <a:ea typeface="Cambria Math" pitchFamily="18" charset="0"/>
              </a:rPr>
              <a:t>, jestliže </a:t>
            </a:r>
            <a:r>
              <a:rPr lang="cs-CZ" b="1" i="1" dirty="0" smtClean="0">
                <a:solidFill>
                  <a:srgbClr val="0070C0"/>
                </a:solidFill>
                <a:latin typeface="Cambria Math" pitchFamily="18" charset="0"/>
                <a:ea typeface="Cambria Math" pitchFamily="18" charset="0"/>
              </a:rPr>
              <a:t>a=16 cm</a:t>
            </a:r>
            <a:r>
              <a:rPr lang="cs-CZ" b="1" dirty="0" smtClean="0">
                <a:solidFill>
                  <a:srgbClr val="002060"/>
                </a:solidFill>
                <a:latin typeface="Cambria Math" pitchFamily="18" charset="0"/>
                <a:ea typeface="Cambria Math" pitchFamily="18" charset="0"/>
              </a:rPr>
              <a:t>, </a:t>
            </a:r>
            <a:r>
              <a:rPr lang="cs-CZ" b="1" i="1" dirty="0" smtClean="0">
                <a:solidFill>
                  <a:srgbClr val="0070C0"/>
                </a:solidFill>
                <a:latin typeface="Cambria Math" pitchFamily="18" charset="0"/>
                <a:ea typeface="Cambria Math" pitchFamily="18" charset="0"/>
              </a:rPr>
              <a:t>c=12 cm </a:t>
            </a:r>
            <a:r>
              <a:rPr lang="cs-CZ" b="1" dirty="0" smtClean="0">
                <a:solidFill>
                  <a:srgbClr val="002060"/>
                </a:solidFill>
                <a:latin typeface="Cambria Math" pitchFamily="18" charset="0"/>
                <a:ea typeface="Cambria Math" pitchFamily="18" charset="0"/>
              </a:rPr>
              <a:t>a </a:t>
            </a:r>
            <a:r>
              <a:rPr lang="el-GR" b="1" i="1" dirty="0" smtClean="0">
                <a:solidFill>
                  <a:srgbClr val="0070C0"/>
                </a:solidFill>
                <a:latin typeface="Cambria Math" pitchFamily="18" charset="0"/>
                <a:ea typeface="Cambria Math" pitchFamily="18" charset="0"/>
              </a:rPr>
              <a:t>β</a:t>
            </a:r>
            <a:r>
              <a:rPr lang="cs-CZ" b="1" i="1" dirty="0" smtClean="0">
                <a:solidFill>
                  <a:srgbClr val="0070C0"/>
                </a:solidFill>
                <a:latin typeface="Cambria Math" pitchFamily="18" charset="0"/>
                <a:ea typeface="Cambria Math" pitchFamily="18" charset="0"/>
              </a:rPr>
              <a:t>=26°</a:t>
            </a:r>
            <a:r>
              <a:rPr lang="cs-CZ" b="1" dirty="0" smtClean="0">
                <a:solidFill>
                  <a:srgbClr val="002060"/>
                </a:solidFill>
                <a:latin typeface="Cambria Math" pitchFamily="18" charset="0"/>
                <a:ea typeface="Cambria Math" pitchFamily="18" charset="0"/>
              </a:rPr>
              <a:t>.</a:t>
            </a:r>
            <a:r>
              <a:rPr lang="cs-CZ" b="1" i="1" dirty="0" smtClean="0">
                <a:solidFill>
                  <a:srgbClr val="002060"/>
                </a:solidFill>
                <a:latin typeface="Cambria Math" pitchFamily="18" charset="0"/>
                <a:ea typeface="Cambria Math" pitchFamily="18" charset="0"/>
              </a:rPr>
              <a:t> </a:t>
            </a:r>
          </a:p>
          <a:p>
            <a:pPr marL="0" indent="0">
              <a:buNone/>
            </a:pPr>
            <a:endParaRPr lang="cs-CZ" b="1" i="1" dirty="0">
              <a:solidFill>
                <a:srgbClr val="002060"/>
              </a:solidFill>
              <a:latin typeface="Cambria Math" pitchFamily="18" charset="0"/>
              <a:ea typeface="Cambria Math" pitchFamily="18" charset="0"/>
            </a:endParaRPr>
          </a:p>
          <a:p>
            <a:pPr marL="0" indent="0">
              <a:buNone/>
            </a:pPr>
            <a:r>
              <a:rPr lang="cs-CZ" sz="2800" b="1" i="1" dirty="0" smtClean="0">
                <a:solidFill>
                  <a:srgbClr val="002060"/>
                </a:solidFill>
                <a:latin typeface="Cambria Math" pitchFamily="18" charset="0"/>
                <a:ea typeface="Cambria Math" pitchFamily="18" charset="0"/>
              </a:rPr>
              <a:t>a = 16 cm</a:t>
            </a:r>
          </a:p>
          <a:p>
            <a:pPr marL="0" indent="0">
              <a:buNone/>
            </a:pPr>
            <a:r>
              <a:rPr lang="cs-CZ" sz="2800" b="1" i="1" dirty="0" smtClean="0">
                <a:solidFill>
                  <a:srgbClr val="002060"/>
                </a:solidFill>
                <a:latin typeface="Cambria Math" pitchFamily="18" charset="0"/>
                <a:ea typeface="Cambria Math" pitchFamily="18" charset="0"/>
              </a:rPr>
              <a:t>c = 12 cm</a:t>
            </a:r>
          </a:p>
          <a:p>
            <a:pPr marL="0" indent="0">
              <a:buNone/>
            </a:pPr>
            <a:r>
              <a:rPr lang="el-GR" sz="2800" b="1" i="1" u="sng" dirty="0" smtClean="0">
                <a:solidFill>
                  <a:srgbClr val="002060"/>
                </a:solidFill>
                <a:latin typeface="Cambria Math" pitchFamily="18" charset="0"/>
                <a:ea typeface="Cambria Math" pitchFamily="18" charset="0"/>
              </a:rPr>
              <a:t>β</a:t>
            </a:r>
            <a:r>
              <a:rPr lang="cs-CZ" sz="2800" b="1" i="1" u="sng" dirty="0" smtClean="0">
                <a:solidFill>
                  <a:srgbClr val="002060"/>
                </a:solidFill>
                <a:latin typeface="Cambria Math" pitchFamily="18" charset="0"/>
                <a:ea typeface="Cambria Math" pitchFamily="18" charset="0"/>
              </a:rPr>
              <a:t> = 26°</a:t>
            </a:r>
          </a:p>
          <a:p>
            <a:pPr marL="0" indent="0">
              <a:buNone/>
            </a:pPr>
            <a:r>
              <a:rPr lang="cs-CZ" sz="2800" b="1" i="1" dirty="0" smtClean="0">
                <a:solidFill>
                  <a:srgbClr val="C00000"/>
                </a:solidFill>
                <a:latin typeface="Cambria Math" pitchFamily="18" charset="0"/>
                <a:ea typeface="Cambria Math" pitchFamily="18" charset="0"/>
              </a:rPr>
              <a:t>b = ?</a:t>
            </a: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40" y="2852936"/>
            <a:ext cx="5788164" cy="3090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0107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2060"/>
                </a:solidFill>
              </a:rPr>
              <a:t>Kosinová věta I.</a:t>
            </a:r>
            <a:endParaRPr lang="cs-CZ" b="1" dirty="0">
              <a:solidFill>
                <a:srgbClr val="00206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lnSpcReduction="10000"/>
              </a:bodyPr>
              <a:lstStyle/>
              <a:p>
                <a:pPr marL="0" indent="0">
                  <a:buNone/>
                </a:pPr>
                <a:r>
                  <a:rPr lang="cs-CZ" b="1" dirty="0" smtClean="0">
                    <a:solidFill>
                      <a:srgbClr val="002060"/>
                    </a:solidFill>
                    <a:latin typeface="Cambria Math" pitchFamily="18" charset="0"/>
                    <a:ea typeface="Cambria Math" pitchFamily="18" charset="0"/>
                  </a:rPr>
                  <a:t>Vypočítejte délku strany </a:t>
                </a:r>
                <a:r>
                  <a:rPr lang="cs-CZ" b="1" i="1" dirty="0" smtClean="0">
                    <a:solidFill>
                      <a:srgbClr val="C00000"/>
                    </a:solidFill>
                    <a:latin typeface="Cambria Math" pitchFamily="18" charset="0"/>
                    <a:ea typeface="Cambria Math" pitchFamily="18" charset="0"/>
                  </a:rPr>
                  <a:t>b</a:t>
                </a:r>
                <a:r>
                  <a:rPr lang="cs-CZ" b="1" dirty="0" smtClean="0">
                    <a:solidFill>
                      <a:srgbClr val="002060"/>
                    </a:solidFill>
                    <a:latin typeface="Cambria Math" pitchFamily="18" charset="0"/>
                    <a:ea typeface="Cambria Math" pitchFamily="18" charset="0"/>
                  </a:rPr>
                  <a:t> v trojúhelníku </a:t>
                </a:r>
                <a:r>
                  <a:rPr lang="cs-CZ" b="1" i="1" dirty="0" smtClean="0">
                    <a:solidFill>
                      <a:srgbClr val="0070C0"/>
                    </a:solidFill>
                    <a:latin typeface="Cambria Math" pitchFamily="18" charset="0"/>
                    <a:ea typeface="Cambria Math" pitchFamily="18" charset="0"/>
                  </a:rPr>
                  <a:t>ABC</a:t>
                </a:r>
                <a:r>
                  <a:rPr lang="cs-CZ" b="1" dirty="0" smtClean="0">
                    <a:solidFill>
                      <a:srgbClr val="002060"/>
                    </a:solidFill>
                    <a:latin typeface="Cambria Math" pitchFamily="18" charset="0"/>
                    <a:ea typeface="Cambria Math" pitchFamily="18" charset="0"/>
                  </a:rPr>
                  <a:t>, jestliže </a:t>
                </a:r>
                <a:r>
                  <a:rPr lang="cs-CZ" b="1" i="1" dirty="0" smtClean="0">
                    <a:solidFill>
                      <a:srgbClr val="0070C0"/>
                    </a:solidFill>
                    <a:latin typeface="Cambria Math" pitchFamily="18" charset="0"/>
                    <a:ea typeface="Cambria Math" pitchFamily="18" charset="0"/>
                  </a:rPr>
                  <a:t>a=16 cm</a:t>
                </a:r>
                <a:r>
                  <a:rPr lang="cs-CZ" b="1" dirty="0" smtClean="0">
                    <a:solidFill>
                      <a:srgbClr val="002060"/>
                    </a:solidFill>
                    <a:latin typeface="Cambria Math" pitchFamily="18" charset="0"/>
                    <a:ea typeface="Cambria Math" pitchFamily="18" charset="0"/>
                  </a:rPr>
                  <a:t>, </a:t>
                </a:r>
                <a:r>
                  <a:rPr lang="cs-CZ" b="1" i="1" dirty="0" smtClean="0">
                    <a:solidFill>
                      <a:srgbClr val="0070C0"/>
                    </a:solidFill>
                    <a:latin typeface="Cambria Math" pitchFamily="18" charset="0"/>
                    <a:ea typeface="Cambria Math" pitchFamily="18" charset="0"/>
                  </a:rPr>
                  <a:t>c=12 cm </a:t>
                </a:r>
                <a:r>
                  <a:rPr lang="cs-CZ" b="1" dirty="0" smtClean="0">
                    <a:solidFill>
                      <a:srgbClr val="002060"/>
                    </a:solidFill>
                    <a:latin typeface="Cambria Math" pitchFamily="18" charset="0"/>
                    <a:ea typeface="Cambria Math" pitchFamily="18" charset="0"/>
                  </a:rPr>
                  <a:t>a </a:t>
                </a:r>
                <a:r>
                  <a:rPr lang="el-GR" b="1" i="1" dirty="0" smtClean="0">
                    <a:solidFill>
                      <a:srgbClr val="0070C0"/>
                    </a:solidFill>
                    <a:latin typeface="Cambria Math" pitchFamily="18" charset="0"/>
                    <a:ea typeface="Cambria Math" pitchFamily="18" charset="0"/>
                  </a:rPr>
                  <a:t>β</a:t>
                </a:r>
                <a:r>
                  <a:rPr lang="cs-CZ" b="1" i="1" dirty="0" smtClean="0">
                    <a:solidFill>
                      <a:srgbClr val="0070C0"/>
                    </a:solidFill>
                    <a:latin typeface="Cambria Math" pitchFamily="18" charset="0"/>
                    <a:ea typeface="Cambria Math" pitchFamily="18" charset="0"/>
                  </a:rPr>
                  <a:t>=26°</a:t>
                </a:r>
                <a:r>
                  <a:rPr lang="cs-CZ" b="1" dirty="0" smtClean="0">
                    <a:solidFill>
                      <a:srgbClr val="002060"/>
                    </a:solidFill>
                    <a:latin typeface="Cambria Math" pitchFamily="18" charset="0"/>
                    <a:ea typeface="Cambria Math" pitchFamily="18" charset="0"/>
                  </a:rPr>
                  <a:t>.</a:t>
                </a:r>
                <a:r>
                  <a:rPr lang="cs-CZ" b="1" i="1" dirty="0" smtClean="0">
                    <a:solidFill>
                      <a:srgbClr val="002060"/>
                    </a:solidFill>
                    <a:latin typeface="Cambria Math" pitchFamily="18" charset="0"/>
                    <a:ea typeface="Cambria Math" pitchFamily="18" charset="0"/>
                  </a:rPr>
                  <a:t> </a:t>
                </a:r>
              </a:p>
              <a:p>
                <a:pPr marL="0" indent="0">
                  <a:buNone/>
                </a:pPr>
                <a:endParaRPr lang="cs-CZ" sz="1000" b="1" i="1" dirty="0">
                  <a:solidFill>
                    <a:srgbClr val="002060"/>
                  </a:solidFill>
                  <a:latin typeface="Cambria Math" pitchFamily="18" charset="0"/>
                  <a:ea typeface="Cambria Math" pitchFamily="18" charset="0"/>
                </a:endParaRPr>
              </a:p>
              <a:p>
                <a:pPr marL="0" indent="0">
                  <a:buNone/>
                </a:pPr>
                <a:r>
                  <a:rPr lang="cs-CZ" b="1" i="1" dirty="0">
                    <a:solidFill>
                      <a:srgbClr val="C00000"/>
                    </a:solidFill>
                    <a:latin typeface="Cambria Math" pitchFamily="18" charset="0"/>
                    <a:ea typeface="Cambria Math" pitchFamily="18" charset="0"/>
                  </a:rPr>
                  <a:t>b</a:t>
                </a:r>
                <a:r>
                  <a:rPr lang="cs-CZ" b="1" i="1" baseline="30000" dirty="0">
                    <a:solidFill>
                      <a:srgbClr val="002060"/>
                    </a:solidFill>
                    <a:latin typeface="Cambria Math" pitchFamily="18" charset="0"/>
                    <a:ea typeface="Cambria Math" pitchFamily="18" charset="0"/>
                  </a:rPr>
                  <a:t>2</a:t>
                </a:r>
                <a:r>
                  <a:rPr lang="cs-CZ" b="1" i="1" dirty="0">
                    <a:solidFill>
                      <a:srgbClr val="00B050"/>
                    </a:solidFill>
                    <a:latin typeface="Cambria Math" pitchFamily="18" charset="0"/>
                    <a:ea typeface="Cambria Math" pitchFamily="18" charset="0"/>
                  </a:rPr>
                  <a:t> </a:t>
                </a:r>
                <a:r>
                  <a:rPr lang="cs-CZ" b="1" i="1" dirty="0">
                    <a:solidFill>
                      <a:srgbClr val="002060"/>
                    </a:solidFill>
                    <a:latin typeface="Cambria Math" pitchFamily="18" charset="0"/>
                    <a:ea typeface="Cambria Math" pitchFamily="18" charset="0"/>
                  </a:rPr>
                  <a:t>=</a:t>
                </a:r>
                <a:r>
                  <a:rPr lang="cs-CZ" b="1" i="1" dirty="0">
                    <a:solidFill>
                      <a:srgbClr val="00B050"/>
                    </a:solidFill>
                    <a:latin typeface="Cambria Math" pitchFamily="18" charset="0"/>
                    <a:ea typeface="Cambria Math" pitchFamily="18" charset="0"/>
                  </a:rPr>
                  <a:t> </a:t>
                </a:r>
                <a:r>
                  <a:rPr lang="cs-CZ" b="1" i="1" dirty="0">
                    <a:solidFill>
                      <a:srgbClr val="0070C0"/>
                    </a:solidFill>
                    <a:latin typeface="Cambria Math" pitchFamily="18" charset="0"/>
                    <a:ea typeface="Cambria Math" pitchFamily="18" charset="0"/>
                  </a:rPr>
                  <a:t>a</a:t>
                </a:r>
                <a:r>
                  <a:rPr lang="cs-CZ" b="1" i="1" baseline="30000" dirty="0">
                    <a:solidFill>
                      <a:srgbClr val="002060"/>
                    </a:solidFill>
                    <a:latin typeface="Cambria Math" pitchFamily="18" charset="0"/>
                    <a:ea typeface="Cambria Math" pitchFamily="18" charset="0"/>
                  </a:rPr>
                  <a:t>2</a:t>
                </a:r>
                <a:r>
                  <a:rPr lang="cs-CZ" b="1" i="1" dirty="0">
                    <a:solidFill>
                      <a:srgbClr val="00B050"/>
                    </a:solidFill>
                    <a:latin typeface="Cambria Math" pitchFamily="18" charset="0"/>
                    <a:ea typeface="Cambria Math" pitchFamily="18" charset="0"/>
                  </a:rPr>
                  <a:t> </a:t>
                </a:r>
                <a:r>
                  <a:rPr lang="cs-CZ" b="1" i="1" dirty="0">
                    <a:solidFill>
                      <a:srgbClr val="002060"/>
                    </a:solidFill>
                    <a:latin typeface="Cambria Math" pitchFamily="18" charset="0"/>
                    <a:ea typeface="Cambria Math" pitchFamily="18" charset="0"/>
                  </a:rPr>
                  <a:t>+</a:t>
                </a:r>
                <a:r>
                  <a:rPr lang="cs-CZ" b="1" i="1" dirty="0">
                    <a:solidFill>
                      <a:srgbClr val="00B050"/>
                    </a:solidFill>
                    <a:latin typeface="Cambria Math" pitchFamily="18" charset="0"/>
                    <a:ea typeface="Cambria Math" pitchFamily="18" charset="0"/>
                  </a:rPr>
                  <a:t> </a:t>
                </a:r>
                <a:r>
                  <a:rPr lang="cs-CZ" b="1" i="1" dirty="0">
                    <a:solidFill>
                      <a:srgbClr val="0070C0"/>
                    </a:solidFill>
                    <a:latin typeface="Cambria Math" pitchFamily="18" charset="0"/>
                    <a:ea typeface="Cambria Math" pitchFamily="18" charset="0"/>
                  </a:rPr>
                  <a:t>c</a:t>
                </a:r>
                <a:r>
                  <a:rPr lang="cs-CZ" b="1" i="1" baseline="30000" dirty="0">
                    <a:solidFill>
                      <a:srgbClr val="002060"/>
                    </a:solidFill>
                    <a:latin typeface="Cambria Math" pitchFamily="18" charset="0"/>
                    <a:ea typeface="Cambria Math" pitchFamily="18" charset="0"/>
                  </a:rPr>
                  <a:t>2</a:t>
                </a:r>
                <a:r>
                  <a:rPr lang="cs-CZ" b="1" i="1" dirty="0">
                    <a:solidFill>
                      <a:srgbClr val="00B050"/>
                    </a:solidFill>
                    <a:latin typeface="Cambria Math" pitchFamily="18" charset="0"/>
                    <a:ea typeface="Cambria Math" pitchFamily="18" charset="0"/>
                  </a:rPr>
                  <a:t> </a:t>
                </a:r>
                <a:r>
                  <a:rPr lang="cs-CZ" b="1" i="1" dirty="0">
                    <a:solidFill>
                      <a:srgbClr val="002060"/>
                    </a:solidFill>
                    <a:latin typeface="Cambria Math" pitchFamily="18" charset="0"/>
                    <a:ea typeface="Cambria Math" pitchFamily="18" charset="0"/>
                  </a:rPr>
                  <a:t>–</a:t>
                </a:r>
                <a:r>
                  <a:rPr lang="cs-CZ" b="1" i="1" dirty="0">
                    <a:solidFill>
                      <a:srgbClr val="00B050"/>
                    </a:solidFill>
                    <a:latin typeface="Cambria Math" pitchFamily="18" charset="0"/>
                    <a:ea typeface="Cambria Math" pitchFamily="18" charset="0"/>
                  </a:rPr>
                  <a:t> </a:t>
                </a:r>
                <a:r>
                  <a:rPr lang="cs-CZ" b="1" i="1" dirty="0">
                    <a:solidFill>
                      <a:srgbClr val="002060"/>
                    </a:solidFill>
                    <a:latin typeface="Cambria Math" pitchFamily="18" charset="0"/>
                    <a:ea typeface="Cambria Math" pitchFamily="18" charset="0"/>
                  </a:rPr>
                  <a:t>2</a:t>
                </a:r>
                <a:r>
                  <a:rPr lang="cs-CZ" b="1" i="1" dirty="0">
                    <a:solidFill>
                      <a:srgbClr val="0070C0"/>
                    </a:solidFill>
                    <a:latin typeface="Cambria Math" pitchFamily="18" charset="0"/>
                    <a:ea typeface="Cambria Math" pitchFamily="18" charset="0"/>
                  </a:rPr>
                  <a:t>ac </a:t>
                </a:r>
                <a:r>
                  <a:rPr lang="cs-CZ" b="1" dirty="0">
                    <a:solidFill>
                      <a:srgbClr val="002060"/>
                    </a:solidFill>
                    <a:latin typeface="Cambria Math" pitchFamily="18" charset="0"/>
                    <a:ea typeface="Cambria Math" pitchFamily="18" charset="0"/>
                  </a:rPr>
                  <a:t>cos</a:t>
                </a:r>
                <a:r>
                  <a:rPr lang="el-GR" b="1" i="1" dirty="0">
                    <a:solidFill>
                      <a:srgbClr val="0070C0"/>
                    </a:solidFill>
                    <a:latin typeface="Cambria Math" pitchFamily="18" charset="0"/>
                    <a:ea typeface="Cambria Math" pitchFamily="18" charset="0"/>
                  </a:rPr>
                  <a:t>β</a:t>
                </a:r>
                <a:endParaRPr lang="cs-CZ" b="1" i="1" dirty="0">
                  <a:solidFill>
                    <a:srgbClr val="0070C0"/>
                  </a:solidFill>
                  <a:latin typeface="Cambria Math" pitchFamily="18" charset="0"/>
                  <a:ea typeface="Cambria Math" pitchFamily="18" charset="0"/>
                </a:endParaRPr>
              </a:p>
              <a:p>
                <a:pPr marL="0" indent="0">
                  <a:buNone/>
                </a:pPr>
                <a:r>
                  <a:rPr lang="cs-CZ" b="1" i="1" dirty="0">
                    <a:solidFill>
                      <a:srgbClr val="C00000"/>
                    </a:solidFill>
                    <a:latin typeface="Cambria Math" pitchFamily="18" charset="0"/>
                    <a:ea typeface="Cambria Math" pitchFamily="18" charset="0"/>
                  </a:rPr>
                  <a:t>b</a:t>
                </a:r>
                <a:r>
                  <a:rPr lang="cs-CZ" b="1" i="1" baseline="30000" dirty="0">
                    <a:solidFill>
                      <a:srgbClr val="002060"/>
                    </a:solidFill>
                    <a:latin typeface="Cambria Math" pitchFamily="18" charset="0"/>
                    <a:ea typeface="Cambria Math" pitchFamily="18" charset="0"/>
                  </a:rPr>
                  <a:t>2</a:t>
                </a:r>
                <a:r>
                  <a:rPr lang="cs-CZ" b="1" i="1" dirty="0">
                    <a:solidFill>
                      <a:srgbClr val="00B050"/>
                    </a:solidFill>
                    <a:latin typeface="Cambria Math" pitchFamily="18" charset="0"/>
                    <a:ea typeface="Cambria Math" pitchFamily="18" charset="0"/>
                  </a:rPr>
                  <a:t> </a:t>
                </a:r>
                <a:r>
                  <a:rPr lang="cs-CZ" b="1" i="1" dirty="0">
                    <a:solidFill>
                      <a:srgbClr val="002060"/>
                    </a:solidFill>
                    <a:latin typeface="Cambria Math" pitchFamily="18" charset="0"/>
                    <a:ea typeface="Cambria Math" pitchFamily="18" charset="0"/>
                  </a:rPr>
                  <a:t>=</a:t>
                </a:r>
                <a:r>
                  <a:rPr lang="cs-CZ" b="1" i="1" dirty="0">
                    <a:solidFill>
                      <a:srgbClr val="00B050"/>
                    </a:solidFill>
                    <a:latin typeface="Cambria Math" pitchFamily="18" charset="0"/>
                    <a:ea typeface="Cambria Math" pitchFamily="18" charset="0"/>
                  </a:rPr>
                  <a:t> </a:t>
                </a:r>
                <a:r>
                  <a:rPr lang="cs-CZ" b="1" i="1" dirty="0" smtClean="0">
                    <a:solidFill>
                      <a:srgbClr val="0070C0"/>
                    </a:solidFill>
                    <a:latin typeface="Cambria Math" pitchFamily="18" charset="0"/>
                    <a:ea typeface="Cambria Math" pitchFamily="18" charset="0"/>
                  </a:rPr>
                  <a:t>16</a:t>
                </a:r>
                <a:r>
                  <a:rPr lang="cs-CZ" b="1" i="1" baseline="30000" dirty="0" smtClean="0">
                    <a:solidFill>
                      <a:srgbClr val="002060"/>
                    </a:solidFill>
                    <a:latin typeface="Cambria Math" pitchFamily="18" charset="0"/>
                    <a:ea typeface="Cambria Math" pitchFamily="18" charset="0"/>
                  </a:rPr>
                  <a:t>2</a:t>
                </a:r>
                <a:r>
                  <a:rPr lang="cs-CZ" b="1" i="1" dirty="0" smtClean="0">
                    <a:solidFill>
                      <a:srgbClr val="00B050"/>
                    </a:solidFill>
                    <a:latin typeface="Cambria Math" pitchFamily="18" charset="0"/>
                    <a:ea typeface="Cambria Math" pitchFamily="18" charset="0"/>
                  </a:rPr>
                  <a:t> </a:t>
                </a:r>
                <a:r>
                  <a:rPr lang="cs-CZ" b="1" i="1" dirty="0">
                    <a:solidFill>
                      <a:srgbClr val="002060"/>
                    </a:solidFill>
                    <a:latin typeface="Cambria Math" pitchFamily="18" charset="0"/>
                    <a:ea typeface="Cambria Math" pitchFamily="18" charset="0"/>
                  </a:rPr>
                  <a:t>+</a:t>
                </a:r>
                <a:r>
                  <a:rPr lang="cs-CZ" b="1" i="1" dirty="0">
                    <a:solidFill>
                      <a:srgbClr val="00B050"/>
                    </a:solidFill>
                    <a:latin typeface="Cambria Math" pitchFamily="18" charset="0"/>
                    <a:ea typeface="Cambria Math" pitchFamily="18" charset="0"/>
                  </a:rPr>
                  <a:t> </a:t>
                </a:r>
                <a:r>
                  <a:rPr lang="cs-CZ" b="1" i="1" dirty="0" smtClean="0">
                    <a:solidFill>
                      <a:srgbClr val="0070C0"/>
                    </a:solidFill>
                    <a:latin typeface="Cambria Math" pitchFamily="18" charset="0"/>
                    <a:ea typeface="Cambria Math" pitchFamily="18" charset="0"/>
                  </a:rPr>
                  <a:t>12</a:t>
                </a:r>
                <a:r>
                  <a:rPr lang="cs-CZ" b="1" i="1" baseline="30000" dirty="0" smtClean="0">
                    <a:solidFill>
                      <a:srgbClr val="002060"/>
                    </a:solidFill>
                    <a:latin typeface="Cambria Math" pitchFamily="18" charset="0"/>
                    <a:ea typeface="Cambria Math" pitchFamily="18" charset="0"/>
                  </a:rPr>
                  <a:t>2</a:t>
                </a:r>
                <a:r>
                  <a:rPr lang="cs-CZ" b="1" i="1" dirty="0" smtClean="0">
                    <a:solidFill>
                      <a:srgbClr val="00B050"/>
                    </a:solidFill>
                    <a:latin typeface="Cambria Math" pitchFamily="18" charset="0"/>
                    <a:ea typeface="Cambria Math" pitchFamily="18" charset="0"/>
                  </a:rPr>
                  <a:t> </a:t>
                </a:r>
                <a:r>
                  <a:rPr lang="cs-CZ" b="1" i="1" dirty="0">
                    <a:solidFill>
                      <a:srgbClr val="002060"/>
                    </a:solidFill>
                    <a:latin typeface="Cambria Math" pitchFamily="18" charset="0"/>
                    <a:ea typeface="Cambria Math" pitchFamily="18" charset="0"/>
                  </a:rPr>
                  <a:t>–</a:t>
                </a:r>
                <a:r>
                  <a:rPr lang="cs-CZ" b="1" i="1" dirty="0">
                    <a:solidFill>
                      <a:srgbClr val="00B050"/>
                    </a:solidFill>
                    <a:latin typeface="Cambria Math" pitchFamily="18" charset="0"/>
                    <a:ea typeface="Cambria Math" pitchFamily="18" charset="0"/>
                  </a:rPr>
                  <a:t> </a:t>
                </a:r>
                <a:r>
                  <a:rPr lang="cs-CZ" b="1" i="1" dirty="0" smtClean="0">
                    <a:solidFill>
                      <a:srgbClr val="002060"/>
                    </a:solidFill>
                    <a:latin typeface="Cambria Math" pitchFamily="18" charset="0"/>
                    <a:ea typeface="Cambria Math" pitchFamily="18" charset="0"/>
                  </a:rPr>
                  <a:t>2∙</a:t>
                </a:r>
                <a:r>
                  <a:rPr lang="cs-CZ" b="1" i="1" dirty="0" smtClean="0">
                    <a:solidFill>
                      <a:srgbClr val="0070C0"/>
                    </a:solidFill>
                    <a:latin typeface="Cambria Math" pitchFamily="18" charset="0"/>
                    <a:ea typeface="Cambria Math" pitchFamily="18" charset="0"/>
                  </a:rPr>
                  <a:t>16</a:t>
                </a:r>
                <a:r>
                  <a:rPr lang="cs-CZ" b="1" i="1" dirty="0" smtClean="0">
                    <a:solidFill>
                      <a:srgbClr val="002060"/>
                    </a:solidFill>
                    <a:latin typeface="Cambria Math" pitchFamily="18" charset="0"/>
                    <a:ea typeface="Cambria Math" pitchFamily="18" charset="0"/>
                  </a:rPr>
                  <a:t>∙</a:t>
                </a:r>
                <a:r>
                  <a:rPr lang="cs-CZ" b="1" i="1" dirty="0" smtClean="0">
                    <a:solidFill>
                      <a:srgbClr val="0070C0"/>
                    </a:solidFill>
                    <a:latin typeface="Cambria Math" pitchFamily="18" charset="0"/>
                    <a:ea typeface="Cambria Math" pitchFamily="18" charset="0"/>
                  </a:rPr>
                  <a:t>12 </a:t>
                </a:r>
                <a:r>
                  <a:rPr lang="cs-CZ" b="1" dirty="0" smtClean="0">
                    <a:solidFill>
                      <a:srgbClr val="002060"/>
                    </a:solidFill>
                    <a:latin typeface="Cambria Math" pitchFamily="18" charset="0"/>
                    <a:ea typeface="Cambria Math" pitchFamily="18" charset="0"/>
                  </a:rPr>
                  <a:t>cos</a:t>
                </a:r>
                <a:r>
                  <a:rPr lang="cs-CZ" b="1" i="1" dirty="0" smtClean="0">
                    <a:solidFill>
                      <a:srgbClr val="0070C0"/>
                    </a:solidFill>
                    <a:latin typeface="Cambria Math" pitchFamily="18" charset="0"/>
                    <a:ea typeface="Cambria Math" pitchFamily="18" charset="0"/>
                  </a:rPr>
                  <a:t>26°</a:t>
                </a:r>
                <a:endParaRPr lang="cs-CZ" b="1" i="1" dirty="0">
                  <a:solidFill>
                    <a:srgbClr val="0070C0"/>
                  </a:solidFill>
                  <a:latin typeface="Cambria Math" pitchFamily="18" charset="0"/>
                  <a:ea typeface="Cambria Math" pitchFamily="18" charset="0"/>
                </a:endParaRPr>
              </a:p>
              <a:p>
                <a:pPr marL="0" indent="0">
                  <a:buNone/>
                </a:pPr>
                <a:r>
                  <a:rPr lang="cs-CZ" b="1" i="1" dirty="0">
                    <a:solidFill>
                      <a:srgbClr val="C00000"/>
                    </a:solidFill>
                    <a:latin typeface="Cambria Math" pitchFamily="18" charset="0"/>
                    <a:ea typeface="Cambria Math" pitchFamily="18" charset="0"/>
                  </a:rPr>
                  <a:t>b</a:t>
                </a:r>
                <a:r>
                  <a:rPr lang="cs-CZ" b="1" i="1" baseline="30000" dirty="0">
                    <a:solidFill>
                      <a:srgbClr val="002060"/>
                    </a:solidFill>
                    <a:latin typeface="Cambria Math" pitchFamily="18" charset="0"/>
                    <a:ea typeface="Cambria Math" pitchFamily="18" charset="0"/>
                  </a:rPr>
                  <a:t>2</a:t>
                </a:r>
                <a:r>
                  <a:rPr lang="cs-CZ" b="1" i="1" dirty="0">
                    <a:solidFill>
                      <a:srgbClr val="00B050"/>
                    </a:solidFill>
                    <a:latin typeface="Cambria Math" pitchFamily="18" charset="0"/>
                    <a:ea typeface="Cambria Math" pitchFamily="18" charset="0"/>
                  </a:rPr>
                  <a:t> </a:t>
                </a:r>
                <a:r>
                  <a:rPr lang="cs-CZ" b="1" i="1" dirty="0">
                    <a:solidFill>
                      <a:srgbClr val="002060"/>
                    </a:solidFill>
                    <a:latin typeface="Cambria Math" pitchFamily="18" charset="0"/>
                    <a:ea typeface="Cambria Math" pitchFamily="18" charset="0"/>
                  </a:rPr>
                  <a:t>≐</a:t>
                </a:r>
                <a:r>
                  <a:rPr lang="cs-CZ" b="1" i="1" dirty="0" smtClean="0">
                    <a:solidFill>
                      <a:srgbClr val="00B050"/>
                    </a:solidFill>
                    <a:latin typeface="Cambria Math" pitchFamily="18" charset="0"/>
                    <a:ea typeface="Cambria Math" pitchFamily="18" charset="0"/>
                  </a:rPr>
                  <a:t> </a:t>
                </a:r>
                <a:r>
                  <a:rPr lang="cs-CZ" b="1" i="1" dirty="0" smtClean="0">
                    <a:solidFill>
                      <a:srgbClr val="0070C0"/>
                    </a:solidFill>
                    <a:latin typeface="Cambria Math" pitchFamily="18" charset="0"/>
                    <a:ea typeface="Cambria Math" pitchFamily="18" charset="0"/>
                  </a:rPr>
                  <a:t>256</a:t>
                </a:r>
                <a:r>
                  <a:rPr lang="cs-CZ" b="1" i="1" dirty="0" smtClean="0">
                    <a:solidFill>
                      <a:srgbClr val="00B050"/>
                    </a:solidFill>
                    <a:latin typeface="Cambria Math" pitchFamily="18" charset="0"/>
                    <a:ea typeface="Cambria Math" pitchFamily="18" charset="0"/>
                  </a:rPr>
                  <a:t> </a:t>
                </a:r>
                <a:r>
                  <a:rPr lang="cs-CZ" b="1" i="1" dirty="0">
                    <a:solidFill>
                      <a:srgbClr val="002060"/>
                    </a:solidFill>
                    <a:latin typeface="Cambria Math" pitchFamily="18" charset="0"/>
                    <a:ea typeface="Cambria Math" pitchFamily="18" charset="0"/>
                  </a:rPr>
                  <a:t>+</a:t>
                </a:r>
                <a:r>
                  <a:rPr lang="cs-CZ" b="1" i="1" dirty="0">
                    <a:solidFill>
                      <a:srgbClr val="00B050"/>
                    </a:solidFill>
                    <a:latin typeface="Cambria Math" pitchFamily="18" charset="0"/>
                    <a:ea typeface="Cambria Math" pitchFamily="18" charset="0"/>
                  </a:rPr>
                  <a:t> </a:t>
                </a:r>
                <a:r>
                  <a:rPr lang="cs-CZ" b="1" i="1" dirty="0" smtClean="0">
                    <a:solidFill>
                      <a:srgbClr val="0070C0"/>
                    </a:solidFill>
                    <a:latin typeface="Cambria Math" pitchFamily="18" charset="0"/>
                    <a:ea typeface="Cambria Math" pitchFamily="18" charset="0"/>
                  </a:rPr>
                  <a:t>144</a:t>
                </a:r>
                <a:r>
                  <a:rPr lang="cs-CZ" b="1" i="1" dirty="0" smtClean="0">
                    <a:solidFill>
                      <a:srgbClr val="00B050"/>
                    </a:solidFill>
                    <a:latin typeface="Cambria Math" pitchFamily="18" charset="0"/>
                    <a:ea typeface="Cambria Math" pitchFamily="18" charset="0"/>
                  </a:rPr>
                  <a:t> </a:t>
                </a:r>
                <a:r>
                  <a:rPr lang="cs-CZ" b="1" i="1" dirty="0">
                    <a:solidFill>
                      <a:srgbClr val="002060"/>
                    </a:solidFill>
                    <a:latin typeface="Cambria Math" pitchFamily="18" charset="0"/>
                    <a:ea typeface="Cambria Math" pitchFamily="18" charset="0"/>
                  </a:rPr>
                  <a:t>–</a:t>
                </a:r>
                <a:r>
                  <a:rPr lang="cs-CZ" b="1" i="1" dirty="0">
                    <a:solidFill>
                      <a:srgbClr val="00B050"/>
                    </a:solidFill>
                    <a:latin typeface="Cambria Math" pitchFamily="18" charset="0"/>
                    <a:ea typeface="Cambria Math" pitchFamily="18" charset="0"/>
                  </a:rPr>
                  <a:t> </a:t>
                </a:r>
                <a:r>
                  <a:rPr lang="cs-CZ" b="1" i="1" dirty="0">
                    <a:solidFill>
                      <a:srgbClr val="0070C0"/>
                    </a:solidFill>
                    <a:latin typeface="Cambria Math" pitchFamily="18" charset="0"/>
                    <a:ea typeface="Cambria Math" pitchFamily="18" charset="0"/>
                  </a:rPr>
                  <a:t>3</a:t>
                </a:r>
                <a:r>
                  <a:rPr lang="cs-CZ" b="1" i="1" dirty="0" smtClean="0">
                    <a:solidFill>
                      <a:srgbClr val="0070C0"/>
                    </a:solidFill>
                    <a:latin typeface="Cambria Math" pitchFamily="18" charset="0"/>
                    <a:ea typeface="Cambria Math" pitchFamily="18" charset="0"/>
                  </a:rPr>
                  <a:t>84</a:t>
                </a:r>
                <a:r>
                  <a:rPr lang="cs-CZ" b="1" i="1" dirty="0" smtClean="0">
                    <a:solidFill>
                      <a:srgbClr val="002060"/>
                    </a:solidFill>
                    <a:latin typeface="Cambria Math" pitchFamily="18" charset="0"/>
                    <a:ea typeface="Cambria Math" pitchFamily="18" charset="0"/>
                  </a:rPr>
                  <a:t>∙</a:t>
                </a:r>
                <a:r>
                  <a:rPr lang="cs-CZ" b="1" i="1" dirty="0" smtClean="0">
                    <a:solidFill>
                      <a:srgbClr val="0070C0"/>
                    </a:solidFill>
                    <a:latin typeface="Cambria Math" pitchFamily="18" charset="0"/>
                    <a:ea typeface="Cambria Math" pitchFamily="18" charset="0"/>
                  </a:rPr>
                  <a:t>0,898794</a:t>
                </a:r>
                <a:endParaRPr lang="cs-CZ" b="1" i="1" dirty="0">
                  <a:solidFill>
                    <a:srgbClr val="0070C0"/>
                  </a:solidFill>
                  <a:latin typeface="Cambria Math" pitchFamily="18" charset="0"/>
                  <a:ea typeface="Cambria Math" pitchFamily="18" charset="0"/>
                </a:endParaRPr>
              </a:p>
              <a:p>
                <a:pPr marL="0" indent="0">
                  <a:buNone/>
                </a:pPr>
                <a:r>
                  <a:rPr lang="cs-CZ" b="1" i="1" dirty="0">
                    <a:solidFill>
                      <a:srgbClr val="C00000"/>
                    </a:solidFill>
                    <a:latin typeface="Cambria Math" pitchFamily="18" charset="0"/>
                    <a:ea typeface="Cambria Math" pitchFamily="18" charset="0"/>
                  </a:rPr>
                  <a:t>b</a:t>
                </a:r>
                <a:r>
                  <a:rPr lang="cs-CZ" b="1" i="1" baseline="30000" dirty="0">
                    <a:solidFill>
                      <a:srgbClr val="002060"/>
                    </a:solidFill>
                    <a:latin typeface="Cambria Math" pitchFamily="18" charset="0"/>
                    <a:ea typeface="Cambria Math" pitchFamily="18" charset="0"/>
                  </a:rPr>
                  <a:t>2</a:t>
                </a:r>
                <a:r>
                  <a:rPr lang="cs-CZ" b="1" i="1" dirty="0">
                    <a:solidFill>
                      <a:srgbClr val="00B050"/>
                    </a:solidFill>
                    <a:latin typeface="Cambria Math" pitchFamily="18" charset="0"/>
                    <a:ea typeface="Cambria Math" pitchFamily="18" charset="0"/>
                  </a:rPr>
                  <a:t> </a:t>
                </a:r>
                <a:r>
                  <a:rPr lang="cs-CZ" b="1" i="1" dirty="0">
                    <a:solidFill>
                      <a:srgbClr val="002060"/>
                    </a:solidFill>
                    <a:latin typeface="Cambria Math" pitchFamily="18" charset="0"/>
                    <a:ea typeface="Cambria Math" pitchFamily="18" charset="0"/>
                  </a:rPr>
                  <a:t>≐</a:t>
                </a:r>
                <a:r>
                  <a:rPr lang="cs-CZ" b="1" i="1" dirty="0" smtClean="0">
                    <a:solidFill>
                      <a:srgbClr val="00B050"/>
                    </a:solidFill>
                    <a:latin typeface="Cambria Math" pitchFamily="18" charset="0"/>
                    <a:ea typeface="Cambria Math" pitchFamily="18" charset="0"/>
                  </a:rPr>
                  <a:t> </a:t>
                </a:r>
                <a:r>
                  <a:rPr lang="cs-CZ" b="1" i="1" dirty="0" smtClean="0">
                    <a:solidFill>
                      <a:srgbClr val="0070C0"/>
                    </a:solidFill>
                    <a:latin typeface="Cambria Math" pitchFamily="18" charset="0"/>
                    <a:ea typeface="Cambria Math" pitchFamily="18" charset="0"/>
                  </a:rPr>
                  <a:t>54 ,863104</a:t>
                </a:r>
              </a:p>
              <a:p>
                <a:pPr marL="0" indent="0">
                  <a:buNone/>
                </a:pPr>
                <a:r>
                  <a:rPr lang="cs-CZ" b="1" i="1" dirty="0" smtClean="0">
                    <a:solidFill>
                      <a:srgbClr val="C00000"/>
                    </a:solidFill>
                    <a:latin typeface="Cambria Math" pitchFamily="18" charset="0"/>
                    <a:ea typeface="Cambria Math" pitchFamily="18" charset="0"/>
                  </a:rPr>
                  <a:t> b</a:t>
                </a:r>
                <a:r>
                  <a:rPr lang="cs-CZ" b="1" i="1" dirty="0" smtClean="0">
                    <a:solidFill>
                      <a:srgbClr val="00B050"/>
                    </a:solidFill>
                    <a:latin typeface="Cambria Math" pitchFamily="18" charset="0"/>
                    <a:ea typeface="Cambria Math" pitchFamily="18" charset="0"/>
                  </a:rPr>
                  <a:t> </a:t>
                </a:r>
                <a:r>
                  <a:rPr lang="cs-CZ" b="1" i="1" dirty="0">
                    <a:solidFill>
                      <a:srgbClr val="002060"/>
                    </a:solidFill>
                    <a:latin typeface="Cambria Math" pitchFamily="18" charset="0"/>
                    <a:ea typeface="Cambria Math" pitchFamily="18" charset="0"/>
                  </a:rPr>
                  <a:t>≐</a:t>
                </a:r>
                <a:r>
                  <a:rPr lang="cs-CZ" b="1" i="1" dirty="0" smtClean="0">
                    <a:solidFill>
                      <a:srgbClr val="00B050"/>
                    </a:solidFill>
                    <a:latin typeface="Cambria Math" pitchFamily="18" charset="0"/>
                    <a:ea typeface="Cambria Math" pitchFamily="18" charset="0"/>
                  </a:rPr>
                  <a:t>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cs-CZ" b="1" i="1" dirty="0" smtClean="0">
                            <a:solidFill>
                              <a:srgbClr val="0070C0"/>
                            </a:solidFill>
                            <a:latin typeface="Cambria Math"/>
                            <a:ea typeface="Cambria Math" pitchFamily="18" charset="0"/>
                          </a:rPr>
                        </m:ctrlPr>
                      </m:radPr>
                      <m:deg/>
                      <m:e>
                        <m:r>
                          <m:rPr>
                            <m:nor/>
                          </m:rPr>
                          <a:rPr lang="cs-CZ" b="1" i="1" dirty="0">
                            <a:solidFill>
                              <a:srgbClr val="0070C0"/>
                            </a:solidFill>
                            <a:latin typeface="Cambria Math" pitchFamily="18" charset="0"/>
                            <a:ea typeface="Cambria Math" pitchFamily="18" charset="0"/>
                          </a:rPr>
                          <m:t>54 ,863104</m:t>
                        </m:r>
                      </m:e>
                    </m:rad>
                  </m:oMath>
                </a14:m>
                <a:endParaRPr lang="cs-CZ" b="1" i="1" dirty="0">
                  <a:solidFill>
                    <a:srgbClr val="0070C0"/>
                  </a:solidFill>
                  <a:latin typeface="Cambria Math" pitchFamily="18" charset="0"/>
                  <a:ea typeface="Cambria Math" pitchFamily="18" charset="0"/>
                </a:endParaRPr>
              </a:p>
              <a:p>
                <a:pPr marL="0" indent="0">
                  <a:buNone/>
                </a:pPr>
                <a:r>
                  <a:rPr lang="cs-CZ" b="1" i="1" dirty="0" smtClean="0">
                    <a:solidFill>
                      <a:srgbClr val="0070C0"/>
                    </a:solidFill>
                    <a:latin typeface="Cambria Math" pitchFamily="18" charset="0"/>
                    <a:ea typeface="Cambria Math" pitchFamily="18" charset="0"/>
                  </a:rPr>
                  <a:t> </a:t>
                </a:r>
                <a:r>
                  <a:rPr lang="cs-CZ" b="1" i="1" dirty="0" smtClean="0">
                    <a:solidFill>
                      <a:srgbClr val="C00000"/>
                    </a:solidFill>
                    <a:latin typeface="Cambria Math" pitchFamily="18" charset="0"/>
                    <a:ea typeface="Cambria Math" pitchFamily="18" charset="0"/>
                  </a:rPr>
                  <a:t>b ≐ 7,4 cm </a:t>
                </a:r>
              </a:p>
              <a:p>
                <a:pPr marL="0" indent="0">
                  <a:buNone/>
                </a:pPr>
                <a:endParaRPr lang="cs-CZ" b="1" i="1" dirty="0">
                  <a:solidFill>
                    <a:srgbClr val="002060"/>
                  </a:solidFill>
                  <a:latin typeface="Cambria Math" pitchFamily="18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852" t="-2830" b="-31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Obdélník 6"/>
          <p:cNvSpPr/>
          <p:nvPr/>
        </p:nvSpPr>
        <p:spPr>
          <a:xfrm>
            <a:off x="2843808" y="5517232"/>
            <a:ext cx="59791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 smtClean="0">
                <a:solidFill>
                  <a:srgbClr val="002060"/>
                </a:solidFill>
                <a:latin typeface="Cambria Math" pitchFamily="18" charset="0"/>
                <a:ea typeface="Cambria Math" pitchFamily="18" charset="0"/>
              </a:rPr>
              <a:t>Délka </a:t>
            </a:r>
            <a:r>
              <a:rPr lang="cs-CZ" sz="3200" b="1" dirty="0">
                <a:solidFill>
                  <a:srgbClr val="002060"/>
                </a:solidFill>
                <a:latin typeface="Cambria Math" pitchFamily="18" charset="0"/>
                <a:ea typeface="Cambria Math" pitchFamily="18" charset="0"/>
              </a:rPr>
              <a:t>strany </a:t>
            </a:r>
            <a:r>
              <a:rPr lang="cs-CZ" sz="3200" b="1" i="1" dirty="0">
                <a:solidFill>
                  <a:srgbClr val="C00000"/>
                </a:solidFill>
                <a:latin typeface="Cambria Math" pitchFamily="18" charset="0"/>
                <a:ea typeface="Cambria Math" pitchFamily="18" charset="0"/>
              </a:rPr>
              <a:t>b</a:t>
            </a:r>
            <a:r>
              <a:rPr lang="cs-CZ" sz="3200" b="1" dirty="0">
                <a:solidFill>
                  <a:srgbClr val="002060"/>
                </a:solidFill>
                <a:latin typeface="Cambria Math" pitchFamily="18" charset="0"/>
                <a:ea typeface="Cambria Math" pitchFamily="18" charset="0"/>
              </a:rPr>
              <a:t> </a:t>
            </a:r>
            <a:r>
              <a:rPr lang="cs-CZ" sz="3200" b="1" dirty="0" smtClean="0">
                <a:solidFill>
                  <a:srgbClr val="002060"/>
                </a:solidFill>
                <a:latin typeface="Cambria Math" pitchFamily="18" charset="0"/>
                <a:ea typeface="Cambria Math" pitchFamily="18" charset="0"/>
              </a:rPr>
              <a:t>je přibližně </a:t>
            </a:r>
            <a:r>
              <a:rPr lang="cs-CZ" sz="3200" b="1" i="1" dirty="0" smtClean="0">
                <a:solidFill>
                  <a:srgbClr val="C00000"/>
                </a:solidFill>
                <a:latin typeface="Cambria Math" pitchFamily="18" charset="0"/>
                <a:ea typeface="Cambria Math" pitchFamily="18" charset="0"/>
              </a:rPr>
              <a:t>7,4 cm</a:t>
            </a:r>
            <a:r>
              <a:rPr lang="cs-CZ" sz="3200" b="1" dirty="0" smtClean="0">
                <a:solidFill>
                  <a:srgbClr val="002060"/>
                </a:solidFill>
                <a:latin typeface="Cambria Math" pitchFamily="18" charset="0"/>
                <a:ea typeface="Cambria Math" pitchFamily="18" charset="0"/>
              </a:rPr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72213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2060"/>
                </a:solidFill>
              </a:rPr>
              <a:t>Kosinová věta I.</a:t>
            </a:r>
            <a:endParaRPr lang="cs-CZ" b="1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2400" b="1" dirty="0" smtClean="0">
                <a:solidFill>
                  <a:srgbClr val="002060"/>
                </a:solidFill>
                <a:latin typeface="Cambria Math" pitchFamily="18" charset="0"/>
                <a:ea typeface="Cambria Math" pitchFamily="18" charset="0"/>
              </a:rPr>
              <a:t>V trojúhelníku jsou dány délky dvou stran a velikost úhlu, který tyto dvě strany svírají. Jak dlouhá je třetí strana? </a:t>
            </a:r>
            <a:r>
              <a:rPr lang="cs-CZ" sz="2400" b="1" dirty="0" smtClean="0">
                <a:solidFill>
                  <a:schemeClr val="tx2"/>
                </a:solidFill>
                <a:latin typeface="Cambria Math" pitchFamily="18" charset="0"/>
                <a:ea typeface="Cambria Math" pitchFamily="18" charset="0"/>
              </a:rPr>
              <a:t>(Přiřaďte        k daným údajům trojúhelníku správně jeho třetí stranu)</a:t>
            </a:r>
          </a:p>
          <a:p>
            <a:pPr marL="0" indent="0">
              <a:buNone/>
            </a:pPr>
            <a:endParaRPr lang="cs-CZ" sz="2400" b="1" dirty="0" smtClean="0">
              <a:solidFill>
                <a:srgbClr val="002060"/>
              </a:solidFill>
              <a:latin typeface="Cambria Math" pitchFamily="18" charset="0"/>
              <a:ea typeface="Cambria Math" pitchFamily="18" charset="0"/>
            </a:endParaRPr>
          </a:p>
          <a:p>
            <a:pPr marL="0" indent="0" algn="ctr">
              <a:buNone/>
            </a:pPr>
            <a:endParaRPr lang="cs-CZ" sz="4000" b="1" i="1" dirty="0">
              <a:solidFill>
                <a:srgbClr val="00B050"/>
              </a:solidFill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45322" y="2965594"/>
            <a:ext cx="3672408" cy="461665"/>
          </a:xfrm>
          <a:prstGeom prst="rect">
            <a:avLst/>
          </a:prstGeom>
          <a:solidFill>
            <a:srgbClr val="00B050"/>
          </a:solidFill>
          <a:effectLst>
            <a:outerShdw blurRad="40000" dist="23000" dir="5400000" rotWithShape="0">
              <a:srgbClr val="000000">
                <a:alpha val="35000"/>
              </a:srgbClr>
            </a:outerShdw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rtDeco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DANÉ ÚDAJE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45322" y="3789040"/>
            <a:ext cx="3672408" cy="461665"/>
          </a:xfrm>
          <a:prstGeom prst="rect">
            <a:avLst/>
          </a:prstGeom>
          <a:solidFill>
            <a:schemeClr val="accent3">
              <a:lumMod val="75000"/>
            </a:schemeClr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rtDeco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8 m, 4m, 54°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545322" y="4250705"/>
            <a:ext cx="3672408" cy="461665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rtDeco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5 m, 7 m, 71°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545514" y="4712370"/>
            <a:ext cx="3672408" cy="461665"/>
          </a:xfrm>
          <a:prstGeom prst="rect">
            <a:avLst/>
          </a:prstGeom>
          <a:solidFill>
            <a:schemeClr val="accent3">
              <a:lumMod val="75000"/>
            </a:schemeClr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rtDeco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6 m, 10 m, 15°</a:t>
            </a:r>
            <a:endParaRPr lang="cs-CZ" sz="24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545322" y="5174035"/>
            <a:ext cx="3672408" cy="461665"/>
          </a:xfrm>
          <a:prstGeom prst="rect">
            <a:avLst/>
          </a:prstGeom>
          <a:solidFill>
            <a:schemeClr val="accent3">
              <a:lumMod val="75000"/>
            </a:schemeClr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rtDeco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15 m, 6m, 49°</a:t>
            </a:r>
            <a:endParaRPr lang="cs-CZ" sz="24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545514" y="5635700"/>
            <a:ext cx="3672408" cy="461665"/>
          </a:xfrm>
          <a:prstGeom prst="rect">
            <a:avLst/>
          </a:prstGeom>
          <a:solidFill>
            <a:schemeClr val="accent3">
              <a:lumMod val="75000"/>
            </a:schemeClr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rtDeco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4m, 6m, 127°</a:t>
            </a:r>
            <a:endParaRPr lang="cs-CZ" sz="2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691022" y="3789037"/>
            <a:ext cx="2880320" cy="461665"/>
          </a:xfrm>
          <a:prstGeom prst="rect">
            <a:avLst/>
          </a:prstGeom>
          <a:solidFill>
            <a:schemeClr val="accent6">
              <a:lumMod val="75000"/>
            </a:schemeClr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rtDeco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12 m</a:t>
            </a:r>
            <a:endParaRPr lang="cs-CZ" sz="24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691022" y="4250702"/>
            <a:ext cx="2880320" cy="461665"/>
          </a:xfrm>
          <a:prstGeom prst="rect">
            <a:avLst/>
          </a:prstGeom>
          <a:solidFill>
            <a:schemeClr val="accent6">
              <a:lumMod val="75000"/>
            </a:schemeClr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rtDeco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7,2 m</a:t>
            </a:r>
            <a:endParaRPr lang="cs-CZ" sz="24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691022" y="4712370"/>
            <a:ext cx="2880320" cy="461665"/>
          </a:xfrm>
          <a:prstGeom prst="rect">
            <a:avLst/>
          </a:prstGeom>
          <a:solidFill>
            <a:schemeClr val="accent6">
              <a:lumMod val="75000"/>
            </a:schemeClr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rtDeco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9 m</a:t>
            </a:r>
            <a:endParaRPr lang="cs-CZ" sz="24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691022" y="5174035"/>
            <a:ext cx="2880320" cy="461665"/>
          </a:xfrm>
          <a:prstGeom prst="rect">
            <a:avLst/>
          </a:prstGeom>
          <a:solidFill>
            <a:schemeClr val="accent6">
              <a:lumMod val="75000"/>
            </a:schemeClr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rtDeco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6,5 m</a:t>
            </a:r>
            <a:endParaRPr lang="cs-CZ" sz="24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691022" y="5635699"/>
            <a:ext cx="2880320" cy="461665"/>
          </a:xfrm>
          <a:prstGeom prst="rect">
            <a:avLst/>
          </a:prstGeom>
          <a:solidFill>
            <a:schemeClr val="accent6">
              <a:lumMod val="75000"/>
            </a:schemeClr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rtDeco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4,5 m</a:t>
            </a:r>
            <a:endParaRPr lang="cs-CZ" sz="24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691022" y="2965593"/>
            <a:ext cx="2880320" cy="461665"/>
          </a:xfrm>
          <a:prstGeom prst="rect">
            <a:avLst/>
          </a:prstGeom>
          <a:solidFill>
            <a:schemeClr val="accent6">
              <a:lumMod val="50000"/>
            </a:schemeClr>
          </a:solidFill>
          <a:effectLst>
            <a:outerShdw blurRad="40000" dist="23000" dir="5400000" rotWithShape="0">
              <a:srgbClr val="000000">
                <a:alpha val="35000"/>
              </a:srgbClr>
            </a:outerShdw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rtDeco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TŘETÍ STRANA</a:t>
            </a:r>
            <a:endParaRPr lang="cs-CZ" sz="2400" b="1" dirty="0"/>
          </a:p>
        </p:txBody>
      </p:sp>
      <p:cxnSp>
        <p:nvCxnSpPr>
          <p:cNvPr id="17" name="Přímá spojnice se šipkou 16"/>
          <p:cNvCxnSpPr/>
          <p:nvPr/>
        </p:nvCxnSpPr>
        <p:spPr>
          <a:xfrm>
            <a:off x="4217922" y="4019872"/>
            <a:ext cx="1473100" cy="1384995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9" name="Přímá spojnice se šipkou 18"/>
          <p:cNvCxnSpPr/>
          <p:nvPr/>
        </p:nvCxnSpPr>
        <p:spPr>
          <a:xfrm>
            <a:off x="4217922" y="4481537"/>
            <a:ext cx="1473100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1" name="Přímá spojnice se šipkou 20"/>
          <p:cNvCxnSpPr/>
          <p:nvPr/>
        </p:nvCxnSpPr>
        <p:spPr>
          <a:xfrm>
            <a:off x="4217922" y="4943202"/>
            <a:ext cx="1473100" cy="923329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se šipkou 24"/>
          <p:cNvCxnSpPr/>
          <p:nvPr/>
        </p:nvCxnSpPr>
        <p:spPr>
          <a:xfrm flipV="1">
            <a:off x="4217922" y="4019872"/>
            <a:ext cx="1473100" cy="1384995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7" name="Přímá spojnice se šipkou 26"/>
          <p:cNvCxnSpPr/>
          <p:nvPr/>
        </p:nvCxnSpPr>
        <p:spPr>
          <a:xfrm flipV="1">
            <a:off x="4217922" y="4943202"/>
            <a:ext cx="1473100" cy="923329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52058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pPr marL="0" indent="0" algn="ctr">
              <a:buNone/>
            </a:pPr>
            <a:r>
              <a:rPr lang="cs-CZ" sz="9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?? DOTAZY ??</a:t>
            </a:r>
            <a:endParaRPr lang="cs-CZ" sz="9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90786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692</TotalTime>
  <Words>481</Words>
  <Application>Microsoft Office PowerPoint</Application>
  <PresentationFormat>Předvádění na obrazovce (4:3)</PresentationFormat>
  <Paragraphs>79</Paragraphs>
  <Slides>9</Slides>
  <Notes>1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Prezentace aplikace PowerPoint</vt:lpstr>
      <vt:lpstr>Kosinová věta I.</vt:lpstr>
      <vt:lpstr>Kosinová věta I.</vt:lpstr>
      <vt:lpstr>Kosinová věta I.</vt:lpstr>
      <vt:lpstr>Kosinová věta I.</vt:lpstr>
      <vt:lpstr>Kosinová věta I.</vt:lpstr>
      <vt:lpstr>Kosinová věta I.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Sinová věta</dc:title>
  <dc:creator>Petr Zeidler</dc:creator>
  <cp:lastModifiedBy>Petr Zeidler</cp:lastModifiedBy>
  <cp:revision>80</cp:revision>
  <dcterms:created xsi:type="dcterms:W3CDTF">2012-11-03T16:05:31Z</dcterms:created>
  <dcterms:modified xsi:type="dcterms:W3CDTF">2013-02-09T14:15:55Z</dcterms:modified>
</cp:coreProperties>
</file>