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8" r:id="rId3"/>
    <p:sldId id="279" r:id="rId4"/>
    <p:sldId id="256" r:id="rId5"/>
    <p:sldId id="258" r:id="rId6"/>
    <p:sldId id="260" r:id="rId7"/>
    <p:sldId id="261" r:id="rId8"/>
    <p:sldId id="262" r:id="rId9"/>
    <p:sldId id="263" r:id="rId10"/>
    <p:sldId id="267" r:id="rId11"/>
    <p:sldId id="264" r:id="rId12"/>
    <p:sldId id="265" r:id="rId13"/>
    <p:sldId id="266" r:id="rId14"/>
    <p:sldId id="268" r:id="rId15"/>
    <p:sldId id="269" r:id="rId16"/>
    <p:sldId id="273" r:id="rId17"/>
    <p:sldId id="274" r:id="rId18"/>
    <p:sldId id="276" r:id="rId19"/>
    <p:sldId id="275" r:id="rId20"/>
    <p:sldId id="277" r:id="rId21"/>
    <p:sldId id="272" r:id="rId22"/>
    <p:sldId id="259" r:id="rId23"/>
    <p:sldId id="270" r:id="rId24"/>
    <p:sldId id="271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76B4404-B1AA-4F2F-944E-547D0E8A7B2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54A32A65-4C0A-450D-986B-851FD5AE066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B4404-B1AA-4F2F-944E-547D0E8A7B2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2A65-4C0A-450D-986B-851FD5AE06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76B4404-B1AA-4F2F-944E-547D0E8A7B2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54A32A65-4C0A-450D-986B-851FD5AE066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B4404-B1AA-4F2F-944E-547D0E8A7B2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2A65-4C0A-450D-986B-851FD5AE066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B4404-B1AA-4F2F-944E-547D0E8A7B2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2A65-4C0A-450D-986B-851FD5AE066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B4404-B1AA-4F2F-944E-547D0E8A7B2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2A65-4C0A-450D-986B-851FD5AE066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B4404-B1AA-4F2F-944E-547D0E8A7B2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2A65-4C0A-450D-986B-851FD5AE0669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B4404-B1AA-4F2F-944E-547D0E8A7B2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2A65-4C0A-450D-986B-851FD5AE06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B4404-B1AA-4F2F-944E-547D0E8A7B2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2A65-4C0A-450D-986B-851FD5AE06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B4404-B1AA-4F2F-944E-547D0E8A7B2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2A65-4C0A-450D-986B-851FD5AE06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B4404-B1AA-4F2F-944E-547D0E8A7B2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2A65-4C0A-450D-986B-851FD5AE066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3816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2573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2749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5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1892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4609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0083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1752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6593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2143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6440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464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9533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8763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76B4404-B1AA-4F2F-944E-547D0E8A7B28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4A32A65-4C0A-450D-986B-851FD5AE0669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7963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eformationsdenkmalGenf1.jpg" TargetMode="External"/><Relationship Id="rId2" Type="http://schemas.openxmlformats.org/officeDocument/2006/relationships/hyperlink" Target="http://commons.wikimedia.org/wiki/File:Johannes_calvin.jpg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Jan Kalvín a kalvinismus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7619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VY_32_INOVACE_3.DE.17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5453913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Počátky novověku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25965" y="4509120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 seznámení žáků s problematikou života a činnosti Jana Kalvína. Sleduje problematiku formování švýcarské reformace v 16. Století a problematiku existence Ženevské republiky. Soustředí se také na postižení významu kalvinismu. Obrazový materiál je vhodný jako pomůcka pro osvětlení a srovnání událostí. Pomůcky: interaktivní tabule, dataprojektor, učebnice.</a:t>
            </a:r>
          </a:p>
          <a:p>
            <a:endParaRPr lang="cs-CZ" sz="11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3308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Jan Kalvín a kalvinismus</a:t>
            </a:r>
            <a:endParaRPr lang="cs-CZ" sz="3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81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Jan Kalvín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1509 – 1564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04621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572000" y="5589240"/>
            <a:ext cx="4041775" cy="685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1. 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268760"/>
            <a:ext cx="4258816" cy="5112568"/>
          </a:xfrm>
        </p:spPr>
        <p:txBody>
          <a:bodyPr>
            <a:normAutofit fontScale="92500"/>
          </a:bodyPr>
          <a:lstStyle/>
          <a:p>
            <a:r>
              <a:rPr lang="cs-CZ" dirty="0"/>
              <a:t>vlastním jménem </a:t>
            </a:r>
            <a:r>
              <a:rPr lang="cs-CZ" b="1" dirty="0"/>
              <a:t>Jean </a:t>
            </a:r>
            <a:r>
              <a:rPr lang="cs-CZ" b="1" dirty="0" err="1" smtClean="0"/>
              <a:t>Cauvin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Francouzsky psán </a:t>
            </a:r>
            <a:r>
              <a:rPr lang="cs-CZ" b="1" dirty="0"/>
              <a:t>Jean </a:t>
            </a:r>
            <a:r>
              <a:rPr lang="cs-CZ" b="1" dirty="0" err="1" smtClean="0"/>
              <a:t>Calvin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švýcarský </a:t>
            </a:r>
            <a:r>
              <a:rPr lang="cs-CZ" dirty="0"/>
              <a:t>teolog francouzského </a:t>
            </a:r>
            <a:r>
              <a:rPr lang="cs-CZ" dirty="0" smtClean="0"/>
              <a:t>původu</a:t>
            </a:r>
          </a:p>
          <a:p>
            <a:endParaRPr lang="cs-CZ" dirty="0" smtClean="0"/>
          </a:p>
          <a:p>
            <a:r>
              <a:rPr lang="cs-CZ" dirty="0"/>
              <a:t>zakladatel </a:t>
            </a:r>
            <a:r>
              <a:rPr lang="cs-CZ" dirty="0" smtClean="0"/>
              <a:t>kalvinismu</a:t>
            </a:r>
          </a:p>
          <a:p>
            <a:endParaRPr lang="cs-CZ" dirty="0" smtClean="0"/>
          </a:p>
          <a:p>
            <a:r>
              <a:rPr lang="pt-BR" dirty="0"/>
              <a:t>o </a:t>
            </a:r>
            <a:r>
              <a:rPr lang="pt-BR" dirty="0" smtClean="0"/>
              <a:t>generaci </a:t>
            </a:r>
            <a:r>
              <a:rPr lang="pt-BR" dirty="0"/>
              <a:t>mladší než Zwingli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12776"/>
            <a:ext cx="4070843" cy="4836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3430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Kalvín se narodil 10.7.1509 v </a:t>
            </a:r>
            <a:r>
              <a:rPr lang="cs-CZ" dirty="0" err="1"/>
              <a:t>Noyonu</a:t>
            </a:r>
            <a:r>
              <a:rPr lang="cs-CZ" dirty="0"/>
              <a:t> ve </a:t>
            </a:r>
            <a:r>
              <a:rPr lang="cs-CZ" dirty="0" smtClean="0"/>
              <a:t>Francii</a:t>
            </a:r>
          </a:p>
          <a:p>
            <a:endParaRPr lang="cs-CZ" dirty="0" smtClean="0"/>
          </a:p>
          <a:p>
            <a:r>
              <a:rPr lang="cs-CZ" dirty="0" smtClean="0"/>
              <a:t>Jeho </a:t>
            </a:r>
            <a:r>
              <a:rPr lang="cs-CZ" dirty="0"/>
              <a:t>otec byl biskupským tajemníkem a  generálním </a:t>
            </a:r>
            <a:r>
              <a:rPr lang="cs-CZ" dirty="0" smtClean="0"/>
              <a:t>prokurátorem – byl </a:t>
            </a:r>
            <a:r>
              <a:rPr lang="cs-CZ" dirty="0"/>
              <a:t>hospodářským </a:t>
            </a:r>
            <a:r>
              <a:rPr lang="cs-CZ" dirty="0" smtClean="0"/>
              <a:t>správcem </a:t>
            </a:r>
            <a:r>
              <a:rPr lang="cs-CZ" dirty="0"/>
              <a:t>majetku </a:t>
            </a:r>
            <a:r>
              <a:rPr lang="cs-CZ" dirty="0" smtClean="0"/>
              <a:t>kapituly </a:t>
            </a:r>
            <a:r>
              <a:rPr lang="cs-CZ" dirty="0"/>
              <a:t>v </a:t>
            </a:r>
            <a:r>
              <a:rPr lang="cs-CZ" dirty="0" err="1" smtClean="0"/>
              <a:t>Noyonu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Od </a:t>
            </a:r>
            <a:r>
              <a:rPr lang="cs-CZ" dirty="0"/>
              <a:t>roku 1524 studuje v </a:t>
            </a:r>
            <a:r>
              <a:rPr lang="cs-CZ" dirty="0" smtClean="0"/>
              <a:t>Paříži</a:t>
            </a:r>
          </a:p>
          <a:p>
            <a:endParaRPr lang="cs-CZ" dirty="0" smtClean="0"/>
          </a:p>
          <a:p>
            <a:r>
              <a:rPr lang="cs-CZ" dirty="0" smtClean="0"/>
              <a:t>Později se začal </a:t>
            </a:r>
            <a:r>
              <a:rPr lang="cs-CZ" dirty="0"/>
              <a:t>v </a:t>
            </a:r>
            <a:r>
              <a:rPr lang="cs-CZ" dirty="0" err="1"/>
              <a:t>Orleánsu</a:t>
            </a:r>
            <a:r>
              <a:rPr lang="cs-CZ" dirty="0"/>
              <a:t> věnovat studiu </a:t>
            </a:r>
            <a:r>
              <a:rPr lang="cs-CZ" dirty="0" smtClean="0"/>
              <a:t>práv</a:t>
            </a:r>
          </a:p>
          <a:p>
            <a:endParaRPr lang="cs-CZ" dirty="0" smtClean="0"/>
          </a:p>
          <a:p>
            <a:r>
              <a:rPr lang="cs-CZ" dirty="0" smtClean="0"/>
              <a:t>Teologické </a:t>
            </a:r>
            <a:r>
              <a:rPr lang="cs-CZ" dirty="0"/>
              <a:t>znalosti získal </a:t>
            </a:r>
            <a:r>
              <a:rPr lang="cs-CZ" dirty="0" smtClean="0"/>
              <a:t>samostudiem</a:t>
            </a:r>
          </a:p>
          <a:p>
            <a:endParaRPr lang="cs-CZ" dirty="0" smtClean="0"/>
          </a:p>
          <a:p>
            <a:r>
              <a:rPr lang="cs-CZ" dirty="0" smtClean="0"/>
              <a:t>Po </a:t>
            </a:r>
            <a:r>
              <a:rPr lang="cs-CZ" dirty="0"/>
              <a:t>smrti otce končí se studiem práv a vrací se do </a:t>
            </a:r>
            <a:r>
              <a:rPr lang="cs-CZ" dirty="0" smtClean="0"/>
              <a:t>Paříže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86860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124744"/>
            <a:ext cx="8892480" cy="5234136"/>
          </a:xfrm>
        </p:spPr>
        <p:txBody>
          <a:bodyPr>
            <a:normAutofit fontScale="92500"/>
          </a:bodyPr>
          <a:lstStyle/>
          <a:p>
            <a:r>
              <a:rPr lang="cs-CZ" sz="2800" dirty="0" smtClean="0"/>
              <a:t>1534 v Paříži tzv. </a:t>
            </a:r>
            <a:r>
              <a:rPr lang="cs-CZ" sz="2800" b="1" dirty="0" smtClean="0"/>
              <a:t>plakátová aféra</a:t>
            </a:r>
          </a:p>
          <a:p>
            <a:pPr lvl="1"/>
            <a:r>
              <a:rPr lang="cs-CZ" sz="2500" dirty="0" smtClean="0"/>
              <a:t>Po </a:t>
            </a:r>
            <a:r>
              <a:rPr lang="cs-CZ" sz="2500" dirty="0"/>
              <a:t>Paříži vylepovány protikatolické plakáty </a:t>
            </a:r>
          </a:p>
          <a:p>
            <a:pPr lvl="1"/>
            <a:r>
              <a:rPr lang="cs-CZ" sz="2500" dirty="0" smtClean="0"/>
              <a:t>Dokonce </a:t>
            </a:r>
            <a:r>
              <a:rPr lang="cs-CZ" sz="2500" dirty="0"/>
              <a:t>na dveře královy ložnice na zámku v </a:t>
            </a:r>
            <a:r>
              <a:rPr lang="cs-CZ" sz="2500" dirty="0" err="1" smtClean="0"/>
              <a:t>Ambois</a:t>
            </a:r>
            <a:endParaRPr lang="cs-CZ" sz="2500" dirty="0" smtClean="0"/>
          </a:p>
          <a:p>
            <a:pPr lvl="1"/>
            <a:r>
              <a:rPr lang="cs-CZ" sz="2500" dirty="0" smtClean="0"/>
              <a:t>Pařížský </a:t>
            </a:r>
            <a:r>
              <a:rPr lang="cs-CZ" sz="2500" dirty="0"/>
              <a:t>parlament nařídil zákrok proti reformátorům </a:t>
            </a:r>
            <a:endParaRPr lang="cs-CZ" sz="2500" dirty="0" smtClean="0"/>
          </a:p>
          <a:p>
            <a:pPr lvl="1"/>
            <a:r>
              <a:rPr lang="cs-CZ" sz="2500" dirty="0"/>
              <a:t>Kalvín musel uprchnout z Francie, přes Štrasburk se </a:t>
            </a:r>
            <a:r>
              <a:rPr lang="cs-CZ" sz="2500" dirty="0" smtClean="0"/>
              <a:t>dostává </a:t>
            </a:r>
            <a:r>
              <a:rPr lang="cs-CZ" sz="2500" dirty="0"/>
              <a:t>do </a:t>
            </a:r>
            <a:r>
              <a:rPr lang="cs-CZ" sz="2500" dirty="0" smtClean="0"/>
              <a:t>Basileje</a:t>
            </a:r>
          </a:p>
          <a:p>
            <a:endParaRPr lang="cs-CZ" sz="2800" dirty="0"/>
          </a:p>
          <a:p>
            <a:r>
              <a:rPr lang="cs-CZ" sz="2800" dirty="0"/>
              <a:t>V Basileji vydává anonymně </a:t>
            </a:r>
            <a:r>
              <a:rPr lang="cs-CZ" sz="2800" b="1" dirty="0" err="1"/>
              <a:t>Institutio</a:t>
            </a:r>
            <a:r>
              <a:rPr lang="cs-CZ" sz="2800" b="1" dirty="0"/>
              <a:t> </a:t>
            </a:r>
            <a:r>
              <a:rPr lang="cs-CZ" sz="2800" b="1" dirty="0" err="1" smtClean="0"/>
              <a:t>religionis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christianae</a:t>
            </a:r>
            <a:endParaRPr lang="cs-CZ" sz="2800" b="1" dirty="0"/>
          </a:p>
          <a:p>
            <a:pPr lvl="1"/>
            <a:r>
              <a:rPr lang="cs-CZ" sz="2500" dirty="0" smtClean="0"/>
              <a:t>1536 </a:t>
            </a:r>
            <a:endParaRPr lang="cs-CZ" sz="2500" dirty="0"/>
          </a:p>
          <a:p>
            <a:pPr lvl="1"/>
            <a:r>
              <a:rPr lang="cs-CZ" sz="2500" dirty="0"/>
              <a:t>O rok </a:t>
            </a:r>
            <a:r>
              <a:rPr lang="cs-CZ" sz="2500" dirty="0" smtClean="0"/>
              <a:t>později vydává spis pod </a:t>
            </a:r>
            <a:r>
              <a:rPr lang="cs-CZ" sz="2500" dirty="0"/>
              <a:t>svým jménem</a:t>
            </a:r>
          </a:p>
          <a:p>
            <a:pPr lvl="1"/>
            <a:r>
              <a:rPr lang="cs-CZ" sz="2500" dirty="0"/>
              <a:t>Obrana francouzských protestantů</a:t>
            </a:r>
          </a:p>
          <a:p>
            <a:pPr lvl="1"/>
            <a:r>
              <a:rPr lang="cs-CZ" sz="2500" dirty="0"/>
              <a:t>Věnován francouzskému králi – Kalvín ho chtěl získat pro </a:t>
            </a:r>
            <a:r>
              <a:rPr lang="cs-CZ" sz="2500" dirty="0" smtClean="0"/>
              <a:t>reformu</a:t>
            </a:r>
            <a:endParaRPr lang="cs-CZ" sz="2500" dirty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117045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Institutio</a:t>
            </a:r>
            <a:r>
              <a:rPr lang="cs-CZ" b="1" dirty="0"/>
              <a:t> </a:t>
            </a:r>
            <a:r>
              <a:rPr lang="cs-CZ" b="1" dirty="0" err="1"/>
              <a:t>religionis</a:t>
            </a:r>
            <a:r>
              <a:rPr lang="cs-CZ" b="1" dirty="0"/>
              <a:t> </a:t>
            </a:r>
            <a:r>
              <a:rPr lang="cs-CZ" b="1" dirty="0" err="1" smtClean="0"/>
              <a:t>christianae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090120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Zasazuje se o chudou a malou církev </a:t>
            </a:r>
            <a:r>
              <a:rPr lang="cs-CZ" sz="2800" dirty="0" smtClean="0"/>
              <a:t>pronásledovaných</a:t>
            </a:r>
          </a:p>
          <a:p>
            <a:endParaRPr lang="cs-CZ" sz="2800" dirty="0" smtClean="0"/>
          </a:p>
          <a:p>
            <a:r>
              <a:rPr lang="cs-CZ" sz="2800" dirty="0" smtClean="0"/>
              <a:t>Taková </a:t>
            </a:r>
            <a:r>
              <a:rPr lang="cs-CZ" sz="2800" dirty="0"/>
              <a:t>církev je podle Kalvína pravou církví </a:t>
            </a:r>
            <a:r>
              <a:rPr lang="cs-CZ" sz="2800" dirty="0" smtClean="0"/>
              <a:t>Kristovou</a:t>
            </a:r>
          </a:p>
          <a:p>
            <a:endParaRPr lang="cs-CZ" sz="2800" dirty="0" smtClean="0"/>
          </a:p>
          <a:p>
            <a:r>
              <a:rPr lang="cs-CZ" sz="2800" dirty="0" smtClean="0"/>
              <a:t>Protějškem </a:t>
            </a:r>
            <a:r>
              <a:rPr lang="cs-CZ" sz="2800" dirty="0"/>
              <a:t>této církve je </a:t>
            </a:r>
            <a:r>
              <a:rPr lang="cs-CZ" sz="2800" dirty="0" smtClean="0"/>
              <a:t>církev římská</a:t>
            </a:r>
          </a:p>
          <a:p>
            <a:pPr lvl="1"/>
            <a:r>
              <a:rPr lang="cs-CZ" sz="2500" dirty="0" smtClean="0"/>
              <a:t>Bohatá </a:t>
            </a:r>
            <a:r>
              <a:rPr lang="cs-CZ" sz="2500" dirty="0"/>
              <a:t>a </a:t>
            </a:r>
            <a:r>
              <a:rPr lang="cs-CZ" sz="2500" dirty="0" smtClean="0"/>
              <a:t>hierarchická</a:t>
            </a:r>
          </a:p>
          <a:p>
            <a:pPr lvl="1"/>
            <a:endParaRPr lang="cs-CZ" sz="2500" dirty="0"/>
          </a:p>
          <a:p>
            <a:r>
              <a:rPr lang="cs-CZ" sz="2800" dirty="0"/>
              <a:t>Známkou pravé církve je podle Kalvína hlásání čistého slova Božího a správné spravování </a:t>
            </a:r>
            <a:r>
              <a:rPr lang="cs-CZ" sz="2800" dirty="0" smtClean="0"/>
              <a:t>svátostí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265192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Ženevská republika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8510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1536 přišel Kalvín </a:t>
            </a:r>
            <a:r>
              <a:rPr lang="cs-CZ" sz="2800" b="1" dirty="0"/>
              <a:t>do </a:t>
            </a:r>
            <a:r>
              <a:rPr lang="cs-CZ" sz="2800" b="1" dirty="0" smtClean="0"/>
              <a:t>Ženevy</a:t>
            </a:r>
          </a:p>
          <a:p>
            <a:pPr lvl="1"/>
            <a:r>
              <a:rPr lang="cs-CZ" sz="2400" dirty="0" smtClean="0"/>
              <a:t>Měl zde pracovat </a:t>
            </a:r>
            <a:r>
              <a:rPr lang="cs-CZ" sz="2400" dirty="0"/>
              <a:t>pro </a:t>
            </a:r>
            <a:r>
              <a:rPr lang="cs-CZ" sz="2400" dirty="0" smtClean="0"/>
              <a:t>reformaci</a:t>
            </a:r>
          </a:p>
          <a:p>
            <a:pPr lvl="1"/>
            <a:r>
              <a:rPr lang="cs-CZ" sz="2400" dirty="0"/>
              <a:t>Byl ustanoven kazatelem a městským farářem</a:t>
            </a:r>
            <a:endParaRPr lang="cs-CZ" sz="2400" dirty="0" smtClean="0"/>
          </a:p>
          <a:p>
            <a:endParaRPr lang="cs-CZ" sz="2800" dirty="0" smtClean="0"/>
          </a:p>
          <a:p>
            <a:r>
              <a:rPr lang="cs-CZ" sz="2800" dirty="0" smtClean="0"/>
              <a:t>1537 – Kalvín </a:t>
            </a:r>
            <a:r>
              <a:rPr lang="cs-CZ" sz="2800" dirty="0"/>
              <a:t>vypracoval </a:t>
            </a:r>
            <a:r>
              <a:rPr lang="cs-CZ" sz="2800" b="1" dirty="0"/>
              <a:t>přísný obecní </a:t>
            </a:r>
            <a:r>
              <a:rPr lang="cs-CZ" sz="2800" b="1" dirty="0" smtClean="0"/>
              <a:t>řád</a:t>
            </a:r>
          </a:p>
          <a:p>
            <a:pPr lvl="1"/>
            <a:r>
              <a:rPr lang="cs-CZ" sz="2400" dirty="0" smtClean="0"/>
              <a:t>Vyžadoval </a:t>
            </a:r>
            <a:r>
              <a:rPr lang="cs-CZ" sz="2400" dirty="0"/>
              <a:t>přísnou církevní </a:t>
            </a:r>
            <a:r>
              <a:rPr lang="cs-CZ" sz="2400" dirty="0" smtClean="0"/>
              <a:t>kázeň</a:t>
            </a:r>
          </a:p>
          <a:p>
            <a:pPr lvl="1"/>
            <a:r>
              <a:rPr lang="cs-CZ" sz="2400" dirty="0"/>
              <a:t>Nehodní měli být </a:t>
            </a:r>
            <a:r>
              <a:rPr lang="cs-CZ" sz="2400" dirty="0" smtClean="0"/>
              <a:t>exkomunikováni</a:t>
            </a:r>
          </a:p>
          <a:p>
            <a:pPr lvl="1"/>
            <a:r>
              <a:rPr lang="cs-CZ" sz="2400" dirty="0"/>
              <a:t>Všichni obyvatelé museli složit přísahu nového vyznání, kdo tak neučinil, byl zbaven měšťanského práva a musel se vystěhovat</a:t>
            </a:r>
            <a:endParaRPr lang="cs-CZ" sz="2400" b="1" dirty="0" smtClean="0"/>
          </a:p>
          <a:p>
            <a:pPr lvl="1"/>
            <a:r>
              <a:rPr lang="cs-CZ" sz="2400" dirty="0" smtClean="0"/>
              <a:t>Narazil </a:t>
            </a:r>
            <a:r>
              <a:rPr lang="cs-CZ" sz="2400" dirty="0"/>
              <a:t>na silný </a:t>
            </a:r>
            <a:r>
              <a:rPr lang="cs-CZ" sz="2400" dirty="0" smtClean="0"/>
              <a:t>odpor</a:t>
            </a:r>
          </a:p>
          <a:p>
            <a:pPr lvl="1"/>
            <a:r>
              <a:rPr lang="cs-CZ" sz="2400" dirty="0" smtClean="0"/>
              <a:t>1538 byl ze </a:t>
            </a:r>
            <a:r>
              <a:rPr lang="cs-CZ" sz="2400" dirty="0"/>
              <a:t>Ženevy </a:t>
            </a:r>
            <a:r>
              <a:rPr lang="cs-CZ" sz="2400" dirty="0" smtClean="0"/>
              <a:t>vypovězen</a:t>
            </a:r>
          </a:p>
        </p:txBody>
      </p:sp>
    </p:spTree>
    <p:extLst>
      <p:ext uri="{BB962C8B-B14F-4D97-AF65-F5344CB8AC3E}">
        <p14:creationId xmlns:p14="http://schemas.microsoft.com/office/powerpoint/2010/main" val="250082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Kalvín odešel do Štrasburku, kde na univerzitě přednášel biblickou teologii</a:t>
            </a:r>
          </a:p>
          <a:p>
            <a:endParaRPr lang="cs-CZ" sz="2800" dirty="0" smtClean="0"/>
          </a:p>
          <a:p>
            <a:r>
              <a:rPr lang="cs-CZ" sz="2800" dirty="0" smtClean="0"/>
              <a:t>1541 </a:t>
            </a:r>
            <a:r>
              <a:rPr lang="cs-CZ" sz="2800" dirty="0"/>
              <a:t>ho ženevští radní požádali, aby odpověděl jejich arcibiskupovi, který je chtěl přimět k návratu ke katolictví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/>
              <a:t>Kalvínova odpověď městskou radu přesvědčila natolik, že ho pozvali zpět a slíbili, že se jeho obecnímu zřízení </a:t>
            </a:r>
            <a:r>
              <a:rPr lang="cs-CZ" sz="2800" dirty="0" smtClean="0"/>
              <a:t>podřídí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97133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Kalvínova obec v Ženevě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Autofit/>
          </a:bodyPr>
          <a:lstStyle/>
          <a:p>
            <a:r>
              <a:rPr lang="cs-CZ" sz="3200" dirty="0" smtClean="0"/>
              <a:t>Synodální struktura</a:t>
            </a:r>
          </a:p>
          <a:p>
            <a:r>
              <a:rPr lang="cs-CZ" sz="3200" b="1" dirty="0" smtClean="0"/>
              <a:t>4 základní stavy</a:t>
            </a:r>
          </a:p>
          <a:p>
            <a:pPr lvl="1"/>
            <a:r>
              <a:rPr lang="cs-CZ" sz="2800" b="1" dirty="0" smtClean="0"/>
              <a:t>Pastoři</a:t>
            </a:r>
          </a:p>
          <a:p>
            <a:pPr lvl="2"/>
            <a:r>
              <a:rPr lang="cs-CZ" sz="2800" dirty="0" smtClean="0"/>
              <a:t>Mají správně a zbožně kázat</a:t>
            </a:r>
          </a:p>
          <a:p>
            <a:pPr lvl="1"/>
            <a:r>
              <a:rPr lang="cs-CZ" sz="2800" b="1" dirty="0" smtClean="0"/>
              <a:t>Doktoři</a:t>
            </a:r>
          </a:p>
          <a:p>
            <a:pPr lvl="2"/>
            <a:r>
              <a:rPr lang="cs-CZ" sz="2800" dirty="0" smtClean="0"/>
              <a:t>Podléhá jim náboženské učení a interpretace</a:t>
            </a:r>
          </a:p>
          <a:p>
            <a:pPr lvl="1"/>
            <a:r>
              <a:rPr lang="cs-CZ" sz="2800" b="1" dirty="0" smtClean="0"/>
              <a:t>Staršovstvo</a:t>
            </a:r>
          </a:p>
          <a:p>
            <a:pPr lvl="2"/>
            <a:r>
              <a:rPr lang="cs-CZ" sz="2800" dirty="0" smtClean="0"/>
              <a:t>Rada obce, dohlíží na morální život obce</a:t>
            </a:r>
          </a:p>
          <a:p>
            <a:pPr lvl="1"/>
            <a:r>
              <a:rPr lang="cs-CZ" sz="2800" b="1" dirty="0" err="1" smtClean="0"/>
              <a:t>Diakoni</a:t>
            </a:r>
            <a:endParaRPr lang="cs-CZ" sz="2800" b="1" dirty="0" smtClean="0"/>
          </a:p>
          <a:p>
            <a:pPr lvl="2"/>
            <a:r>
              <a:rPr lang="cs-CZ" sz="2800" dirty="0" smtClean="0"/>
              <a:t>Péče o chudé a nemocné apod.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143172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/>
          <a:lstStyle/>
          <a:p>
            <a:r>
              <a:rPr lang="cs-CZ" sz="2800" dirty="0" smtClean="0"/>
              <a:t>Jsou ustanoveny </a:t>
            </a:r>
            <a:r>
              <a:rPr lang="cs-CZ" sz="2800" b="1" dirty="0" smtClean="0"/>
              <a:t>dvě kontrolní instance</a:t>
            </a:r>
          </a:p>
          <a:p>
            <a:pPr lvl="1"/>
            <a:r>
              <a:rPr lang="cs-CZ" sz="2500" b="1" dirty="0" smtClean="0"/>
              <a:t>Konference pastorů</a:t>
            </a:r>
          </a:p>
          <a:p>
            <a:pPr lvl="2"/>
            <a:r>
              <a:rPr lang="cs-CZ" sz="2500" dirty="0" smtClean="0"/>
              <a:t>Dbá na čistotu náboženského učení</a:t>
            </a:r>
          </a:p>
          <a:p>
            <a:pPr lvl="1"/>
            <a:r>
              <a:rPr lang="cs-CZ" sz="2500" b="1" dirty="0" smtClean="0"/>
              <a:t>Konzistorium (konzistoř)</a:t>
            </a:r>
          </a:p>
          <a:p>
            <a:pPr lvl="2"/>
            <a:r>
              <a:rPr lang="cs-CZ" sz="2500" dirty="0" smtClean="0"/>
              <a:t>Pastoři a staršovstvo</a:t>
            </a:r>
          </a:p>
          <a:p>
            <a:pPr lvl="2"/>
            <a:r>
              <a:rPr lang="cs-CZ" sz="2500" dirty="0" smtClean="0"/>
              <a:t>Dbá na mravní pořádek v církvi</a:t>
            </a:r>
          </a:p>
          <a:p>
            <a:endParaRPr lang="cs-CZ" sz="2800" dirty="0" smtClean="0"/>
          </a:p>
          <a:p>
            <a:r>
              <a:rPr lang="cs-CZ" sz="2800" dirty="0" smtClean="0"/>
              <a:t>Byla zajištěna absolutní nadvláda církevních norem ve veřejném i státním životě</a:t>
            </a:r>
          </a:p>
          <a:p>
            <a:pPr lvl="1"/>
            <a:r>
              <a:rPr lang="cs-CZ" sz="2500" dirty="0" smtClean="0"/>
              <a:t>Celá řada trestů od napomenutí po trest smrti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84795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090120"/>
          </a:xfrm>
        </p:spPr>
        <p:txBody>
          <a:bodyPr>
            <a:normAutofit/>
          </a:bodyPr>
          <a:lstStyle/>
          <a:p>
            <a:r>
              <a:rPr lang="cs-CZ" sz="2800" dirty="0"/>
              <a:t>Kalvín </a:t>
            </a:r>
            <a:r>
              <a:rPr lang="cs-CZ" sz="2800" dirty="0" smtClean="0"/>
              <a:t>nevykonával </a:t>
            </a:r>
            <a:r>
              <a:rPr lang="cs-CZ" sz="2800" dirty="0"/>
              <a:t>přímo vládu, </a:t>
            </a:r>
            <a:r>
              <a:rPr lang="cs-CZ" sz="2800" dirty="0" smtClean="0"/>
              <a:t>ale měl velký vliv</a:t>
            </a:r>
          </a:p>
          <a:p>
            <a:pPr lvl="1"/>
            <a:r>
              <a:rPr lang="cs-CZ" sz="2500" dirty="0" smtClean="0"/>
              <a:t>Svojí </a:t>
            </a:r>
            <a:r>
              <a:rPr lang="cs-CZ" sz="2500" dirty="0"/>
              <a:t>autoritou prosadil mj. zákaz </a:t>
            </a:r>
            <a:r>
              <a:rPr lang="cs-CZ" sz="2500" dirty="0" smtClean="0"/>
              <a:t>zábav, </a:t>
            </a:r>
            <a:r>
              <a:rPr lang="cs-CZ" sz="2500" dirty="0"/>
              <a:t>aby se lidé mohli soustředit na Boha, na poctivou práci a </a:t>
            </a:r>
            <a:r>
              <a:rPr lang="cs-CZ" sz="2500" dirty="0" smtClean="0"/>
              <a:t>šetrnost</a:t>
            </a:r>
          </a:p>
          <a:p>
            <a:pPr lvl="1"/>
            <a:endParaRPr lang="cs-CZ" sz="2500" dirty="0" smtClean="0"/>
          </a:p>
          <a:p>
            <a:r>
              <a:rPr lang="cs-CZ" sz="2800" dirty="0" smtClean="0"/>
              <a:t>Zákaz </a:t>
            </a:r>
            <a:r>
              <a:rPr lang="cs-CZ" sz="2800" dirty="0"/>
              <a:t>zlatých šperků přinutil ženevské zlatníky, aby si hledali jiné </a:t>
            </a:r>
            <a:r>
              <a:rPr lang="cs-CZ" sz="2800" dirty="0" smtClean="0"/>
              <a:t>zaměstnání</a:t>
            </a:r>
            <a:r>
              <a:rPr lang="cs-CZ" sz="2800" dirty="0"/>
              <a:t> </a:t>
            </a:r>
            <a:r>
              <a:rPr lang="cs-CZ" sz="2800" dirty="0" smtClean="0"/>
              <a:t>– položil základ </a:t>
            </a:r>
            <a:r>
              <a:rPr lang="cs-CZ" sz="2800" dirty="0"/>
              <a:t>švýcarského </a:t>
            </a:r>
            <a:r>
              <a:rPr lang="cs-CZ" sz="2800" dirty="0" smtClean="0"/>
              <a:t>hodinářství</a:t>
            </a:r>
          </a:p>
          <a:p>
            <a:endParaRPr lang="cs-CZ" sz="2800" dirty="0" smtClean="0"/>
          </a:p>
          <a:p>
            <a:r>
              <a:rPr lang="cs-CZ" sz="2800" dirty="0" smtClean="0"/>
              <a:t>Za </a:t>
            </a:r>
            <a:r>
              <a:rPr lang="cs-CZ" sz="2800" dirty="0"/>
              <a:t>čarodějnictví bylo </a:t>
            </a:r>
            <a:r>
              <a:rPr lang="cs-CZ" sz="2800" dirty="0" smtClean="0"/>
              <a:t>např. roku </a:t>
            </a:r>
            <a:r>
              <a:rPr lang="cs-CZ" sz="2800" dirty="0"/>
              <a:t>1545 upáleno 23 </a:t>
            </a:r>
            <a:r>
              <a:rPr lang="cs-CZ" sz="2800" dirty="0" smtClean="0"/>
              <a:t>osob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579076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Kalvinismus 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121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dirty="0" smtClean="0"/>
              <a:t>Kalvínství</a:t>
            </a:r>
          </a:p>
          <a:p>
            <a:endParaRPr lang="cs-CZ" sz="2800" b="1" dirty="0" smtClean="0"/>
          </a:p>
          <a:p>
            <a:r>
              <a:rPr lang="cs-CZ" sz="2800" b="1" dirty="0" err="1" smtClean="0"/>
              <a:t>Helvétství</a:t>
            </a:r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err="1" smtClean="0"/>
              <a:t>Helvítsví</a:t>
            </a:r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smtClean="0"/>
              <a:t>Reformovaná církev</a:t>
            </a:r>
          </a:p>
          <a:p>
            <a:endParaRPr lang="cs-CZ" sz="2800" dirty="0"/>
          </a:p>
          <a:p>
            <a:r>
              <a:rPr lang="cs-CZ" sz="2800" dirty="0" smtClean="0"/>
              <a:t>Základy </a:t>
            </a:r>
            <a:r>
              <a:rPr lang="cs-CZ" sz="2800" dirty="0"/>
              <a:t>kalvinismu obsahuje </a:t>
            </a:r>
            <a:r>
              <a:rPr lang="cs-CZ" sz="2800" b="1" dirty="0"/>
              <a:t>helvétská </a:t>
            </a:r>
            <a:r>
              <a:rPr lang="cs-CZ" sz="2800" b="1" dirty="0" smtClean="0"/>
              <a:t>konfese</a:t>
            </a:r>
          </a:p>
          <a:p>
            <a:endParaRPr lang="cs-CZ" sz="2800" dirty="0" smtClean="0"/>
          </a:p>
          <a:p>
            <a:r>
              <a:rPr lang="cs-CZ" sz="2800" b="1" dirty="0" smtClean="0"/>
              <a:t>Vestfálský </a:t>
            </a:r>
            <a:r>
              <a:rPr lang="cs-CZ" sz="2800" b="1" dirty="0"/>
              <a:t>mír kalvinisty uznal jako třetí konfesi vedle katolicismu a </a:t>
            </a:r>
            <a:r>
              <a:rPr lang="cs-CZ" sz="2800" b="1" dirty="0" smtClean="0"/>
              <a:t>luteránství</a:t>
            </a:r>
            <a:endParaRPr lang="cs-CZ" sz="28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497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Helvétská konfese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2341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Též </a:t>
            </a:r>
            <a:r>
              <a:rPr lang="cs-CZ" b="1" dirty="0" smtClean="0"/>
              <a:t>Helvetské </a:t>
            </a:r>
            <a:r>
              <a:rPr lang="cs-CZ" b="1" dirty="0"/>
              <a:t>vyznání </a:t>
            </a:r>
            <a:r>
              <a:rPr lang="cs-CZ" b="1" dirty="0" smtClean="0"/>
              <a:t>víry</a:t>
            </a:r>
          </a:p>
          <a:p>
            <a:r>
              <a:rPr lang="cs-CZ" b="1" dirty="0" smtClean="0"/>
              <a:t>Souhrn </a:t>
            </a:r>
            <a:r>
              <a:rPr lang="cs-CZ" b="1" dirty="0"/>
              <a:t>základních dogmat </a:t>
            </a:r>
            <a:r>
              <a:rPr lang="cs-CZ" b="1" dirty="0" smtClean="0"/>
              <a:t>kalvinistů</a:t>
            </a:r>
          </a:p>
          <a:p>
            <a:r>
              <a:rPr lang="cs-CZ" b="1" dirty="0"/>
              <a:t>První helvetské </a:t>
            </a:r>
            <a:r>
              <a:rPr lang="cs-CZ" b="1" dirty="0" smtClean="0"/>
              <a:t>vyznání (</a:t>
            </a:r>
            <a:r>
              <a:rPr lang="cs-CZ" b="1" dirty="0" err="1"/>
              <a:t>Confessio</a:t>
            </a:r>
            <a:r>
              <a:rPr lang="cs-CZ" b="1" dirty="0"/>
              <a:t> </a:t>
            </a:r>
            <a:r>
              <a:rPr lang="cs-CZ" b="1" dirty="0" err="1"/>
              <a:t>Helvetica</a:t>
            </a:r>
            <a:r>
              <a:rPr lang="cs-CZ" b="1" dirty="0"/>
              <a:t> </a:t>
            </a:r>
            <a:r>
              <a:rPr lang="cs-CZ" b="1" dirty="0" smtClean="0"/>
              <a:t>prior)</a:t>
            </a:r>
          </a:p>
          <a:p>
            <a:pPr lvl="1"/>
            <a:r>
              <a:rPr lang="cs-CZ" dirty="0" smtClean="0"/>
              <a:t>1536</a:t>
            </a:r>
          </a:p>
          <a:p>
            <a:pPr lvl="1"/>
            <a:r>
              <a:rPr lang="cs-CZ" dirty="0" smtClean="0"/>
              <a:t>Určitá shoda </a:t>
            </a:r>
            <a:r>
              <a:rPr lang="cs-CZ" dirty="0"/>
              <a:t>v nauce kalvinismu a </a:t>
            </a:r>
            <a:r>
              <a:rPr lang="cs-CZ" dirty="0" err="1" smtClean="0"/>
              <a:t>zwingliánství</a:t>
            </a:r>
            <a:endParaRPr lang="cs-CZ" dirty="0" smtClean="0"/>
          </a:p>
          <a:p>
            <a:r>
              <a:rPr lang="cs-CZ" b="1" dirty="0"/>
              <a:t>Druhé helvetské </a:t>
            </a:r>
            <a:r>
              <a:rPr lang="cs-CZ" b="1" dirty="0" smtClean="0"/>
              <a:t>vyznání (</a:t>
            </a:r>
            <a:r>
              <a:rPr lang="cs-CZ" b="1" dirty="0" err="1"/>
              <a:t>Confessio</a:t>
            </a:r>
            <a:r>
              <a:rPr lang="cs-CZ" b="1" dirty="0"/>
              <a:t> </a:t>
            </a:r>
            <a:r>
              <a:rPr lang="cs-CZ" b="1" dirty="0" err="1"/>
              <a:t>Helvetica</a:t>
            </a:r>
            <a:r>
              <a:rPr lang="cs-CZ" b="1" dirty="0"/>
              <a:t> </a:t>
            </a:r>
            <a:r>
              <a:rPr lang="cs-CZ" b="1" dirty="0" err="1" smtClean="0"/>
              <a:t>posterior</a:t>
            </a:r>
            <a:r>
              <a:rPr lang="cs-CZ" b="1" dirty="0" smtClean="0"/>
              <a:t>)</a:t>
            </a:r>
          </a:p>
          <a:p>
            <a:pPr lvl="1"/>
            <a:r>
              <a:rPr lang="cs-CZ" dirty="0" smtClean="0"/>
              <a:t>1566</a:t>
            </a:r>
          </a:p>
          <a:p>
            <a:pPr lvl="1"/>
            <a:r>
              <a:rPr lang="cs-CZ" dirty="0" smtClean="0"/>
              <a:t>Kalvinistická </a:t>
            </a:r>
            <a:r>
              <a:rPr lang="cs-CZ" dirty="0"/>
              <a:t>obrana proti luterství a římskému </a:t>
            </a:r>
            <a:r>
              <a:rPr lang="cs-CZ" dirty="0" smtClean="0"/>
              <a:t>katolictví</a:t>
            </a:r>
          </a:p>
          <a:p>
            <a:pPr lvl="1"/>
            <a:r>
              <a:rPr lang="cs-CZ" dirty="0" smtClean="0"/>
              <a:t>přijala </a:t>
            </a:r>
            <a:r>
              <a:rPr lang="cs-CZ" dirty="0"/>
              <a:t>švýcarská reformovaná města (s výjimkou </a:t>
            </a:r>
            <a:r>
              <a:rPr lang="cs-CZ" dirty="0" smtClean="0"/>
              <a:t>Basileje)</a:t>
            </a:r>
          </a:p>
          <a:p>
            <a:pPr lvl="1"/>
            <a:r>
              <a:rPr lang="cs-CZ" dirty="0" smtClean="0"/>
              <a:t>Později </a:t>
            </a:r>
            <a:r>
              <a:rPr lang="cs-CZ" dirty="0"/>
              <a:t>ji přijaly i reformační církve ve Skotsku, Maďarsku, Polsku, Čechách a </a:t>
            </a:r>
            <a:r>
              <a:rPr lang="cs-CZ" dirty="0" smtClean="0"/>
              <a:t>jinde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3824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Vliv kalvinismu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Anglie – </a:t>
            </a:r>
            <a:r>
              <a:rPr lang="cs-CZ" sz="2800" b="1" dirty="0" smtClean="0"/>
              <a:t>puritáni</a:t>
            </a:r>
          </a:p>
          <a:p>
            <a:endParaRPr lang="cs-CZ" sz="2800" b="1" dirty="0" smtClean="0"/>
          </a:p>
          <a:p>
            <a:r>
              <a:rPr lang="cs-CZ" sz="2800" dirty="0" smtClean="0"/>
              <a:t>Francie – </a:t>
            </a:r>
            <a:r>
              <a:rPr lang="cs-CZ" sz="2800" b="1" dirty="0" smtClean="0"/>
              <a:t>hugenoti</a:t>
            </a:r>
          </a:p>
          <a:p>
            <a:endParaRPr lang="cs-CZ" sz="2800" b="1" dirty="0" smtClean="0"/>
          </a:p>
          <a:p>
            <a:r>
              <a:rPr lang="cs-CZ" sz="2800" dirty="0" smtClean="0"/>
              <a:t>později </a:t>
            </a:r>
            <a:r>
              <a:rPr lang="cs-CZ" sz="2800" b="1" dirty="0"/>
              <a:t>na území </a:t>
            </a:r>
            <a:r>
              <a:rPr lang="cs-CZ" sz="2800" b="1" dirty="0" smtClean="0"/>
              <a:t>USA</a:t>
            </a:r>
          </a:p>
          <a:p>
            <a:endParaRPr lang="cs-CZ" sz="2800" b="1" dirty="0" smtClean="0"/>
          </a:p>
          <a:p>
            <a:r>
              <a:rPr lang="cs-CZ" sz="2800" dirty="0" smtClean="0"/>
              <a:t>Významné </a:t>
            </a:r>
            <a:r>
              <a:rPr lang="cs-CZ" sz="2800" dirty="0"/>
              <a:t>církve ovlivněné kalvinismem jsou např. i v </a:t>
            </a:r>
            <a:r>
              <a:rPr lang="cs-CZ" sz="2800" b="1" dirty="0"/>
              <a:t>Maďarsku</a:t>
            </a:r>
            <a:r>
              <a:rPr lang="cs-CZ" sz="2800" dirty="0"/>
              <a:t>, </a:t>
            </a:r>
            <a:r>
              <a:rPr lang="cs-CZ" sz="2800" b="1" dirty="0"/>
              <a:t>Německu</a:t>
            </a:r>
            <a:r>
              <a:rPr lang="cs-CZ" sz="2800" dirty="0"/>
              <a:t> a </a:t>
            </a:r>
            <a:r>
              <a:rPr lang="cs-CZ" sz="2800" b="1" dirty="0"/>
              <a:t>Jihoafrické </a:t>
            </a:r>
            <a:r>
              <a:rPr lang="cs-CZ" sz="2800" b="1" dirty="0" smtClean="0"/>
              <a:t>republice</a:t>
            </a:r>
          </a:p>
          <a:p>
            <a:endParaRPr lang="cs-CZ" sz="2800" b="1" dirty="0"/>
          </a:p>
          <a:p>
            <a:r>
              <a:rPr lang="cs-CZ" sz="2800" dirty="0" smtClean="0"/>
              <a:t>V </a:t>
            </a:r>
            <a:r>
              <a:rPr lang="cs-CZ" sz="2800" dirty="0"/>
              <a:t>Česku uznává helvétskou konfesi zejména </a:t>
            </a:r>
            <a:r>
              <a:rPr lang="cs-CZ" sz="2800" b="1" dirty="0"/>
              <a:t>Českobratrská církev </a:t>
            </a:r>
            <a:r>
              <a:rPr lang="cs-CZ" sz="2800" b="1" dirty="0" smtClean="0"/>
              <a:t>evangelická</a:t>
            </a:r>
            <a:endParaRPr lang="cs-CZ" sz="28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5195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5661248"/>
            <a:ext cx="8219256" cy="685800"/>
          </a:xfrm>
        </p:spPr>
        <p:txBody>
          <a:bodyPr/>
          <a:lstStyle/>
          <a:p>
            <a:pPr algn="ctr"/>
            <a:r>
              <a:rPr lang="cs-CZ" sz="2000" dirty="0" smtClean="0"/>
              <a:t>2</a:t>
            </a:r>
            <a:r>
              <a:rPr lang="cs-CZ" sz="2000" dirty="0"/>
              <a:t>. Pomník kalvínských teologů v Ženevě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208912" cy="5565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22428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Co to byla tzv. plakátová aféra?</a:t>
            </a:r>
          </a:p>
          <a:p>
            <a:pPr marL="514350" indent="-514350">
              <a:buAutoNum type="arabicPeriod"/>
            </a:pPr>
            <a:r>
              <a:rPr lang="cs-CZ" sz="2400" dirty="0" err="1"/>
              <a:t>Institutio</a:t>
            </a:r>
            <a:r>
              <a:rPr lang="cs-CZ" sz="2400" dirty="0"/>
              <a:t> </a:t>
            </a:r>
            <a:r>
              <a:rPr lang="cs-CZ" sz="2400" dirty="0" err="1"/>
              <a:t>religionis</a:t>
            </a:r>
            <a:r>
              <a:rPr lang="cs-CZ" sz="2400" dirty="0"/>
              <a:t> </a:t>
            </a:r>
            <a:r>
              <a:rPr lang="cs-CZ" sz="2400" dirty="0" err="1" smtClean="0"/>
              <a:t>christianae</a:t>
            </a:r>
            <a:r>
              <a:rPr lang="cs-CZ" sz="24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Stručně charakterizujte Ženevskou republiku.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Kdy bylo kalvínství oficiálně uznáno za třetí evropskou konfesi? Které konfese byly ty první dvě už dříve uznané?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Vysvětli, co je to Helvetská konfese. Kterého roku byla přijata?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Která současná církev působící na našem území se hlásí k Helvetské konfesi?</a:t>
            </a:r>
          </a:p>
          <a:p>
            <a:pPr marL="514350" indent="-514350">
              <a:buAutoNum type="arabicPeriod"/>
            </a:pPr>
            <a:endParaRPr lang="cs-CZ" sz="2400" dirty="0" smtClean="0"/>
          </a:p>
          <a:p>
            <a:pPr marL="514350" indent="-514350">
              <a:buAutoNum type="arabicPeriod"/>
            </a:pPr>
            <a:endParaRPr lang="cs-CZ" sz="2400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44711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sz="1600" dirty="0" smtClean="0"/>
              <a:t>AUTOR </a:t>
            </a:r>
            <a:r>
              <a:rPr lang="cs-CZ" sz="1600" dirty="0"/>
              <a:t>NEUVEDEN. </a:t>
            </a:r>
            <a:r>
              <a:rPr lang="cs-CZ" sz="1600" i="1" dirty="0"/>
              <a:t>wikipedia.cz</a:t>
            </a:r>
            <a:r>
              <a:rPr lang="cs-CZ" sz="1600" dirty="0"/>
              <a:t> [online]. [cit. 1.2.2014].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commons.wikimedia.org/wiki/File:Johannes_calvin.jpg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wikimedia.org</a:t>
            </a:r>
            <a:r>
              <a:rPr lang="cs-CZ" sz="1600" dirty="0"/>
              <a:t> [online]. [cit. 3.2.2014].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commons.wikimedia.org/wiki/File:ReformationsdenkmalGenf1.jpg</a:t>
            </a:r>
            <a:endParaRPr lang="cs-CZ" sz="1600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8260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i="1" dirty="0"/>
              <a:t>Dějiny zemí koruny české I. Od příchodu Slovanů do roku 1740</a:t>
            </a:r>
            <a:r>
              <a:rPr lang="cs-CZ" dirty="0"/>
              <a:t>. 4. vyd. Praha: Paseka, 1997, 315 s. ISBN 80-718-5096-9.</a:t>
            </a:r>
          </a:p>
          <a:p>
            <a:r>
              <a:rPr lang="cs-CZ" dirty="0"/>
              <a:t>KANTOREK,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KVIRENC,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41510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Konec 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3321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ůvod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725</TotalTime>
  <Words>743</Words>
  <Application>Microsoft Office PowerPoint</Application>
  <PresentationFormat>Předvádění na obrazovce (4:3)</PresentationFormat>
  <Paragraphs>164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Původ</vt:lpstr>
      <vt:lpstr>projekt</vt:lpstr>
      <vt:lpstr>Jan Kalvín a kalvinismus</vt:lpstr>
      <vt:lpstr>ANOTACE</vt:lpstr>
      <vt:lpstr>Jan Kalvín a kalvinismus</vt:lpstr>
      <vt:lpstr>Jan Kalvín</vt:lpstr>
      <vt:lpstr>Prezentace aplikace PowerPoint</vt:lpstr>
      <vt:lpstr>Prezentace aplikace PowerPoint</vt:lpstr>
      <vt:lpstr>Prezentace aplikace PowerPoint</vt:lpstr>
      <vt:lpstr>Institutio religionis christianae</vt:lpstr>
      <vt:lpstr>Ženevská republika</vt:lpstr>
      <vt:lpstr>Prezentace aplikace PowerPoint</vt:lpstr>
      <vt:lpstr>Prezentace aplikace PowerPoint</vt:lpstr>
      <vt:lpstr>Kalvínova obec v Ženevě</vt:lpstr>
      <vt:lpstr>Prezentace aplikace PowerPoint</vt:lpstr>
      <vt:lpstr>Prezentace aplikace PowerPoint</vt:lpstr>
      <vt:lpstr>Kalvinismus </vt:lpstr>
      <vt:lpstr>Prezentace aplikace PowerPoint</vt:lpstr>
      <vt:lpstr>Helvétská konfese</vt:lpstr>
      <vt:lpstr>Vliv kalvinismu</vt:lpstr>
      <vt:lpstr>Prezentace aplikace PowerPoint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Kalvín</dc:title>
  <dc:creator>zi</dc:creator>
  <cp:lastModifiedBy>zi</cp:lastModifiedBy>
  <cp:revision>15</cp:revision>
  <dcterms:created xsi:type="dcterms:W3CDTF">2014-01-31T21:55:05Z</dcterms:created>
  <dcterms:modified xsi:type="dcterms:W3CDTF">2014-02-21T06:56:16Z</dcterms:modified>
</cp:coreProperties>
</file>