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0" r:id="rId2"/>
    <p:sldId id="291" r:id="rId3"/>
    <p:sldId id="256" r:id="rId4"/>
    <p:sldId id="257" r:id="rId5"/>
    <p:sldId id="258" r:id="rId6"/>
    <p:sldId id="265" r:id="rId7"/>
    <p:sldId id="267" r:id="rId8"/>
    <p:sldId id="266" r:id="rId9"/>
    <p:sldId id="268" r:id="rId10"/>
    <p:sldId id="263" r:id="rId11"/>
    <p:sldId id="264" r:id="rId12"/>
    <p:sldId id="269" r:id="rId13"/>
    <p:sldId id="272" r:id="rId14"/>
    <p:sldId id="273" r:id="rId15"/>
    <p:sldId id="274" r:id="rId16"/>
    <p:sldId id="275" r:id="rId17"/>
    <p:sldId id="276" r:id="rId18"/>
    <p:sldId id="281" r:id="rId19"/>
    <p:sldId id="279" r:id="rId20"/>
    <p:sldId id="280" r:id="rId21"/>
    <p:sldId id="259" r:id="rId22"/>
    <p:sldId id="282" r:id="rId23"/>
    <p:sldId id="289" r:id="rId24"/>
    <p:sldId id="283" r:id="rId25"/>
    <p:sldId id="284" r:id="rId26"/>
    <p:sldId id="285" r:id="rId27"/>
    <p:sldId id="286" r:id="rId28"/>
    <p:sldId id="287" r:id="rId29"/>
    <p:sldId id="288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288" autoAdjust="0"/>
  </p:normalViewPr>
  <p:slideViewPr>
    <p:cSldViewPr>
      <p:cViewPr>
        <p:scale>
          <a:sx n="86" d="100"/>
          <a:sy n="86" d="100"/>
        </p:scale>
        <p:origin x="-14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A6E3DA-F8F3-46A8-82D6-7CC2AC7FB81B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9338D9-81DB-4FBD-BEB4-FD383007CB4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92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VY_32_INOVACE_1/20A-ICT/PE/ON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931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471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893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2059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805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58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830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85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809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95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320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7B3E4-ED40-428E-8615-967FC4607338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C8E97-816F-4AD4-9A15-19C98A705A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58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687489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Matematické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Trigonometrie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Velikost úhlu ve stupňové a obloukové míře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VY_32_INOVACE_1C_M_16(20)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Petr </a:t>
                      </a:r>
                      <a:r>
                        <a:rPr lang="cs-CZ" sz="2000" dirty="0" err="1" smtClean="0">
                          <a:effectLst/>
                        </a:rPr>
                        <a:t>Zeidler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18. 11. 2012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39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1520786"/>
            <a:ext cx="777686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dirty="0"/>
              <a:t>Anotace</a:t>
            </a:r>
            <a:r>
              <a:rPr lang="cs-CZ" dirty="0" smtClean="0"/>
              <a:t>:</a:t>
            </a:r>
          </a:p>
          <a:p>
            <a:pPr>
              <a:defRPr/>
            </a:pPr>
            <a:endParaRPr lang="cs-CZ" dirty="0"/>
          </a:p>
          <a:p>
            <a:pPr>
              <a:defRPr/>
            </a:pPr>
            <a:r>
              <a:rPr lang="cs-CZ" dirty="0" smtClean="0"/>
              <a:t>Prezentace určená </a:t>
            </a:r>
            <a:r>
              <a:rPr lang="cs-CZ" dirty="0"/>
              <a:t>pro žáky </a:t>
            </a:r>
            <a:r>
              <a:rPr lang="cs-CZ" dirty="0" smtClean="0"/>
              <a:t>3. </a:t>
            </a:r>
            <a:r>
              <a:rPr lang="cs-CZ" dirty="0"/>
              <a:t>ročníku </a:t>
            </a:r>
            <a:r>
              <a:rPr lang="cs-CZ" dirty="0" smtClean="0"/>
              <a:t>SOU (popř. 2. ročníku) nástavbového studia. Prezentace určená jako podpůrný materiál k výkladu učitele a </a:t>
            </a:r>
            <a:r>
              <a:rPr lang="cs-CZ" dirty="0"/>
              <a:t>k interaktivní práci žáků při </a:t>
            </a:r>
            <a:r>
              <a:rPr lang="cs-CZ" dirty="0" smtClean="0"/>
              <a:t>hodině, </a:t>
            </a:r>
            <a:r>
              <a:rPr lang="cs-CZ" dirty="0"/>
              <a:t>lze použít i k opakování učiva.</a:t>
            </a:r>
          </a:p>
          <a:p>
            <a:pPr>
              <a:defRPr/>
            </a:pPr>
            <a:endParaRPr lang="cs-CZ" dirty="0">
              <a:ea typeface="Calibri"/>
              <a:cs typeface="Times New Roman"/>
            </a:endParaRPr>
          </a:p>
          <a:p>
            <a:pPr>
              <a:defRPr/>
            </a:pPr>
            <a:r>
              <a:rPr lang="cs-CZ" dirty="0">
                <a:ea typeface="Calibri"/>
                <a:cs typeface="Times New Roman"/>
              </a:rPr>
              <a:t>Obsahuje </a:t>
            </a:r>
            <a:r>
              <a:rPr lang="cs-CZ" dirty="0" smtClean="0">
                <a:ea typeface="Calibri"/>
                <a:cs typeface="Times New Roman"/>
              </a:rPr>
              <a:t>na příkladech vysvětlení převádění velikostí úhlů ze stupňové na obloukovou míru a naopak.</a:t>
            </a:r>
          </a:p>
          <a:p>
            <a:pPr>
              <a:defRPr/>
            </a:pPr>
            <a:r>
              <a:rPr lang="cs-CZ" dirty="0" smtClean="0">
                <a:ea typeface="Calibri"/>
                <a:cs typeface="Times New Roman"/>
              </a:rPr>
              <a:t>Dále obsahuje dva </a:t>
            </a:r>
            <a:r>
              <a:rPr lang="cs-CZ" dirty="0" err="1" smtClean="0">
                <a:ea typeface="Calibri"/>
                <a:cs typeface="Times New Roman"/>
              </a:rPr>
              <a:t>slidy</a:t>
            </a:r>
            <a:r>
              <a:rPr lang="cs-CZ" dirty="0" smtClean="0">
                <a:ea typeface="Calibri"/>
                <a:cs typeface="Times New Roman"/>
              </a:rPr>
              <a:t> s přiřazováním velikostí úhlů ve stupňové a obloukové míře, jeden žák dostane myš a spojuje odpovídající hodnoty. </a:t>
            </a:r>
          </a:p>
          <a:p>
            <a:pPr>
              <a:defRPr/>
            </a:pPr>
            <a:r>
              <a:rPr lang="cs-CZ" dirty="0" smtClean="0">
                <a:ea typeface="Calibri"/>
                <a:cs typeface="Times New Roman"/>
              </a:rPr>
              <a:t>Pak je možné přejít na zadání „pracovního listu“ (3 </a:t>
            </a:r>
            <a:r>
              <a:rPr lang="cs-CZ" dirty="0" err="1" smtClean="0">
                <a:ea typeface="Calibri"/>
                <a:cs typeface="Times New Roman"/>
              </a:rPr>
              <a:t>slidy</a:t>
            </a:r>
            <a:r>
              <a:rPr lang="cs-CZ" dirty="0" smtClean="0">
                <a:ea typeface="Calibri"/>
                <a:cs typeface="Times New Roman"/>
              </a:rPr>
              <a:t> + 3 </a:t>
            </a:r>
            <a:r>
              <a:rPr lang="cs-CZ" dirty="0" err="1" smtClean="0">
                <a:ea typeface="Calibri"/>
                <a:cs typeface="Times New Roman"/>
              </a:rPr>
              <a:t>slidy</a:t>
            </a:r>
            <a:r>
              <a:rPr lang="cs-CZ" dirty="0" smtClean="0">
                <a:ea typeface="Calibri"/>
                <a:cs typeface="Times New Roman"/>
              </a:rPr>
              <a:t> řešení). Pracovní list doporučuji předem pro žáky vytisknout. </a:t>
            </a:r>
          </a:p>
          <a:p>
            <a:pPr>
              <a:defRPr/>
            </a:pPr>
            <a:endParaRPr lang="cs-CZ" dirty="0">
              <a:ea typeface="Calibri"/>
              <a:cs typeface="Times New Roman"/>
            </a:endParaRPr>
          </a:p>
          <a:p>
            <a:pPr>
              <a:defRPr/>
            </a:pPr>
            <a:r>
              <a:rPr lang="cs-CZ" dirty="0" smtClean="0">
                <a:ea typeface="Calibri"/>
                <a:cs typeface="Times New Roman"/>
              </a:rPr>
              <a:t>Doba: cca 30 min.</a:t>
            </a:r>
            <a:endParaRPr lang="cs-CZ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617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002060"/>
                </a:solidFill>
              </a:rPr>
              <a:t>Velikost úhlu</a:t>
            </a:r>
            <a:endParaRPr lang="cs-CZ" sz="6600" b="1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030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dirty="0" smtClean="0">
                <a:solidFill>
                  <a:srgbClr val="0070C0"/>
                </a:solidFill>
              </a:rPr>
              <a:t>Velikost úhlu udáváme:</a:t>
            </a:r>
          </a:p>
          <a:p>
            <a:pPr marL="0" indent="0">
              <a:buNone/>
            </a:pPr>
            <a:endParaRPr lang="cs-CZ" sz="10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1. </a:t>
            </a:r>
            <a:r>
              <a:rPr lang="cs-CZ" sz="3000" b="1" dirty="0" smtClean="0">
                <a:solidFill>
                  <a:srgbClr val="0070C0"/>
                </a:solidFill>
              </a:rPr>
              <a:t>ve stupňové míře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     označujeme </a:t>
            </a:r>
            <a:r>
              <a:rPr lang="el-GR" sz="3000" b="1" dirty="0" smtClean="0">
                <a:solidFill>
                  <a:schemeClr val="tx2">
                    <a:lumMod val="75000"/>
                  </a:schemeClr>
                </a:solidFill>
              </a:rPr>
              <a:t>σ</a:t>
            </a:r>
            <a:r>
              <a:rPr lang="cs-CZ" sz="3000" b="1" dirty="0" smtClean="0">
                <a:solidFill>
                  <a:srgbClr val="0070C0"/>
                </a:solidFill>
              </a:rPr>
              <a:t> </a:t>
            </a:r>
            <a:r>
              <a:rPr lang="cs-CZ" sz="3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(sigma)</a:t>
            </a:r>
            <a:r>
              <a:rPr lang="cs-CZ" sz="3000" b="1" dirty="0" smtClean="0">
                <a:solidFill>
                  <a:srgbClr val="0070C0"/>
                </a:solidFill>
              </a:rPr>
              <a:t>, měříme ve stupních (°)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2. </a:t>
            </a:r>
            <a:r>
              <a:rPr lang="cs-CZ" sz="3000" b="1" dirty="0" smtClean="0">
                <a:solidFill>
                  <a:srgbClr val="0070C0"/>
                </a:solidFill>
              </a:rPr>
              <a:t>v obloukové míře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     označujeme </a:t>
            </a:r>
            <a:r>
              <a:rPr lang="el-GR" sz="3000" b="1" dirty="0" smtClean="0">
                <a:solidFill>
                  <a:schemeClr val="tx2">
                    <a:lumMod val="75000"/>
                  </a:schemeClr>
                </a:solidFill>
              </a:rPr>
              <a:t>ρ</a:t>
            </a:r>
            <a:r>
              <a:rPr lang="cs-CZ" sz="3000" b="1" dirty="0" smtClean="0">
                <a:solidFill>
                  <a:srgbClr val="0070C0"/>
                </a:solidFill>
              </a:rPr>
              <a:t> </a:t>
            </a:r>
            <a:r>
              <a:rPr lang="cs-CZ" sz="3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(ró)</a:t>
            </a:r>
            <a:r>
              <a:rPr lang="cs-CZ" sz="3000" b="1" dirty="0" smtClean="0">
                <a:solidFill>
                  <a:srgbClr val="0070C0"/>
                </a:solidFill>
              </a:rPr>
              <a:t>, měříme v radiánech (rad)</a:t>
            </a:r>
            <a:endParaRPr lang="cs-CZ" sz="3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91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Jednotková kružnice:</a:t>
            </a: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9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Jednotková kružnice:</a:t>
            </a:r>
          </a:p>
          <a:p>
            <a:pPr marL="0" indent="0">
              <a:buNone/>
            </a:pPr>
            <a:endParaRPr lang="cs-CZ" sz="30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Jednotková kružnice:</a:t>
            </a:r>
          </a:p>
          <a:p>
            <a:pPr marL="0" indent="0">
              <a:buNone/>
            </a:pPr>
            <a:r>
              <a:rPr lang="el-GR" sz="3000" b="1" dirty="0" smtClean="0">
                <a:solidFill>
                  <a:srgbClr val="00B050"/>
                </a:solidFill>
              </a:rPr>
              <a:t>σ</a:t>
            </a:r>
            <a:r>
              <a:rPr lang="cs-CZ" sz="3000" b="1" dirty="0" smtClean="0">
                <a:solidFill>
                  <a:srgbClr val="00B050"/>
                </a:solidFill>
              </a:rPr>
              <a:t> = 51°</a:t>
            </a: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52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Jednotková kružnice:</a:t>
            </a:r>
          </a:p>
          <a:p>
            <a:pPr marL="0" indent="0">
              <a:buNone/>
            </a:pPr>
            <a:r>
              <a:rPr lang="el-GR" sz="3000" b="1" dirty="0" smtClean="0">
                <a:solidFill>
                  <a:srgbClr val="00B050"/>
                </a:solidFill>
              </a:rPr>
              <a:t>σ</a:t>
            </a:r>
            <a:r>
              <a:rPr lang="cs-CZ" sz="3000" b="1" dirty="0" smtClean="0">
                <a:solidFill>
                  <a:srgbClr val="00B050"/>
                </a:solidFill>
              </a:rPr>
              <a:t> = 51°</a:t>
            </a: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0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Jednotková kružnice:</a:t>
            </a:r>
          </a:p>
          <a:p>
            <a:pPr marL="0" indent="0">
              <a:buNone/>
            </a:pPr>
            <a:r>
              <a:rPr lang="el-GR" sz="3000" b="1" dirty="0" smtClean="0">
                <a:solidFill>
                  <a:srgbClr val="00B050"/>
                </a:solidFill>
              </a:rPr>
              <a:t>σ</a:t>
            </a:r>
            <a:r>
              <a:rPr lang="cs-CZ" sz="3000" b="1" dirty="0" smtClean="0">
                <a:solidFill>
                  <a:srgbClr val="00B050"/>
                </a:solidFill>
              </a:rPr>
              <a:t> = 51°</a:t>
            </a:r>
          </a:p>
          <a:p>
            <a:pPr marL="0" indent="0">
              <a:buNone/>
            </a:pPr>
            <a:r>
              <a:rPr lang="el-GR" sz="3000" b="1" dirty="0" smtClean="0">
                <a:solidFill>
                  <a:srgbClr val="7030A0"/>
                </a:solidFill>
              </a:rPr>
              <a:t>ρ</a:t>
            </a:r>
            <a:r>
              <a:rPr lang="cs-CZ" sz="3000" b="1" dirty="0" smtClean="0">
                <a:solidFill>
                  <a:srgbClr val="7030A0"/>
                </a:solidFill>
              </a:rPr>
              <a:t> </a:t>
            </a:r>
            <a:r>
              <a:rPr lang="cs-CZ" sz="3000" b="1" dirty="0" smtClean="0">
                <a:solidFill>
                  <a:srgbClr val="7030A0"/>
                </a:solidFill>
                <a:latin typeface="Cambria Math"/>
                <a:ea typeface="Cambria Math"/>
              </a:rPr>
              <a:t>≐</a:t>
            </a:r>
            <a:r>
              <a:rPr lang="cs-CZ" sz="3000" b="1" dirty="0" smtClean="0">
                <a:solidFill>
                  <a:srgbClr val="7030A0"/>
                </a:solidFill>
              </a:rPr>
              <a:t> 0,89 rad</a:t>
            </a: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813"/>
            <a:ext cx="42656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115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Mezi velikostí úhlu ve stupňové a obloukové míře platí rovnost:</a:t>
                </a:r>
              </a:p>
              <a:p>
                <a:pPr marL="0" indent="0">
                  <a:buNone/>
                </a:pPr>
                <a:endParaRPr lang="cs-CZ" sz="3000" b="1" dirty="0" smtClean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𝝈</m:t>
                          </m:r>
                        </m:num>
                        <m:den>
                          <m: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 smtClean="0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 smtClean="0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𝝆</m:t>
                          </m:r>
                        </m:num>
                        <m:den>
                          <m:r>
                            <a:rPr lang="cs-CZ" sz="4800" b="1" i="1" smtClean="0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sz="4800" b="1" dirty="0" smtClean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913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 smtClean="0">
                    <a:solidFill>
                      <a:srgbClr val="0070C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 v radiánech: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00B05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B050"/>
                    </a:solidFill>
                  </a:rPr>
                  <a:t> = 60°</a:t>
                </a: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7030A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7030A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l-GR" sz="2800" b="1">
                        <a:solidFill>
                          <a:srgbClr val="7030A0"/>
                        </a:solidFill>
                        <a:latin typeface="Cambria Math"/>
                      </a:rPr>
                      <m:t>𝛒</m:t>
                    </m:r>
                  </m:oMath>
                </a14:m>
                <a:r>
                  <a:rPr lang="cs-CZ" sz="3000" b="1" dirty="0" smtClean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𝝈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𝝆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sz="3000" b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5277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 smtClean="0">
                    <a:solidFill>
                      <a:srgbClr val="0070C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 v radiánech: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00B05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B050"/>
                    </a:solidFill>
                  </a:rPr>
                  <a:t> = 60°</a:t>
                </a: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7030A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7030A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l-GR" sz="2800" b="1">
                        <a:solidFill>
                          <a:srgbClr val="7030A0"/>
                        </a:solidFill>
                        <a:latin typeface="Cambria Math"/>
                      </a:rPr>
                      <m:t>𝛒</m:t>
                    </m:r>
                  </m:oMath>
                </a14:m>
                <a:r>
                  <a:rPr lang="cs-CZ" sz="3000" b="1" dirty="0" smtClean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𝝈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𝝆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sz="3000" b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3237127" y="3242364"/>
                <a:ext cx="2653867" cy="14803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𝟔𝟎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𝝆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7127" y="3242364"/>
                <a:ext cx="2653867" cy="148034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/>
          <p:cNvSpPr txBox="1"/>
          <p:nvPr/>
        </p:nvSpPr>
        <p:spPr>
          <a:xfrm>
            <a:off x="5890994" y="3567036"/>
            <a:ext cx="13681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</a:t>
            </a:r>
            <a:r>
              <a:rPr lang="el-GR" sz="4800" b="1" i="1" dirty="0" smtClean="0">
                <a:solidFill>
                  <a:srgbClr val="7030A0"/>
                </a:solidFill>
                <a:latin typeface="Cambria Math" pitchFamily="18" charset="0"/>
                <a:ea typeface="Cambria Math" pitchFamily="18" charset="0"/>
              </a:rPr>
              <a:t>·π</a:t>
            </a:r>
            <a:endParaRPr lang="cs-CZ" sz="4800" b="1" i="1" dirty="0">
              <a:solidFill>
                <a:srgbClr val="7030A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76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 smtClean="0">
                    <a:solidFill>
                      <a:srgbClr val="0070C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 v radiánech: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00B05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B050"/>
                    </a:solidFill>
                  </a:rPr>
                  <a:t> = 60°</a:t>
                </a: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7030A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7030A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l-GR" sz="2800" b="1">
                        <a:solidFill>
                          <a:srgbClr val="7030A0"/>
                        </a:solidFill>
                        <a:latin typeface="Cambria Math"/>
                      </a:rPr>
                      <m:t>𝛒</m:t>
                    </m:r>
                  </m:oMath>
                </a14:m>
                <a:r>
                  <a:rPr lang="cs-CZ" sz="3000" b="1" dirty="0" smtClean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𝟔𝟎</m:t>
                          </m:r>
                          <m:r>
                            <m:rPr>
                              <m:nor/>
                            </m:rPr>
                            <a:rPr lang="el-GR" sz="4800" b="1" i="1" dirty="0">
                              <a:solidFill>
                                <a:srgbClr val="7030A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·</m:t>
                          </m:r>
                          <m:r>
                            <m:rPr>
                              <m:nor/>
                            </m:rPr>
                            <a:rPr lang="el-GR" sz="4800" b="1" i="1" dirty="0">
                              <a:solidFill>
                                <a:srgbClr val="7030A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π</m:t>
                          </m:r>
                          <m:r>
                            <m:rPr>
                              <m:nor/>
                            </m:rPr>
                            <a:rPr lang="cs-CZ" sz="4800" b="1" i="1" dirty="0">
                              <a:solidFill>
                                <a:srgbClr val="7030A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 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r>
                        <a:rPr lang="el-GR" sz="4800" b="1" i="1" smtClean="0">
                          <a:solidFill>
                            <a:srgbClr val="7030A0"/>
                          </a:solidFill>
                          <a:latin typeface="Cambria Math"/>
                        </a:rPr>
                        <m:t>𝝆</m:t>
                      </m:r>
                    </m:oMath>
                  </m:oMathPara>
                </a14:m>
                <a:endParaRPr lang="cs-CZ" sz="3000" b="1" i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84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 smtClean="0">
                    <a:solidFill>
                      <a:srgbClr val="0070C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 v radiánech: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00B05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B050"/>
                    </a:solidFill>
                  </a:rPr>
                  <a:t> = 60°</a:t>
                </a: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7030A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7030A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el-GR" sz="2800" b="1">
                        <a:solidFill>
                          <a:srgbClr val="7030A0"/>
                        </a:solidFill>
                        <a:latin typeface="Cambria Math"/>
                      </a:rPr>
                      <m:t>𝛒</m:t>
                    </m:r>
                  </m:oMath>
                </a14:m>
                <a:r>
                  <a:rPr lang="cs-CZ" sz="3000" b="1" dirty="0" smtClean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4800" b="1" i="1">
                          <a:solidFill>
                            <a:srgbClr val="7030A0"/>
                          </a:solidFill>
                          <a:latin typeface="Cambria Math"/>
                        </a:rPr>
                        <m:t>𝝆</m:t>
                      </m:r>
                      <m:r>
                        <a:rPr lang="cs-CZ" sz="4800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4800" b="1" i="1" smtClean="0">
                          <a:solidFill>
                            <a:srgbClr val="7030A0"/>
                          </a:solidFill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l-GR" sz="4800" b="1" i="1" dirty="0">
                              <a:solidFill>
                                <a:srgbClr val="7030A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π</m:t>
                          </m:r>
                          <m:r>
                            <m:rPr>
                              <m:nor/>
                            </m:rPr>
                            <a:rPr lang="cs-CZ" sz="4800" b="1" i="1" dirty="0">
                              <a:solidFill>
                                <a:srgbClr val="7030A0"/>
                              </a:solidFill>
                              <a:latin typeface="Cambria Math" pitchFamily="18" charset="0"/>
                              <a:ea typeface="Cambria Math" pitchFamily="18" charset="0"/>
                            </a:rPr>
                            <m:t> </m:t>
                          </m:r>
                        </m:num>
                        <m:den>
                          <m:r>
                            <a:rPr lang="cs-CZ" sz="4800" b="1" i="1" smtClean="0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4800" b="1" dirty="0" smtClean="0">
                  <a:solidFill>
                    <a:srgbClr val="00B050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000" b="1" dirty="0" smtClean="0">
                    <a:solidFill>
                      <a:srgbClr val="0070C0"/>
                    </a:solidFill>
                  </a:rPr>
                  <a:t>nebo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l-GR" sz="4800" b="1" i="1">
                        <a:solidFill>
                          <a:srgbClr val="7030A0"/>
                        </a:solidFill>
                        <a:latin typeface="Cambria Math"/>
                      </a:rPr>
                      <m:t>𝝆</m:t>
                    </m:r>
                    <m:r>
                      <a:rPr lang="cs-CZ" sz="4800" b="1" i="0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≐</m:t>
                    </m:r>
                    <m:r>
                      <a:rPr lang="cs-CZ" sz="4800" b="1" i="0" smtClean="0">
                        <a:solidFill>
                          <a:srgbClr val="00B050"/>
                        </a:solidFill>
                        <a:latin typeface="Cambria Math"/>
                      </a:rPr>
                      <m:t>𝟏</m:t>
                    </m:r>
                    <m:r>
                      <a:rPr lang="cs-CZ" sz="4800" b="1" i="0" smtClean="0">
                        <a:solidFill>
                          <a:srgbClr val="00B050"/>
                        </a:solidFill>
                        <a:latin typeface="Cambria Math"/>
                      </a:rPr>
                      <m:t>,</m:t>
                    </m:r>
                    <m:r>
                      <a:rPr lang="cs-CZ" sz="4800" b="1" i="0" smtClean="0">
                        <a:solidFill>
                          <a:srgbClr val="00B050"/>
                        </a:solidFill>
                        <a:latin typeface="Cambria Math"/>
                      </a:rPr>
                      <m:t>𝟎𝟒𝟕𝟐</m:t>
                    </m:r>
                  </m:oMath>
                </a14:m>
                <a:r>
                  <a:rPr lang="cs-CZ" sz="4800" b="1" dirty="0" smtClean="0">
                    <a:solidFill>
                      <a:srgbClr val="00B05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499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 smtClean="0">
                    <a:solidFill>
                      <a:srgbClr val="0070C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 v radiánech: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00B05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00B050"/>
                    </a:solidFill>
                  </a:rPr>
                  <a:t> = 60°</a:t>
                </a: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7030A0"/>
                    </a:solidFill>
                  </a:rPr>
                  <a:t>β</a:t>
                </a:r>
                <a:r>
                  <a:rPr lang="cs-CZ" sz="3000" b="1" dirty="0" smtClean="0">
                    <a:solidFill>
                      <a:srgbClr val="7030A0"/>
                    </a:solidFill>
                  </a:rPr>
                  <a:t> = ? rad</a:t>
                </a:r>
              </a:p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2060"/>
                    </a:solidFill>
                  </a:rPr>
                  <a:t>Lze vypočítat i trojčlenkou:</a:t>
                </a:r>
              </a:p>
              <a:p>
                <a:pPr marL="0" indent="0">
                  <a:buNone/>
                </a:pPr>
                <a:r>
                  <a:rPr lang="cs-CZ" sz="3000" b="1" dirty="0">
                    <a:solidFill>
                      <a:srgbClr val="002060"/>
                    </a:solidFill>
                  </a:rPr>
                  <a:t>	</a:t>
                </a:r>
                <a:r>
                  <a:rPr lang="cs-CZ" sz="3000" b="1" dirty="0" smtClean="0">
                    <a:solidFill>
                      <a:srgbClr val="002060"/>
                    </a:solidFill>
                  </a:rPr>
                  <a:t>180° ……….. </a:t>
                </a:r>
                <a14:m>
                  <m:oMath xmlns:m="http://schemas.openxmlformats.org/officeDocument/2006/math">
                    <m:r>
                      <a:rPr lang="el-GR" sz="3000" b="1" i="0" smtClean="0">
                        <a:solidFill>
                          <a:srgbClr val="002060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30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3000" b="1" dirty="0">
                    <a:solidFill>
                      <a:srgbClr val="002060"/>
                    </a:solidFill>
                  </a:rPr>
                  <a:t>	</a:t>
                </a:r>
                <a:r>
                  <a:rPr lang="cs-CZ" sz="3000" b="1" u="sng" dirty="0" smtClean="0">
                    <a:solidFill>
                      <a:srgbClr val="002060"/>
                    </a:solidFill>
                  </a:rPr>
                  <a:t>  60° ………... x</a:t>
                </a:r>
              </a:p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	</a:t>
                </a:r>
                <a:r>
                  <a:rPr lang="cs-CZ" sz="3000" b="1" dirty="0" smtClean="0">
                    <a:solidFill>
                      <a:srgbClr val="002060"/>
                    </a:solidFill>
                  </a:rPr>
                  <a:t>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3000" b="1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𝟔𝟎</m:t>
                        </m:r>
                      </m:num>
                      <m:den>
                        <m:r>
                          <a:rPr lang="cs-CZ" sz="3000" b="1" i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𝟏𝟖𝟎</m:t>
                        </m:r>
                      </m:den>
                    </m:f>
                  </m:oMath>
                </a14:m>
                <a:r>
                  <a:rPr lang="cs-CZ" sz="3000" b="1" dirty="0" smtClean="0">
                    <a:solidFill>
                      <a:srgbClr val="002060"/>
                    </a:solidFill>
                  </a:rPr>
                  <a:t>·</a:t>
                </a:r>
                <a:r>
                  <a:rPr lang="el-GR" sz="30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3000" b="1" dirty="0" smtClean="0">
                    <a:solidFill>
                      <a:srgbClr val="00206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000" b="1" i="1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3000" b="1" i="0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000" b="1" i="0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𝟑</m:t>
                        </m:r>
                      </m:den>
                    </m:f>
                  </m:oMath>
                </a14:m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V="1">
            <a:off x="3779912" y="4197421"/>
            <a:ext cx="0" cy="72008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259632" y="4197421"/>
            <a:ext cx="0" cy="72008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26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 smtClean="0">
                    <a:solidFill>
                      <a:srgbClr val="0070C0"/>
                    </a:solidFill>
                  </a:rPr>
                  <a:t>α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 ve stupních: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7030A0"/>
                    </a:solidFill>
                  </a:rPr>
                  <a:t>α</a:t>
                </a:r>
                <a:r>
                  <a:rPr lang="cs-CZ" sz="3000" b="1" dirty="0" smtClean="0">
                    <a:solidFill>
                      <a:srgbClr val="7030A0"/>
                    </a:solidFill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30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3000" b="1" i="0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000" b="1" i="1" dirty="0" smtClean="0">
                            <a:solidFill>
                              <a:srgbClr val="7030A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sz="3000" b="1" dirty="0" smtClean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:r>
                  <a:rPr lang="el-GR" sz="3000" b="1" dirty="0" smtClean="0">
                    <a:solidFill>
                      <a:srgbClr val="00B050"/>
                    </a:solidFill>
                  </a:rPr>
                  <a:t>α</a:t>
                </a:r>
                <a:r>
                  <a:rPr lang="cs-CZ" sz="3000" b="1" dirty="0" smtClean="0">
                    <a:solidFill>
                      <a:srgbClr val="00B050"/>
                    </a:solidFill>
                  </a:rPr>
                  <a:t> </a:t>
                </a:r>
                <a:r>
                  <a:rPr lang="cs-CZ" sz="3000" b="1" dirty="0">
                    <a:solidFill>
                      <a:srgbClr val="00B050"/>
                    </a:solidFill>
                  </a:rPr>
                  <a:t>=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𝝈</m:t>
                    </m:r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3000" b="1" dirty="0" smtClean="0">
                    <a:solidFill>
                      <a:srgbClr val="00B050"/>
                    </a:solidFill>
                  </a:rPr>
                  <a:t>°</a:t>
                </a:r>
              </a:p>
              <a:p>
                <a:pPr marL="0" indent="0">
                  <a:buNone/>
                </a:pPr>
                <a:endParaRPr lang="cs-CZ" sz="2400" b="1" dirty="0" smtClean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𝝈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𝝆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sz="3000" b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097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>
                    <a:solidFill>
                      <a:srgbClr val="0070C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70C0"/>
                    </a:solidFill>
                  </a:rPr>
                  <a:t> ve stupních: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>
                    <a:solidFill>
                      <a:srgbClr val="7030A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7030A0"/>
                    </a:solidFill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3000" b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sz="3000" b="1" dirty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:r>
                  <a:rPr lang="el-GR" sz="3000" b="1" dirty="0">
                    <a:solidFill>
                      <a:srgbClr val="00B05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B05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𝝈</m:t>
                    </m:r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3000" b="1" dirty="0" smtClean="0">
                    <a:solidFill>
                      <a:srgbClr val="00B050"/>
                    </a:solidFill>
                  </a:rPr>
                  <a:t>°</a:t>
                </a:r>
              </a:p>
              <a:p>
                <a:pPr marL="0" indent="0">
                  <a:buNone/>
                </a:pPr>
                <a:endParaRPr lang="cs-CZ" sz="2400" b="1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𝝈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𝝆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sz="3000" b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3220542" y="3494887"/>
                <a:ext cx="2715422" cy="18465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  <a:ea typeface="Cambria Math"/>
                            </a:rPr>
                            <m:t>𝝈</m:t>
                          </m:r>
                        </m:num>
                        <m:den>
                          <m:r>
                            <a:rPr lang="cs-CZ" sz="4800" b="1" i="1">
                              <a:solidFill>
                                <a:srgbClr val="00B050"/>
                              </a:solidFill>
                              <a:latin typeface="Cambria Math"/>
                            </a:rPr>
                            <m:t>𝟏𝟖𝟎</m:t>
                          </m:r>
                        </m:den>
                      </m:f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sz="4800" b="1" i="1">
                                  <a:solidFill>
                                    <a:srgbClr val="7030A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4800" b="1" i="1">
                                  <a:solidFill>
                                    <a:srgbClr val="7030A0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4800" b="1" i="1">
                                  <a:solidFill>
                                    <a:srgbClr val="7030A0"/>
                                  </a:solidFill>
                                  <a:latin typeface="Cambria Math"/>
                                </a:rPr>
                                <m:t>𝟔</m:t>
                              </m:r>
                            </m:den>
                          </m:f>
                        </m:num>
                        <m:den>
                          <m:r>
                            <a:rPr lang="cs-CZ" sz="4800" b="1" i="1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0542" y="3494887"/>
                <a:ext cx="2715422" cy="18465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6084168" y="4221471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  <a:latin typeface="Cambria Math" pitchFamily="18" charset="0"/>
                <a:ea typeface="Cambria Math" pitchFamily="18" charset="0"/>
              </a:rPr>
              <a:t>/</a:t>
            </a:r>
            <a:r>
              <a:rPr lang="el-GR" sz="48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·</a:t>
            </a:r>
            <a:r>
              <a:rPr lang="cs-CZ" sz="48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180</a:t>
            </a:r>
            <a:endParaRPr lang="cs-CZ" sz="4800" b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72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>
                    <a:solidFill>
                      <a:srgbClr val="0070C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70C0"/>
                    </a:solidFill>
                  </a:rPr>
                  <a:t> ve stupních: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>
                    <a:solidFill>
                      <a:srgbClr val="7030A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7030A0"/>
                    </a:solidFill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3000" b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sz="3000" b="1" dirty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:r>
                  <a:rPr lang="el-GR" sz="3000" b="1" dirty="0">
                    <a:solidFill>
                      <a:srgbClr val="00B05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B05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𝝈</m:t>
                    </m:r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3000" b="1" dirty="0">
                    <a:solidFill>
                      <a:srgbClr val="00B050"/>
                    </a:solidFill>
                  </a:rPr>
                  <a:t>°</a:t>
                </a:r>
                <a:endParaRPr lang="cs-CZ" sz="3000" b="1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800" b="1" i="1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𝝈</m:t>
                      </m:r>
                      <m:r>
                        <a:rPr lang="cs-CZ" sz="4800" b="1" i="1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1" i="1" smtClean="0">
                              <a:solidFill>
                                <a:srgbClr val="7030A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sz="4800" b="1" i="1" smtClean="0">
                                  <a:solidFill>
                                    <a:srgbClr val="7030A0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4800" b="1" i="1" smtClean="0">
                                  <a:solidFill>
                                    <a:srgbClr val="7030A0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4800" b="1" i="1" smtClean="0">
                                  <a:solidFill>
                                    <a:srgbClr val="7030A0"/>
                                  </a:solidFill>
                                  <a:latin typeface="Cambria Math"/>
                                </a:rPr>
                                <m:t>𝟔</m:t>
                              </m:r>
                            </m:den>
                          </m:f>
                        </m:num>
                        <m:den>
                          <m:r>
                            <a:rPr lang="cs-CZ" sz="4800" b="1" i="1" smtClean="0">
                              <a:solidFill>
                                <a:srgbClr val="7030A0"/>
                              </a:solidFill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</m:oMath>
                  </m:oMathPara>
                </a14:m>
                <a:endParaRPr lang="cs-CZ" sz="3000" b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5580112" y="420115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8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·</a:t>
            </a:r>
            <a:r>
              <a:rPr lang="cs-CZ" sz="4800" b="1" dirty="0" smtClean="0">
                <a:solidFill>
                  <a:srgbClr val="00B050"/>
                </a:solidFill>
                <a:latin typeface="Cambria Math" pitchFamily="18" charset="0"/>
                <a:ea typeface="Cambria Math" pitchFamily="18" charset="0"/>
              </a:rPr>
              <a:t>180</a:t>
            </a:r>
            <a:endParaRPr lang="cs-CZ" sz="4800" b="1" dirty="0">
              <a:solidFill>
                <a:srgbClr val="00B05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16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lv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>
                    <a:solidFill>
                      <a:srgbClr val="0070C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70C0"/>
                    </a:solidFill>
                  </a:rPr>
                  <a:t> ve stupních:</a:t>
                </a:r>
              </a:p>
              <a:p>
                <a:pPr marL="0" lv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lvl="0" indent="0">
                  <a:buNone/>
                </a:pPr>
                <a:r>
                  <a:rPr lang="el-GR" sz="3000" b="1" dirty="0">
                    <a:solidFill>
                      <a:srgbClr val="7030A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7030A0"/>
                    </a:solidFill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3000" b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sz="3000" b="1" dirty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lvl="0" indent="0">
                  <a:buNone/>
                </a:pPr>
                <a:r>
                  <a:rPr lang="el-GR" sz="3000" b="1" dirty="0">
                    <a:solidFill>
                      <a:srgbClr val="00B05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B050"/>
                    </a:solidFill>
                  </a:rPr>
                  <a:t> = </a:t>
                </a:r>
                <a14:m>
                  <m:oMath xmlns:m="http://schemas.openxmlformats.org/officeDocument/2006/math"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𝝈</m:t>
                    </m:r>
                    <m:r>
                      <a:rPr lang="cs-CZ" sz="2800" b="1" i="1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sz="3000" b="1" dirty="0">
                    <a:solidFill>
                      <a:srgbClr val="00B050"/>
                    </a:solidFill>
                  </a:rPr>
                  <a:t>°</a:t>
                </a:r>
                <a:endParaRPr lang="cs-CZ" sz="3000" b="1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:endParaRPr lang="cs-CZ" sz="3600" b="1" i="0" dirty="0" smtClean="0">
                  <a:solidFill>
                    <a:srgbClr val="00B050"/>
                  </a:solidFill>
                  <a:latin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6000" b="1" i="1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𝝈</m:t>
                      </m:r>
                      <m:r>
                        <a:rPr lang="cs-CZ" sz="7200" b="1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72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𝟑𝟎</m:t>
                      </m:r>
                      <m:r>
                        <a:rPr lang="cs-CZ" sz="72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°</m:t>
                      </m:r>
                    </m:oMath>
                  </m:oMathPara>
                </a14:m>
                <a:endParaRPr lang="cs-CZ" sz="6000" b="1" i="1" dirty="0" smtClean="0">
                  <a:solidFill>
                    <a:srgbClr val="00B050"/>
                  </a:solidFill>
                </a:endParaRPr>
              </a:p>
              <a:p>
                <a:pPr marL="0" indent="0">
                  <a:buNone/>
                </a:pPr>
                <a:endParaRPr lang="cs-CZ" sz="30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6559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70C0"/>
                    </a:solidFill>
                  </a:rPr>
                  <a:t>Vyjádřete velikost úhlu </a:t>
                </a:r>
                <a:r>
                  <a:rPr lang="el-GR" sz="3000" b="1" dirty="0">
                    <a:solidFill>
                      <a:srgbClr val="0070C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70C0"/>
                    </a:solidFill>
                  </a:rPr>
                  <a:t> ve stupních:</a:t>
                </a:r>
              </a:p>
              <a:p>
                <a:pPr marL="0" indent="0">
                  <a:buNone/>
                </a:pPr>
                <a:endParaRPr lang="cs-CZ" sz="1000" b="1" dirty="0">
                  <a:solidFill>
                    <a:srgbClr val="0070C0"/>
                  </a:solidFill>
                </a:endParaRPr>
              </a:p>
              <a:p>
                <a:pPr marL="0" indent="0">
                  <a:buNone/>
                </a:pPr>
                <a:r>
                  <a:rPr lang="el-GR" sz="3000" b="1" dirty="0">
                    <a:solidFill>
                      <a:srgbClr val="7030A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7030A0"/>
                    </a:solidFill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l-GR" sz="3000" b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𝛑</m:t>
                        </m:r>
                      </m:num>
                      <m:den>
                        <m:r>
                          <a:rPr lang="cs-CZ" sz="3000" b="1" i="1" dirty="0">
                            <a:solidFill>
                              <a:srgbClr val="7030A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r>
                  <a:rPr lang="cs-CZ" sz="3000" b="1" dirty="0">
                    <a:solidFill>
                      <a:srgbClr val="7030A0"/>
                    </a:solidFill>
                  </a:rPr>
                  <a:t> rad</a:t>
                </a:r>
              </a:p>
              <a:p>
                <a:pPr marL="0" indent="0">
                  <a:buNone/>
                </a:pPr>
                <a:r>
                  <a:rPr lang="el-GR" sz="3000" b="1" dirty="0">
                    <a:solidFill>
                      <a:srgbClr val="00B050"/>
                    </a:solidFill>
                  </a:rPr>
                  <a:t>α</a:t>
                </a:r>
                <a:r>
                  <a:rPr lang="cs-CZ" sz="3000" b="1" dirty="0">
                    <a:solidFill>
                      <a:srgbClr val="00B050"/>
                    </a:solidFill>
                  </a:rPr>
                  <a:t> =  ?°</a:t>
                </a:r>
                <a:endParaRPr lang="cs-CZ" sz="3000" b="1" dirty="0">
                  <a:solidFill>
                    <a:srgbClr val="7030A0"/>
                  </a:solidFill>
                </a:endParaRPr>
              </a:p>
              <a:p>
                <a:pPr marL="0" indent="0">
                  <a:buNone/>
                </a:pPr>
                <a:r>
                  <a:rPr lang="cs-CZ" sz="2400" b="1" dirty="0" smtClean="0">
                    <a:solidFill>
                      <a:srgbClr val="002060"/>
                    </a:solidFill>
                  </a:rPr>
                  <a:t>Lze vypočítat i trojčlenkou:</a:t>
                </a:r>
              </a:p>
              <a:p>
                <a:pPr marL="0" indent="0">
                  <a:buNone/>
                </a:pPr>
                <a:r>
                  <a:rPr lang="cs-CZ" sz="3000" b="1" dirty="0">
                    <a:solidFill>
                      <a:srgbClr val="002060"/>
                    </a:solidFill>
                  </a:rPr>
                  <a:t>	</a:t>
                </a:r>
                <a:r>
                  <a:rPr lang="cs-CZ" sz="3000" b="1" dirty="0" smtClean="0">
                    <a:solidFill>
                      <a:srgbClr val="002060"/>
                    </a:solidFill>
                  </a:rPr>
                  <a:t>180° ……….. </a:t>
                </a:r>
                <a14:m>
                  <m:oMath xmlns:m="http://schemas.openxmlformats.org/officeDocument/2006/math">
                    <m:r>
                      <a:rPr lang="el-GR" sz="3000" b="1" i="0" smtClean="0">
                        <a:solidFill>
                          <a:srgbClr val="002060"/>
                        </a:solidFill>
                        <a:latin typeface="Cambria Math"/>
                      </a:rPr>
                      <m:t>𝛑</m:t>
                    </m:r>
                  </m:oMath>
                </a14:m>
                <a:endParaRPr lang="cs-CZ" sz="30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3000" b="1" dirty="0">
                    <a:solidFill>
                      <a:srgbClr val="002060"/>
                    </a:solidFill>
                  </a:rPr>
                  <a:t>	</a:t>
                </a:r>
                <a:r>
                  <a:rPr lang="cs-CZ" sz="3000" b="1" u="sng" dirty="0" smtClean="0">
                    <a:solidFill>
                      <a:srgbClr val="002060"/>
                    </a:solidFill>
                  </a:rPr>
                  <a:t>   x° ……….. </a:t>
                </a:r>
                <a:r>
                  <a:rPr lang="el-GR" sz="3000" b="1" u="sng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3000" b="1" u="sng" dirty="0" smtClean="0">
                    <a:solidFill>
                      <a:srgbClr val="002060"/>
                    </a:solidFill>
                  </a:rPr>
                  <a:t>/6</a:t>
                </a:r>
                <a:r>
                  <a:rPr lang="cs-CZ" sz="3000" b="1" dirty="0" smtClean="0">
                    <a:solidFill>
                      <a:srgbClr val="0070C0"/>
                    </a:solidFill>
                  </a:rPr>
                  <a:t>	</a:t>
                </a:r>
              </a:p>
              <a:p>
                <a:pPr marL="0" indent="0">
                  <a:buNone/>
                </a:pPr>
                <a:r>
                  <a:rPr lang="cs-CZ" sz="3000" b="1" dirty="0" smtClean="0">
                    <a:solidFill>
                      <a:srgbClr val="002060"/>
                    </a:solidFill>
                  </a:rPr>
                  <a:t>	x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l-GR" sz="2800" b="1" i="1" dirty="0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l-GR" sz="2800" b="1" i="1" dirty="0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l-GR" sz="2800" b="1" i="0" dirty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𝛑</m:t>
                            </m:r>
                          </m:num>
                          <m:den>
                            <m:r>
                              <a:rPr lang="cs-CZ" sz="2800" b="1" i="0" dirty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𝟔</m:t>
                            </m:r>
                          </m:den>
                        </m:f>
                      </m:num>
                      <m:den>
                        <m:r>
                          <a:rPr lang="el-GR" sz="2800" b="1" i="0" dirty="0">
                            <a:solidFill>
                              <a:srgbClr val="002060"/>
                            </a:solidFill>
                            <a:latin typeface="Cambria Math"/>
                          </a:rPr>
                          <m:t>𝛑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rgbClr val="002060"/>
                    </a:solidFill>
                  </a:rPr>
                  <a:t>· 180° = 30°</a:t>
                </a:r>
                <a:endParaRPr lang="cs-CZ" sz="28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 t="-1617" b="-80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V="1">
            <a:off x="4010181" y="4221088"/>
            <a:ext cx="0" cy="72008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1259632" y="4221088"/>
            <a:ext cx="0" cy="720080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553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Přiřaďte k sobě správně velikost úhlu ve stupňové a obloukové míře:</a:t>
            </a: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11760" y="2895674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85°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11099" y="3615169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33°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11099" y="4344790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150°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11760" y="5056256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96°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11099" y="5783088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170°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5292080" y="2730895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𝟓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2730895"/>
                <a:ext cx="1440160" cy="67056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92080" y="3467821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𝟏𝟕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𝟏𝟖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3467821"/>
                <a:ext cx="1440160" cy="67056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292080" y="4197442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𝟏𝟕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𝟑𝟔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4197442"/>
                <a:ext cx="1440160" cy="67056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292080" y="4908908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𝟖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4908908"/>
                <a:ext cx="1440160" cy="67056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292080" y="5635740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𝟏𝟏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𝟔𝟎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5635740"/>
                <a:ext cx="1440160" cy="67056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/>
          <p:cNvCxnSpPr/>
          <p:nvPr/>
        </p:nvCxnSpPr>
        <p:spPr>
          <a:xfrm>
            <a:off x="3851920" y="3157284"/>
            <a:ext cx="1440160" cy="1375442"/>
          </a:xfrm>
          <a:prstGeom prst="straightConnector1">
            <a:avLst/>
          </a:prstGeom>
          <a:ln w="317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3851920" y="3876779"/>
            <a:ext cx="1440160" cy="2094245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851920" y="3066179"/>
            <a:ext cx="1440160" cy="1540221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endCxn id="12" idx="1"/>
          </p:cNvCxnSpPr>
          <p:nvPr/>
        </p:nvCxnSpPr>
        <p:spPr>
          <a:xfrm flipV="1">
            <a:off x="3851920" y="5244192"/>
            <a:ext cx="1440160" cy="73674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3851920" y="3803105"/>
            <a:ext cx="1440160" cy="2241593"/>
          </a:xfrm>
          <a:prstGeom prst="straightConnector1">
            <a:avLst/>
          </a:prstGeom>
          <a:ln w="317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89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</a:rPr>
              <a:t>Velikost úhlu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70C0"/>
                </a:solidFill>
              </a:rPr>
              <a:t>Přiřaďte k sobě správně velikost úhlu ve stupňové a obloukové míře:</a:t>
            </a:r>
          </a:p>
          <a:p>
            <a:pPr marL="0" indent="0">
              <a:buNone/>
            </a:pPr>
            <a:endParaRPr lang="cs-CZ" sz="30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92080" y="2895674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70°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90658" y="3620082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45°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2080" y="4340511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24°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0658" y="5071932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270°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5783088"/>
            <a:ext cx="1440160" cy="52322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120°</a:t>
            </a:r>
            <a:endParaRPr lang="cs-CZ" sz="28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411760" y="2748326"/>
                <a:ext cx="1440160" cy="621902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2748326"/>
                <a:ext cx="1440160" cy="62190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2411099" y="3472734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𝟕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𝟏𝟖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099" y="3472734"/>
                <a:ext cx="1440160" cy="67056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411760" y="4199140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4199140"/>
                <a:ext cx="1440160" cy="67056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411099" y="4914406"/>
                <a:ext cx="1440160" cy="670505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𝟐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𝟏𝟓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099" y="4914406"/>
                <a:ext cx="1440160" cy="6705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411760" y="5637780"/>
                <a:ext cx="1440160" cy="670568"/>
              </a:xfrm>
              <a:prstGeom prst="rect">
                <a:avLst/>
              </a:prstGeom>
              <a:solidFill>
                <a:srgbClr val="00B050"/>
              </a:solidFill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 dirty="0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1" i="1" dirty="0" smtClean="0">
                              <a:latin typeface="Cambria Math"/>
                            </a:rPr>
                            <m:t>𝟑</m:t>
                          </m:r>
                          <m:r>
                            <a:rPr lang="cs-CZ" sz="2000" b="1" i="1" dirty="0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num>
                        <m:den>
                          <m:r>
                            <a:rPr lang="cs-CZ" sz="2000" b="1" i="1" dirty="0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1760" y="5637780"/>
                <a:ext cx="1440160" cy="67056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Přímá spojnice se šipkou 14"/>
          <p:cNvCxnSpPr/>
          <p:nvPr/>
        </p:nvCxnSpPr>
        <p:spPr>
          <a:xfrm>
            <a:off x="3851920" y="3157284"/>
            <a:ext cx="1438738" cy="724408"/>
          </a:xfrm>
          <a:prstGeom prst="straightConnector1">
            <a:avLst/>
          </a:prstGeom>
          <a:ln w="31750">
            <a:solidFill>
              <a:schemeClr val="accent6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>
            <a:endCxn id="4" idx="1"/>
          </p:cNvCxnSpPr>
          <p:nvPr/>
        </p:nvCxnSpPr>
        <p:spPr>
          <a:xfrm flipV="1">
            <a:off x="3851920" y="3157284"/>
            <a:ext cx="1440160" cy="719495"/>
          </a:xfrm>
          <a:prstGeom prst="straightConnector1">
            <a:avLst/>
          </a:prstGeom>
          <a:ln w="28575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851920" y="4606401"/>
            <a:ext cx="1438738" cy="1486895"/>
          </a:xfrm>
          <a:prstGeom prst="straightConnector1">
            <a:avLst/>
          </a:prstGeom>
          <a:ln w="317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3851920" y="5349848"/>
            <a:ext cx="1438738" cy="623216"/>
          </a:xfrm>
          <a:prstGeom prst="straightConnector1">
            <a:avLst/>
          </a:prstGeom>
          <a:ln w="31750"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3851920" y="4606401"/>
            <a:ext cx="1438738" cy="694470"/>
          </a:xfrm>
          <a:prstGeom prst="straightConnector1">
            <a:avLst/>
          </a:prstGeom>
          <a:ln w="317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766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 algn="ctr">
              <a:buNone/>
            </a:pPr>
            <a:r>
              <a:rPr lang="cs-CZ" sz="9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 DOTAZY ??</a:t>
            </a:r>
            <a:endParaRPr lang="cs-CZ" sz="9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>
            <a:hlinkClick r:id="" action="ppaction://hlinkshowjump?jump=endshow"/>
          </p:cNvPr>
          <p:cNvSpPr txBox="1"/>
          <p:nvPr/>
        </p:nvSpPr>
        <p:spPr>
          <a:xfrm>
            <a:off x="6610862" y="4941168"/>
            <a:ext cx="1640577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b="1" dirty="0" smtClean="0"/>
              <a:t>KONEC</a:t>
            </a:r>
            <a:endParaRPr lang="cs-CZ" sz="4000" b="1" dirty="0"/>
          </a:p>
        </p:txBody>
      </p:sp>
      <p:sp>
        <p:nvSpPr>
          <p:cNvPr id="6" name="TextovéPole 5">
            <a:hlinkClick r:id="" action="ppaction://hlinkshowjump?jump=nextslide"/>
          </p:cNvPr>
          <p:cNvSpPr txBox="1"/>
          <p:nvPr/>
        </p:nvSpPr>
        <p:spPr>
          <a:xfrm>
            <a:off x="1115616" y="4941168"/>
            <a:ext cx="3391121" cy="70788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b="1" dirty="0" smtClean="0"/>
              <a:t>PRACOVNÍ LIST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7556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1. Převeďte </a:t>
            </a:r>
            <a:r>
              <a:rPr lang="cs-CZ" dirty="0"/>
              <a:t>stupně na radiány</a:t>
            </a:r>
          </a:p>
        </p:txBody>
      </p:sp>
      <p:sp>
        <p:nvSpPr>
          <p:cNvPr id="4" name="Obdélník 3"/>
          <p:cNvSpPr/>
          <p:nvPr/>
        </p:nvSpPr>
        <p:spPr>
          <a:xfrm>
            <a:off x="611560" y="1628800"/>
            <a:ext cx="20882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25° =</a:t>
            </a:r>
          </a:p>
          <a:p>
            <a:r>
              <a:rPr lang="cs-CZ" sz="4000" dirty="0"/>
              <a:t>285° =</a:t>
            </a:r>
          </a:p>
          <a:p>
            <a:r>
              <a:rPr lang="cs-CZ" sz="4000" dirty="0"/>
              <a:t>126° =</a:t>
            </a:r>
          </a:p>
          <a:p>
            <a:r>
              <a:rPr lang="cs-CZ" sz="4000" dirty="0"/>
              <a:t>66° =</a:t>
            </a:r>
          </a:p>
          <a:p>
            <a:r>
              <a:rPr lang="cs-CZ" sz="4000" dirty="0"/>
              <a:t>315° =</a:t>
            </a:r>
          </a:p>
          <a:p>
            <a:r>
              <a:rPr lang="cs-CZ" sz="4000" dirty="0"/>
              <a:t>330° =</a:t>
            </a:r>
          </a:p>
          <a:p>
            <a:r>
              <a:rPr lang="cs-CZ" sz="4000" dirty="0"/>
              <a:t>20° =</a:t>
            </a:r>
          </a:p>
        </p:txBody>
      </p:sp>
    </p:spTree>
    <p:extLst>
      <p:ext uri="{BB962C8B-B14F-4D97-AF65-F5344CB8AC3E}">
        <p14:creationId xmlns:p14="http://schemas.microsoft.com/office/powerpoint/2010/main" val="10572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2. Převeďte </a:t>
            </a:r>
            <a:r>
              <a:rPr lang="cs-CZ" dirty="0"/>
              <a:t>na stupně</a:t>
            </a:r>
          </a:p>
        </p:txBody>
      </p:sp>
      <p:sp>
        <p:nvSpPr>
          <p:cNvPr id="4" name="Obdélník 3"/>
          <p:cNvSpPr/>
          <p:nvPr/>
        </p:nvSpPr>
        <p:spPr>
          <a:xfrm>
            <a:off x="683568" y="1628800"/>
            <a:ext cx="24300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4000" dirty="0"/>
              <a:t>3π/5 =</a:t>
            </a:r>
          </a:p>
          <a:p>
            <a:r>
              <a:rPr lang="el-GR" sz="4000" dirty="0"/>
              <a:t>π/15 =</a:t>
            </a:r>
          </a:p>
          <a:p>
            <a:r>
              <a:rPr lang="el-GR" sz="4000" dirty="0"/>
              <a:t>11π/12 =</a:t>
            </a:r>
          </a:p>
          <a:p>
            <a:r>
              <a:rPr lang="el-GR" sz="4000" dirty="0"/>
              <a:t>8π/3 =</a:t>
            </a:r>
          </a:p>
          <a:p>
            <a:r>
              <a:rPr lang="el-GR" sz="4000" dirty="0"/>
              <a:t>7π/30 =</a:t>
            </a:r>
          </a:p>
          <a:p>
            <a:r>
              <a:rPr lang="el-GR" sz="4000" dirty="0"/>
              <a:t>5π/9 =</a:t>
            </a:r>
          </a:p>
          <a:p>
            <a:r>
              <a:rPr lang="el-GR" sz="4000" dirty="0"/>
              <a:t>9π/5 =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86357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3. </a:t>
            </a:r>
            <a:r>
              <a:rPr lang="fi-FI" dirty="0" smtClean="0"/>
              <a:t>Seřaďte </a:t>
            </a:r>
            <a:r>
              <a:rPr lang="fi-FI" dirty="0"/>
              <a:t>úhly podle velikosti vzestupně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78" y="1573859"/>
            <a:ext cx="8019919" cy="1151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97077" y="3105835"/>
            <a:ext cx="80199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/>
              <a:t>Po seřazení úhlů podle velikosti získáte</a:t>
            </a:r>
          </a:p>
          <a:p>
            <a:r>
              <a:rPr lang="cs-CZ" sz="3600" dirty="0"/>
              <a:t>z písmen tajenku:</a:t>
            </a:r>
          </a:p>
        </p:txBody>
      </p:sp>
    </p:spTree>
    <p:extLst>
      <p:ext uri="{BB962C8B-B14F-4D97-AF65-F5344CB8AC3E}">
        <p14:creationId xmlns:p14="http://schemas.microsoft.com/office/powerpoint/2010/main" val="12495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Řešení 1.: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1628800"/>
            <a:ext cx="208823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25° =</a:t>
            </a:r>
          </a:p>
          <a:p>
            <a:r>
              <a:rPr lang="cs-CZ" sz="4000" dirty="0">
                <a:solidFill>
                  <a:prstClr val="black"/>
                </a:solidFill>
              </a:rPr>
              <a:t>285° =</a:t>
            </a:r>
          </a:p>
          <a:p>
            <a:r>
              <a:rPr lang="cs-CZ" sz="4000" dirty="0">
                <a:solidFill>
                  <a:prstClr val="black"/>
                </a:solidFill>
              </a:rPr>
              <a:t>126° =</a:t>
            </a:r>
          </a:p>
          <a:p>
            <a:r>
              <a:rPr lang="cs-CZ" sz="4000" dirty="0">
                <a:solidFill>
                  <a:prstClr val="black"/>
                </a:solidFill>
              </a:rPr>
              <a:t>66° =</a:t>
            </a:r>
          </a:p>
          <a:p>
            <a:r>
              <a:rPr lang="cs-CZ" sz="4000" dirty="0">
                <a:solidFill>
                  <a:prstClr val="black"/>
                </a:solidFill>
              </a:rPr>
              <a:t>315° =</a:t>
            </a:r>
          </a:p>
          <a:p>
            <a:r>
              <a:rPr lang="cs-CZ" sz="4000" dirty="0">
                <a:solidFill>
                  <a:prstClr val="black"/>
                </a:solidFill>
              </a:rPr>
              <a:t>330° =</a:t>
            </a:r>
          </a:p>
          <a:p>
            <a:r>
              <a:rPr lang="cs-CZ" sz="4000" dirty="0">
                <a:solidFill>
                  <a:prstClr val="black"/>
                </a:solidFill>
              </a:rPr>
              <a:t>20° =</a:t>
            </a:r>
          </a:p>
        </p:txBody>
      </p:sp>
      <p:sp>
        <p:nvSpPr>
          <p:cNvPr id="5" name="Obdélník 4"/>
          <p:cNvSpPr/>
          <p:nvPr/>
        </p:nvSpPr>
        <p:spPr>
          <a:xfrm>
            <a:off x="2696468" y="1605070"/>
            <a:ext cx="24300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4000" dirty="0">
                <a:solidFill>
                  <a:prstClr val="black"/>
                </a:solidFill>
              </a:rPr>
              <a:t>5π/36</a:t>
            </a:r>
          </a:p>
          <a:p>
            <a:r>
              <a:rPr lang="el-GR" sz="4000" dirty="0">
                <a:solidFill>
                  <a:prstClr val="black"/>
                </a:solidFill>
              </a:rPr>
              <a:t>19π/12</a:t>
            </a:r>
          </a:p>
          <a:p>
            <a:r>
              <a:rPr lang="el-GR" sz="4000" dirty="0">
                <a:solidFill>
                  <a:prstClr val="black"/>
                </a:solidFill>
              </a:rPr>
              <a:t>7π/10</a:t>
            </a:r>
          </a:p>
          <a:p>
            <a:r>
              <a:rPr lang="el-GR" sz="4000" dirty="0">
                <a:solidFill>
                  <a:prstClr val="black"/>
                </a:solidFill>
              </a:rPr>
              <a:t>11π/30</a:t>
            </a:r>
          </a:p>
          <a:p>
            <a:r>
              <a:rPr lang="el-GR" sz="4000" dirty="0">
                <a:solidFill>
                  <a:prstClr val="black"/>
                </a:solidFill>
              </a:rPr>
              <a:t>7π/4</a:t>
            </a:r>
          </a:p>
          <a:p>
            <a:r>
              <a:rPr lang="el-GR" sz="4000" dirty="0">
                <a:solidFill>
                  <a:prstClr val="black"/>
                </a:solidFill>
              </a:rPr>
              <a:t>11π/6</a:t>
            </a:r>
          </a:p>
          <a:p>
            <a:r>
              <a:rPr lang="el-GR" sz="4000" dirty="0">
                <a:solidFill>
                  <a:prstClr val="black"/>
                </a:solidFill>
              </a:rPr>
              <a:t>π/9</a:t>
            </a:r>
            <a:endParaRPr lang="cs-CZ" sz="4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53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Řešení 2.: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1628800"/>
            <a:ext cx="24300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4000" dirty="0">
                <a:solidFill>
                  <a:prstClr val="black"/>
                </a:solidFill>
              </a:rPr>
              <a:t>3π/5 =</a:t>
            </a:r>
          </a:p>
          <a:p>
            <a:r>
              <a:rPr lang="el-GR" sz="4000" dirty="0">
                <a:solidFill>
                  <a:prstClr val="black"/>
                </a:solidFill>
              </a:rPr>
              <a:t>π/15 =</a:t>
            </a:r>
          </a:p>
          <a:p>
            <a:r>
              <a:rPr lang="el-GR" sz="4000" dirty="0">
                <a:solidFill>
                  <a:prstClr val="black"/>
                </a:solidFill>
              </a:rPr>
              <a:t>11π/12 =</a:t>
            </a:r>
          </a:p>
          <a:p>
            <a:r>
              <a:rPr lang="el-GR" sz="4000" dirty="0">
                <a:solidFill>
                  <a:prstClr val="black"/>
                </a:solidFill>
              </a:rPr>
              <a:t>8π/3 =</a:t>
            </a:r>
          </a:p>
          <a:p>
            <a:r>
              <a:rPr lang="el-GR" sz="4000" dirty="0">
                <a:solidFill>
                  <a:prstClr val="black"/>
                </a:solidFill>
              </a:rPr>
              <a:t>7π/30 =</a:t>
            </a:r>
          </a:p>
          <a:p>
            <a:r>
              <a:rPr lang="el-GR" sz="4000" dirty="0">
                <a:solidFill>
                  <a:prstClr val="black"/>
                </a:solidFill>
              </a:rPr>
              <a:t>5π/9 =</a:t>
            </a:r>
          </a:p>
          <a:p>
            <a:r>
              <a:rPr lang="el-GR" sz="4000" dirty="0">
                <a:solidFill>
                  <a:prstClr val="black"/>
                </a:solidFill>
              </a:rPr>
              <a:t>9π/5 =</a:t>
            </a:r>
            <a:endParaRPr lang="cs-CZ" sz="4000" dirty="0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19872" y="1628800"/>
            <a:ext cx="206997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prstClr val="black"/>
                </a:solidFill>
              </a:rPr>
              <a:t>108°</a:t>
            </a:r>
          </a:p>
          <a:p>
            <a:r>
              <a:rPr lang="cs-CZ" sz="4000" dirty="0">
                <a:solidFill>
                  <a:prstClr val="black"/>
                </a:solidFill>
              </a:rPr>
              <a:t>12°</a:t>
            </a:r>
          </a:p>
          <a:p>
            <a:r>
              <a:rPr lang="cs-CZ" sz="4000" dirty="0">
                <a:solidFill>
                  <a:prstClr val="black"/>
                </a:solidFill>
              </a:rPr>
              <a:t>165°</a:t>
            </a:r>
          </a:p>
          <a:p>
            <a:r>
              <a:rPr lang="cs-CZ" sz="4000" dirty="0">
                <a:solidFill>
                  <a:prstClr val="black"/>
                </a:solidFill>
              </a:rPr>
              <a:t>480°</a:t>
            </a:r>
          </a:p>
          <a:p>
            <a:r>
              <a:rPr lang="cs-CZ" sz="4000" dirty="0">
                <a:solidFill>
                  <a:prstClr val="black"/>
                </a:solidFill>
              </a:rPr>
              <a:t>42°</a:t>
            </a:r>
          </a:p>
          <a:p>
            <a:r>
              <a:rPr lang="cs-CZ" sz="4000" dirty="0">
                <a:solidFill>
                  <a:prstClr val="black"/>
                </a:solidFill>
              </a:rPr>
              <a:t>100°</a:t>
            </a:r>
          </a:p>
          <a:p>
            <a:r>
              <a:rPr lang="cs-CZ" sz="4000" dirty="0">
                <a:solidFill>
                  <a:prstClr val="black"/>
                </a:solidFill>
              </a:rPr>
              <a:t>324°</a:t>
            </a:r>
          </a:p>
        </p:txBody>
      </p:sp>
    </p:spTree>
    <p:extLst>
      <p:ext uri="{BB962C8B-B14F-4D97-AF65-F5344CB8AC3E}">
        <p14:creationId xmlns:p14="http://schemas.microsoft.com/office/powerpoint/2010/main" val="28305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/>
              <a:t>Řešení 3.: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78" y="1573859"/>
            <a:ext cx="8019919" cy="1151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97077" y="3105835"/>
            <a:ext cx="80199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</a:rPr>
              <a:t>Po seřazení úhlů podle velikosti získáte</a:t>
            </a:r>
          </a:p>
          <a:p>
            <a:r>
              <a:rPr lang="cs-CZ" sz="3600" dirty="0">
                <a:solidFill>
                  <a:prstClr val="black"/>
                </a:solidFill>
              </a:rPr>
              <a:t>z písmen tajenku:</a:t>
            </a:r>
          </a:p>
        </p:txBody>
      </p:sp>
      <p:sp>
        <p:nvSpPr>
          <p:cNvPr id="3" name="Obdélník 2"/>
          <p:cNvSpPr/>
          <p:nvPr/>
        </p:nvSpPr>
        <p:spPr>
          <a:xfrm>
            <a:off x="2339752" y="4835814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4000" dirty="0"/>
              <a:t>ANGLE</a:t>
            </a:r>
          </a:p>
          <a:p>
            <a:pPr algn="ctr"/>
            <a:r>
              <a:rPr lang="cs-CZ" sz="3600" dirty="0"/>
              <a:t>anglicky „úhel“</a:t>
            </a:r>
          </a:p>
        </p:txBody>
      </p:sp>
    </p:spTree>
    <p:extLst>
      <p:ext uri="{BB962C8B-B14F-4D97-AF65-F5344CB8AC3E}">
        <p14:creationId xmlns:p14="http://schemas.microsoft.com/office/powerpoint/2010/main" val="181231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746</Words>
  <Application>Microsoft Office PowerPoint</Application>
  <PresentationFormat>Předvádění na obrazovce (4:3)</PresentationFormat>
  <Paragraphs>214</Paragraphs>
  <Slides>29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systému Office</vt:lpstr>
      <vt:lpstr>Prezentace aplikace PowerPoint</vt:lpstr>
      <vt:lpstr>Prezentace aplikace PowerPoint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Velikost úhlu</vt:lpstr>
      <vt:lpstr>Prezentace aplikace PowerPoint</vt:lpstr>
      <vt:lpstr>1. Převeďte stupně na radiány</vt:lpstr>
      <vt:lpstr>2. Převeďte na stupně</vt:lpstr>
      <vt:lpstr>3. Seřaďte úhly podle velikosti vzestupně</vt:lpstr>
      <vt:lpstr>Řešení 1.:</vt:lpstr>
      <vt:lpstr>Řešení 2.:</vt:lpstr>
      <vt:lpstr>Řešení 3.: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Velikost úhlu</dc:title>
  <dc:creator>Petr Zeidler</dc:creator>
  <cp:lastModifiedBy>Petr Zeidler</cp:lastModifiedBy>
  <cp:revision>33</cp:revision>
  <dcterms:created xsi:type="dcterms:W3CDTF">2012-11-18T10:59:14Z</dcterms:created>
  <dcterms:modified xsi:type="dcterms:W3CDTF">2013-02-09T13:40:14Z</dcterms:modified>
</cp:coreProperties>
</file>