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093" autoAdjust="0"/>
    <p:restoredTop sz="94532" autoAdjust="0"/>
  </p:normalViewPr>
  <p:slideViewPr>
    <p:cSldViewPr>
      <p:cViewPr>
        <p:scale>
          <a:sx n="95" d="100"/>
          <a:sy n="95" d="100"/>
        </p:scale>
        <p:origin x="-1530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3E40FE-3992-4A06-A67E-831F589A1BAC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602454-25D6-4A76-84FE-3F801827AD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3913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VY_32_INOVACE_1/20A-ICT/PE/ON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763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533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534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256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8579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956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845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507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4492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702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9E094-9F45-43C0-902F-D61027F90D8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369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99E094-9F45-43C0-902F-D61027F90D82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AC3EE8-1AB0-4E5D-A8DD-8323E45F7C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2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6681815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Matematické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Matematika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Trigonometrie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Kosinová věta </a:t>
                      </a:r>
                      <a:r>
                        <a:rPr lang="cs-CZ" sz="2000" dirty="0" smtClean="0">
                          <a:effectLst/>
                        </a:rPr>
                        <a:t>II</a:t>
                      </a:r>
                      <a:r>
                        <a:rPr lang="cs-CZ" sz="2000" dirty="0" smtClean="0">
                          <a:effectLst/>
                        </a:rPr>
                        <a:t>. (výpočet </a:t>
                      </a:r>
                      <a:r>
                        <a:rPr lang="cs-CZ" sz="2000" dirty="0" smtClean="0">
                          <a:effectLst/>
                        </a:rPr>
                        <a:t>velikosti úhlu</a:t>
                      </a:r>
                      <a:r>
                        <a:rPr lang="cs-CZ" sz="2000" baseline="0" dirty="0" smtClean="0">
                          <a:effectLst/>
                        </a:rPr>
                        <a:t>)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VY_32_INOVACE_1C_M_17(20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Petr </a:t>
                      </a:r>
                      <a:r>
                        <a:rPr lang="cs-CZ" sz="2000" dirty="0" err="1" smtClean="0">
                          <a:effectLst/>
                        </a:rPr>
                        <a:t>Zeidler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03. 11. 2012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2553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028343"/>
            <a:ext cx="799288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dirty="0">
                <a:solidFill>
                  <a:prstClr val="black"/>
                </a:solidFill>
              </a:rPr>
              <a:t>Anotace:</a:t>
            </a:r>
          </a:p>
          <a:p>
            <a:pPr>
              <a:defRPr/>
            </a:pPr>
            <a:endParaRPr lang="cs-CZ" dirty="0" smtClean="0">
              <a:solidFill>
                <a:prstClr val="black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prstClr val="black"/>
                </a:solidFill>
              </a:rPr>
              <a:t>Prezentace určená </a:t>
            </a:r>
            <a:r>
              <a:rPr lang="cs-CZ" dirty="0">
                <a:solidFill>
                  <a:prstClr val="black"/>
                </a:solidFill>
              </a:rPr>
              <a:t>pro žáky 2. ročníku nástavbového studia (popř. 3. ročníku SOU).</a:t>
            </a:r>
          </a:p>
          <a:p>
            <a:pPr>
              <a:defRPr/>
            </a:pPr>
            <a:r>
              <a:rPr lang="cs-CZ" dirty="0">
                <a:solidFill>
                  <a:prstClr val="black"/>
                </a:solidFill>
              </a:rPr>
              <a:t>Prezentace určená jako podpůrný materiál k výkladu </a:t>
            </a:r>
            <a:r>
              <a:rPr lang="cs-CZ" dirty="0" smtClean="0">
                <a:solidFill>
                  <a:prstClr val="black"/>
                </a:solidFill>
              </a:rPr>
              <a:t>učitele, interaktivní práci žáků, popř. k opakování.</a:t>
            </a:r>
            <a:endParaRPr lang="cs-CZ" dirty="0">
              <a:solidFill>
                <a:prstClr val="black"/>
              </a:solidFill>
            </a:endParaRPr>
          </a:p>
          <a:p>
            <a:pPr>
              <a:defRPr/>
            </a:pPr>
            <a:endParaRPr lang="cs-CZ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>
              <a:defRPr/>
            </a:pPr>
            <a:r>
              <a:rPr lang="cs-CZ" dirty="0" smtClean="0">
                <a:solidFill>
                  <a:prstClr val="black"/>
                </a:solidFill>
                <a:ea typeface="Calibri"/>
                <a:cs typeface="Times New Roman"/>
              </a:rPr>
              <a:t>Obsahuje </a:t>
            </a:r>
            <a:r>
              <a:rPr lang="cs-CZ" dirty="0" smtClean="0">
                <a:solidFill>
                  <a:prstClr val="black"/>
                </a:solidFill>
                <a:ea typeface="Calibri"/>
                <a:cs typeface="Times New Roman"/>
              </a:rPr>
              <a:t>2 vzorové příklady na výpočet velikosti úhlu trojúhelníku pomocí Kosinové věty. </a:t>
            </a:r>
            <a:r>
              <a:rPr lang="cs-CZ" dirty="0" smtClean="0">
                <a:solidFill>
                  <a:prstClr val="black"/>
                </a:solidFill>
                <a:ea typeface="Calibri"/>
                <a:cs typeface="Times New Roman"/>
              </a:rPr>
              <a:t>Nakonec žáci přiřazují </a:t>
            </a:r>
            <a:r>
              <a:rPr lang="cs-CZ" dirty="0" smtClean="0">
                <a:solidFill>
                  <a:prstClr val="black"/>
                </a:solidFill>
                <a:ea typeface="Calibri"/>
                <a:cs typeface="Times New Roman"/>
              </a:rPr>
              <a:t>velikost úhlu proti nejkratší straně a příslušný trojúhelník daný délkami všech stran (jeden </a:t>
            </a:r>
            <a:r>
              <a:rPr lang="cs-CZ" dirty="0" smtClean="0">
                <a:solidFill>
                  <a:prstClr val="black"/>
                </a:solidFill>
                <a:ea typeface="Calibri"/>
                <a:cs typeface="Times New Roman"/>
              </a:rPr>
              <a:t>žák dostane myš a </a:t>
            </a:r>
            <a:r>
              <a:rPr lang="cs-CZ" dirty="0" smtClean="0">
                <a:solidFill>
                  <a:prstClr val="black"/>
                </a:solidFill>
                <a:ea typeface="Calibri"/>
                <a:cs typeface="Times New Roman"/>
              </a:rPr>
              <a:t>trojúhelník s velikostí úhlu).</a:t>
            </a:r>
            <a:endParaRPr lang="cs-CZ" dirty="0" smtClean="0">
              <a:solidFill>
                <a:prstClr val="black"/>
              </a:solidFill>
              <a:ea typeface="Calibri"/>
              <a:cs typeface="Times New Roman"/>
            </a:endParaRPr>
          </a:p>
          <a:p>
            <a:pPr>
              <a:defRPr/>
            </a:pPr>
            <a:endParaRPr lang="cs-CZ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>
              <a:defRPr/>
            </a:pPr>
            <a:r>
              <a:rPr lang="cs-CZ" dirty="0">
                <a:solidFill>
                  <a:prstClr val="black"/>
                </a:solidFill>
                <a:ea typeface="Calibri"/>
                <a:cs typeface="Times New Roman"/>
              </a:rPr>
              <a:t>Čas: cca. 25 – 30 min.</a:t>
            </a:r>
          </a:p>
        </p:txBody>
      </p:sp>
    </p:spTree>
    <p:extLst>
      <p:ext uri="{BB962C8B-B14F-4D97-AF65-F5344CB8AC3E}">
        <p14:creationId xmlns:p14="http://schemas.microsoft.com/office/powerpoint/2010/main" val="2367684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Kosinová věta II.</a:t>
            </a:r>
            <a:endParaRPr lang="cs-CZ" sz="8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Výpočet velikosti úhlu</a:t>
            </a:r>
            <a:endParaRPr lang="cs-CZ" b="1" i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08954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Kosinová věta II.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Vypočítejte velikost úhlu </a:t>
            </a:r>
            <a:r>
              <a:rPr lang="el-GR" b="1" i="1" dirty="0" smtClean="0">
                <a:solidFill>
                  <a:srgbClr val="C00000"/>
                </a:solidFill>
                <a:latin typeface="Cambria Math" pitchFamily="18" charset="0"/>
                <a:ea typeface="Cambria Math" pitchFamily="18" charset="0"/>
              </a:rPr>
              <a:t>α</a:t>
            </a:r>
            <a:r>
              <a:rPr lang="cs-CZ" b="1" i="1" dirty="0" smtClean="0">
                <a:solidFill>
                  <a:srgbClr val="C00000"/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v trojúhelníku </a:t>
            </a:r>
            <a:r>
              <a:rPr lang="cs-CZ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ABC</a:t>
            </a:r>
            <a:r>
              <a:rPr lang="cs-CZ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, jestliže </a:t>
            </a:r>
            <a:r>
              <a:rPr lang="cs-CZ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a=8cm</a:t>
            </a:r>
            <a:r>
              <a:rPr lang="cs-CZ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, </a:t>
            </a:r>
            <a:r>
              <a:rPr lang="cs-CZ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b=11cm</a:t>
            </a:r>
            <a:r>
              <a:rPr lang="cs-CZ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, </a:t>
            </a:r>
            <a:r>
              <a:rPr lang="cs-CZ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c=6cm</a:t>
            </a:r>
            <a:r>
              <a:rPr lang="cs-CZ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.</a:t>
            </a: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  <a:latin typeface="Cambria Math" pitchFamily="18" charset="0"/>
              <a:ea typeface="Cambria Math" pitchFamily="18" charset="0"/>
            </a:endParaRPr>
          </a:p>
          <a:p>
            <a:pPr marL="0" indent="0">
              <a:buNone/>
            </a:pPr>
            <a:r>
              <a:rPr lang="cs-CZ" sz="2800" b="1" i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a = 8 cm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b = 11 cm</a:t>
            </a:r>
          </a:p>
          <a:p>
            <a:pPr marL="0" indent="0">
              <a:buNone/>
            </a:pPr>
            <a:r>
              <a:rPr lang="cs-CZ" sz="2800" b="1" i="1" u="sng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c = 6 cm</a:t>
            </a:r>
          </a:p>
          <a:p>
            <a:pPr marL="0" indent="0">
              <a:buNone/>
            </a:pPr>
            <a:r>
              <a:rPr lang="el-GR" sz="2800" b="1" i="1" dirty="0" smtClean="0">
                <a:solidFill>
                  <a:srgbClr val="C00000"/>
                </a:solidFill>
                <a:latin typeface="Cambria Math" pitchFamily="18" charset="0"/>
                <a:ea typeface="Cambria Math" pitchFamily="18" charset="0"/>
              </a:rPr>
              <a:t>α</a:t>
            </a:r>
            <a:r>
              <a:rPr lang="cs-CZ" sz="2800" b="1" i="1" dirty="0" smtClean="0">
                <a:solidFill>
                  <a:srgbClr val="C00000"/>
                </a:solidFill>
                <a:latin typeface="Cambria Math" pitchFamily="18" charset="0"/>
                <a:ea typeface="Cambria Math" pitchFamily="18" charset="0"/>
              </a:rPr>
              <a:t> = ?</a:t>
            </a:r>
            <a:endParaRPr lang="cs-CZ" sz="2800" b="1" i="1" dirty="0" smtClean="0">
              <a:solidFill>
                <a:srgbClr val="002060"/>
              </a:solidFill>
              <a:latin typeface="Cambria Math" pitchFamily="18" charset="0"/>
              <a:ea typeface="Cambria Math" pitchFamily="18" charset="0"/>
            </a:endParaRP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  <a:latin typeface="Cambria Math" pitchFamily="18" charset="0"/>
              <a:ea typeface="Cambria Math" pitchFamily="18" charset="0"/>
            </a:endParaRP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  <a:latin typeface="Cambria Math" pitchFamily="18" charset="0"/>
              <a:ea typeface="Cambria Math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3603" y="2737256"/>
            <a:ext cx="3630175" cy="3593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682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Kosinová věta II.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Vypočítejte velikost úhlu </a:t>
            </a:r>
            <a:r>
              <a:rPr lang="el-GR" b="1" i="1" dirty="0" smtClean="0">
                <a:solidFill>
                  <a:srgbClr val="C00000"/>
                </a:solidFill>
                <a:latin typeface="Cambria Math" pitchFamily="18" charset="0"/>
                <a:ea typeface="Cambria Math" pitchFamily="18" charset="0"/>
              </a:rPr>
              <a:t>α</a:t>
            </a:r>
            <a:r>
              <a:rPr lang="cs-CZ" b="1" i="1" dirty="0" smtClean="0">
                <a:solidFill>
                  <a:srgbClr val="C00000"/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v trojúhelníku </a:t>
            </a:r>
            <a:r>
              <a:rPr lang="cs-CZ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ABC</a:t>
            </a:r>
            <a:r>
              <a:rPr lang="cs-CZ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, jestliže </a:t>
            </a:r>
            <a:r>
              <a:rPr lang="cs-CZ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a=8cm</a:t>
            </a:r>
            <a:r>
              <a:rPr lang="cs-CZ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, </a:t>
            </a:r>
            <a:r>
              <a:rPr lang="cs-CZ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b=11cm</a:t>
            </a:r>
            <a:r>
              <a:rPr lang="cs-CZ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, </a:t>
            </a:r>
            <a:r>
              <a:rPr lang="cs-CZ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c=6cm</a:t>
            </a:r>
            <a:r>
              <a:rPr lang="cs-CZ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.</a:t>
            </a:r>
          </a:p>
          <a:p>
            <a:pPr marL="0" indent="0">
              <a:buNone/>
            </a:pPr>
            <a:endParaRPr lang="cs-CZ" sz="1200" b="1" dirty="0" smtClean="0">
              <a:solidFill>
                <a:srgbClr val="002060"/>
              </a:solidFill>
              <a:latin typeface="Cambria Math" pitchFamily="18" charset="0"/>
              <a:ea typeface="Cambria Math" pitchFamily="18" charset="0"/>
            </a:endParaRPr>
          </a:p>
          <a:p>
            <a:pPr marL="0" lvl="0" indent="0" algn="ctr">
              <a:buNone/>
            </a:pPr>
            <a:r>
              <a:rPr lang="cs-CZ" sz="2800" b="1" i="1" dirty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a</a:t>
            </a:r>
            <a:r>
              <a:rPr lang="cs-CZ" sz="2800" b="1" i="1" baseline="30000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2</a:t>
            </a:r>
            <a:r>
              <a:rPr lang="cs-CZ" sz="2800" b="1" i="1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= </a:t>
            </a:r>
            <a:r>
              <a:rPr lang="cs-CZ" sz="2800" b="1" i="1" dirty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b</a:t>
            </a:r>
            <a:r>
              <a:rPr lang="cs-CZ" sz="2800" b="1" i="1" baseline="30000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2</a:t>
            </a:r>
            <a:r>
              <a:rPr lang="cs-CZ" sz="2800" b="1" i="1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+ </a:t>
            </a:r>
            <a:r>
              <a:rPr lang="cs-CZ" sz="2800" b="1" i="1" dirty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c</a:t>
            </a:r>
            <a:r>
              <a:rPr lang="cs-CZ" sz="2800" b="1" i="1" baseline="30000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2</a:t>
            </a:r>
            <a:r>
              <a:rPr lang="cs-CZ" sz="2800" b="1" i="1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– 2</a:t>
            </a:r>
            <a:r>
              <a:rPr lang="cs-CZ" sz="2800" b="1" i="1" dirty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bc</a:t>
            </a:r>
            <a:r>
              <a:rPr lang="cs-CZ" sz="2800" b="1" i="1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b="1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cos</a:t>
            </a:r>
            <a:r>
              <a:rPr lang="el-GR" sz="2800" b="1" i="1" dirty="0" smtClean="0">
                <a:solidFill>
                  <a:srgbClr val="C00000"/>
                </a:solidFill>
                <a:latin typeface="Cambria Math" pitchFamily="18" charset="0"/>
                <a:ea typeface="Cambria Math" pitchFamily="18" charset="0"/>
              </a:rPr>
              <a:t>α</a:t>
            </a:r>
            <a:endParaRPr lang="cs-CZ" sz="2800" b="1" i="1" dirty="0" smtClean="0">
              <a:solidFill>
                <a:srgbClr val="C00000"/>
              </a:solidFill>
              <a:latin typeface="Cambria Math" pitchFamily="18" charset="0"/>
              <a:ea typeface="Cambria Math" pitchFamily="18" charset="0"/>
            </a:endParaRPr>
          </a:p>
          <a:p>
            <a:pPr marL="0" indent="0" algn="ctr">
              <a:buNone/>
            </a:pPr>
            <a:r>
              <a:rPr lang="cs-CZ" sz="2800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8</a:t>
            </a:r>
            <a:r>
              <a:rPr lang="cs-CZ" sz="2800" b="1" i="1" baseline="30000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2</a:t>
            </a:r>
            <a:r>
              <a:rPr lang="cs-CZ" sz="2800" b="1" i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b="1" i="1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= </a:t>
            </a:r>
            <a:r>
              <a:rPr lang="cs-CZ" sz="2800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11</a:t>
            </a:r>
            <a:r>
              <a:rPr lang="cs-CZ" sz="2800" b="1" i="1" baseline="30000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2</a:t>
            </a:r>
            <a:r>
              <a:rPr lang="cs-CZ" sz="2800" b="1" i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b="1" i="1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+ </a:t>
            </a:r>
            <a:r>
              <a:rPr lang="cs-CZ" sz="2800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6</a:t>
            </a:r>
            <a:r>
              <a:rPr lang="cs-CZ" sz="2800" b="1" i="1" baseline="30000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2</a:t>
            </a:r>
            <a:r>
              <a:rPr lang="cs-CZ" sz="2800" b="1" i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b="1" i="1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– </a:t>
            </a:r>
            <a:r>
              <a:rPr lang="cs-CZ" sz="2800" b="1" i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2·</a:t>
            </a:r>
            <a:r>
              <a:rPr lang="cs-CZ" sz="2800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11</a:t>
            </a:r>
            <a:r>
              <a:rPr lang="cs-CZ" sz="2800" b="1" i="1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·</a:t>
            </a:r>
            <a:r>
              <a:rPr lang="cs-CZ" sz="2800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6</a:t>
            </a:r>
            <a:r>
              <a:rPr lang="cs-CZ" sz="2800" b="1" i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· </a:t>
            </a:r>
            <a:r>
              <a:rPr lang="cs-CZ" sz="28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cos</a:t>
            </a:r>
            <a:r>
              <a:rPr lang="el-GR" sz="2800" b="1" i="1" dirty="0">
                <a:solidFill>
                  <a:srgbClr val="C00000"/>
                </a:solidFill>
                <a:latin typeface="Cambria Math" pitchFamily="18" charset="0"/>
                <a:ea typeface="Cambria Math" pitchFamily="18" charset="0"/>
              </a:rPr>
              <a:t>α</a:t>
            </a:r>
            <a:endParaRPr lang="cs-CZ" sz="2800" b="1" i="1" dirty="0">
              <a:solidFill>
                <a:srgbClr val="C00000"/>
              </a:solidFill>
              <a:latin typeface="Cambria Math" pitchFamily="18" charset="0"/>
              <a:ea typeface="Cambria Math" pitchFamily="18" charset="0"/>
            </a:endParaRPr>
          </a:p>
          <a:p>
            <a:pPr marL="0" lvl="0" indent="0" algn="ctr">
              <a:buNone/>
            </a:pPr>
            <a:r>
              <a:rPr lang="cs-CZ" sz="2800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64</a:t>
            </a:r>
            <a:r>
              <a:rPr lang="cs-CZ" sz="2800" b="1" i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b="1" i="1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= </a:t>
            </a:r>
            <a:r>
              <a:rPr lang="cs-CZ" sz="2800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121</a:t>
            </a:r>
            <a:r>
              <a:rPr lang="cs-CZ" sz="2800" b="1" i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b="1" i="1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+ </a:t>
            </a:r>
            <a:r>
              <a:rPr lang="cs-CZ" sz="2800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36</a:t>
            </a:r>
            <a:r>
              <a:rPr lang="cs-CZ" sz="2800" b="1" i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b="1" i="1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– </a:t>
            </a:r>
            <a:r>
              <a:rPr lang="cs-CZ" sz="2800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132</a:t>
            </a:r>
            <a:r>
              <a:rPr lang="cs-CZ" sz="2800" b="1" i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b="1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cos</a:t>
            </a:r>
            <a:r>
              <a:rPr lang="el-GR" sz="2800" b="1" i="1" dirty="0">
                <a:solidFill>
                  <a:srgbClr val="C00000"/>
                </a:solidFill>
                <a:latin typeface="Cambria Math" pitchFamily="18" charset="0"/>
                <a:ea typeface="Cambria Math" pitchFamily="18" charset="0"/>
              </a:rPr>
              <a:t>α</a:t>
            </a:r>
            <a:endParaRPr lang="cs-CZ" sz="2800" b="1" i="1" dirty="0">
              <a:solidFill>
                <a:srgbClr val="C00000"/>
              </a:solidFill>
              <a:latin typeface="Cambria Math" pitchFamily="18" charset="0"/>
              <a:ea typeface="Cambria Math" pitchFamily="18" charset="0"/>
            </a:endParaRPr>
          </a:p>
          <a:p>
            <a:pPr marL="0" lvl="0" indent="0" algn="ctr">
              <a:buNone/>
            </a:pPr>
            <a:r>
              <a:rPr lang="cs-CZ" sz="2800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-93 </a:t>
            </a:r>
            <a:r>
              <a:rPr lang="cs-CZ" sz="2800" b="1" i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= </a:t>
            </a:r>
            <a:r>
              <a:rPr lang="cs-CZ" sz="2800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-132</a:t>
            </a:r>
            <a:r>
              <a:rPr lang="cs-CZ" sz="2800" b="1" i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b="1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cos</a:t>
            </a:r>
            <a:r>
              <a:rPr lang="el-GR" sz="2800" b="1" i="1" dirty="0">
                <a:solidFill>
                  <a:srgbClr val="C00000"/>
                </a:solidFill>
                <a:latin typeface="Cambria Math" pitchFamily="18" charset="0"/>
                <a:ea typeface="Cambria Math" pitchFamily="18" charset="0"/>
              </a:rPr>
              <a:t>α</a:t>
            </a:r>
            <a:endParaRPr lang="cs-CZ" sz="2800" b="1" i="1" dirty="0">
              <a:solidFill>
                <a:srgbClr val="C00000"/>
              </a:solidFill>
              <a:latin typeface="Cambria Math" pitchFamily="18" charset="0"/>
              <a:ea typeface="Cambria Math" pitchFamily="18" charset="0"/>
            </a:endParaRPr>
          </a:p>
          <a:p>
            <a:pPr marL="0" indent="0" algn="ctr">
              <a:buNone/>
            </a:pPr>
            <a:r>
              <a:rPr lang="cs-CZ" sz="2800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132</a:t>
            </a:r>
            <a:r>
              <a:rPr lang="cs-CZ" sz="2800" b="1" i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b="1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cos</a:t>
            </a:r>
            <a:r>
              <a:rPr lang="el-GR" sz="2800" b="1" i="1" dirty="0" smtClean="0">
                <a:solidFill>
                  <a:srgbClr val="C00000"/>
                </a:solidFill>
                <a:latin typeface="Cambria Math" pitchFamily="18" charset="0"/>
                <a:ea typeface="Cambria Math" pitchFamily="18" charset="0"/>
              </a:rPr>
              <a:t>α</a:t>
            </a:r>
            <a:r>
              <a:rPr lang="cs-CZ" sz="2800" b="1" i="1" dirty="0" smtClean="0">
                <a:solidFill>
                  <a:srgbClr val="C00000"/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b="1" i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= </a:t>
            </a:r>
            <a:r>
              <a:rPr lang="cs-CZ" sz="2800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93</a:t>
            </a:r>
            <a:endParaRPr lang="cs-CZ" sz="2800" b="1" i="1" dirty="0">
              <a:solidFill>
                <a:srgbClr val="C00000"/>
              </a:solidFill>
              <a:latin typeface="Cambria Math" pitchFamily="18" charset="0"/>
              <a:ea typeface="Cambria Math" pitchFamily="18" charset="0"/>
            </a:endParaRPr>
          </a:p>
          <a:p>
            <a:pPr marL="0" lv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cos</a:t>
            </a:r>
            <a:r>
              <a:rPr lang="el-GR" sz="2800" b="1" i="1" dirty="0">
                <a:solidFill>
                  <a:srgbClr val="C00000"/>
                </a:solidFill>
                <a:latin typeface="Cambria Math" pitchFamily="18" charset="0"/>
                <a:ea typeface="Cambria Math" pitchFamily="18" charset="0"/>
              </a:rPr>
              <a:t>α</a:t>
            </a:r>
            <a:r>
              <a:rPr lang="cs-CZ" sz="2800" b="1" i="1" dirty="0">
                <a:solidFill>
                  <a:srgbClr val="C00000"/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b="1" i="1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= </a:t>
            </a:r>
            <a:r>
              <a:rPr lang="cs-CZ" sz="2800" b="1" i="1" dirty="0" smtClean="0">
                <a:solidFill>
                  <a:srgbClr val="0070C0"/>
                </a:solidFill>
                <a:latin typeface="Cambria Math" pitchFamily="18" charset="0"/>
                <a:ea typeface="Cambria Math" pitchFamily="18" charset="0"/>
              </a:rPr>
              <a:t>0,7045</a:t>
            </a:r>
            <a:endParaRPr lang="cs-CZ" sz="2800" b="1" i="1" dirty="0">
              <a:solidFill>
                <a:srgbClr val="C00000"/>
              </a:solidFill>
              <a:latin typeface="Cambria Math" pitchFamily="18" charset="0"/>
              <a:ea typeface="Cambria Math" pitchFamily="18" charset="0"/>
            </a:endParaRPr>
          </a:p>
          <a:p>
            <a:pPr marL="0" lvl="0" indent="0" algn="ctr">
              <a:buNone/>
            </a:pPr>
            <a:r>
              <a:rPr lang="el-GR" sz="2800" b="1" i="1" dirty="0">
                <a:solidFill>
                  <a:srgbClr val="C00000"/>
                </a:solidFill>
                <a:latin typeface="Cambria Math" pitchFamily="18" charset="0"/>
                <a:ea typeface="Cambria Math" pitchFamily="18" charset="0"/>
              </a:rPr>
              <a:t>α</a:t>
            </a:r>
            <a:r>
              <a:rPr lang="cs-CZ" sz="2800" b="1" i="1" dirty="0">
                <a:solidFill>
                  <a:srgbClr val="C00000"/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2800" b="1" i="1" smtClean="0">
                <a:solidFill>
                  <a:srgbClr val="C00000"/>
                </a:solidFill>
                <a:latin typeface="Cambria Math" pitchFamily="18" charset="0"/>
                <a:ea typeface="Cambria Math" pitchFamily="18" charset="0"/>
              </a:rPr>
              <a:t>≐ 45°10´</a:t>
            </a:r>
            <a:endParaRPr lang="cs-CZ" sz="2800" b="1" i="1" dirty="0" smtClean="0">
              <a:solidFill>
                <a:srgbClr val="C00000"/>
              </a:solidFill>
              <a:latin typeface="Cambria Math" pitchFamily="18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0651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Kosinová věta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Strany trojúhelníka mají délky 5,5 cm, 0,8 dm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a 48 mm. Vypočítejte velikost úhlu naproti nejdelší straně.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označení libovolné, např.: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a = 48 mm = 4,8 cm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b = 5,5 cm</a:t>
            </a:r>
          </a:p>
          <a:p>
            <a:pPr marL="0" indent="0">
              <a:buNone/>
            </a:pPr>
            <a:r>
              <a:rPr lang="cs-CZ" sz="2400" b="1" u="sng" dirty="0" smtClean="0">
                <a:solidFill>
                  <a:srgbClr val="002060"/>
                </a:solidFill>
              </a:rPr>
              <a:t>c = 0,8 dm = 8 cm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γ = 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3068960"/>
            <a:ext cx="6261574" cy="28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288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Kosinová věta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i="1" dirty="0">
                <a:solidFill>
                  <a:srgbClr val="002060"/>
                </a:solidFill>
              </a:rPr>
              <a:t>	 </a:t>
            </a:r>
            <a:r>
              <a:rPr lang="cs-CZ" b="1" i="1" dirty="0" smtClean="0">
                <a:solidFill>
                  <a:srgbClr val="002060"/>
                </a:solidFill>
              </a:rPr>
              <a:t>              </a:t>
            </a:r>
            <a:r>
              <a:rPr lang="cs-CZ" sz="26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c</a:t>
            </a:r>
            <a:r>
              <a:rPr lang="cs-CZ" sz="2600" b="1" baseline="30000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2</a:t>
            </a:r>
            <a:r>
              <a:rPr lang="cs-CZ" sz="26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	= a</a:t>
            </a:r>
            <a:r>
              <a:rPr lang="cs-CZ" sz="2600" b="1" baseline="30000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2</a:t>
            </a:r>
            <a:r>
              <a:rPr lang="cs-CZ" sz="26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+ b</a:t>
            </a:r>
            <a:r>
              <a:rPr lang="cs-CZ" sz="2600" b="1" baseline="30000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2</a:t>
            </a:r>
            <a:r>
              <a:rPr lang="cs-CZ" sz="26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 </a:t>
            </a:r>
            <a:r>
              <a:rPr lang="cs-CZ" sz="2600" b="1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– 2abcos</a:t>
            </a:r>
            <a:r>
              <a:rPr lang="el-GR" sz="26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γ</a:t>
            </a:r>
            <a:endParaRPr lang="cs-CZ" sz="2600" b="1" dirty="0" smtClean="0">
              <a:solidFill>
                <a:srgbClr val="002060"/>
              </a:solidFill>
              <a:latin typeface="Cambria Math" pitchFamily="18" charset="0"/>
              <a:ea typeface="Cambria Math" pitchFamily="18" charset="0"/>
            </a:endParaRPr>
          </a:p>
          <a:p>
            <a:pPr marL="0" lvl="0" indent="0">
              <a:buNone/>
            </a:pPr>
            <a:r>
              <a:rPr lang="cs-CZ" sz="2600" b="1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	 </a:t>
            </a:r>
            <a:r>
              <a:rPr lang="cs-CZ" sz="26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                 8</a:t>
            </a:r>
            <a:r>
              <a:rPr lang="cs-CZ" sz="2600" b="1" baseline="30000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2</a:t>
            </a:r>
            <a:r>
              <a:rPr lang="cs-CZ" sz="26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	= 5,5</a:t>
            </a:r>
            <a:r>
              <a:rPr lang="cs-CZ" sz="2600" b="1" baseline="30000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2</a:t>
            </a:r>
            <a:r>
              <a:rPr lang="cs-CZ" sz="26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+ 4,8</a:t>
            </a:r>
            <a:r>
              <a:rPr lang="cs-CZ" sz="2600" b="1" baseline="30000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2</a:t>
            </a:r>
            <a:r>
              <a:rPr lang="cs-CZ" sz="26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 – 2·5,5·4,8·cos</a:t>
            </a:r>
            <a:r>
              <a:rPr lang="el-GR" sz="26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γ</a:t>
            </a:r>
            <a:endParaRPr lang="cs-CZ" sz="2600" b="1" dirty="0">
              <a:solidFill>
                <a:srgbClr val="002060"/>
              </a:solidFill>
              <a:latin typeface="Cambria Math" pitchFamily="18" charset="0"/>
              <a:ea typeface="Cambria Math" pitchFamily="18" charset="0"/>
            </a:endParaRPr>
          </a:p>
          <a:p>
            <a:pPr marL="0" lvl="0" indent="0">
              <a:buNone/>
            </a:pPr>
            <a:r>
              <a:rPr lang="cs-CZ" sz="26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		     64 </a:t>
            </a:r>
            <a:r>
              <a:rPr lang="cs-CZ" sz="2600" b="1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	</a:t>
            </a:r>
            <a:r>
              <a:rPr lang="cs-CZ" sz="26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= 30,25 + 23,04 – 52,8·cos</a:t>
            </a:r>
            <a:r>
              <a:rPr lang="el-GR" sz="26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γ</a:t>
            </a:r>
            <a:endParaRPr lang="cs-CZ" sz="2600" b="1" dirty="0" smtClean="0">
              <a:solidFill>
                <a:srgbClr val="002060"/>
              </a:solidFill>
              <a:latin typeface="Cambria Math" pitchFamily="18" charset="0"/>
              <a:ea typeface="Cambria Math" pitchFamily="18" charset="0"/>
            </a:endParaRPr>
          </a:p>
          <a:p>
            <a:pPr marL="0" lvl="0" indent="0">
              <a:buNone/>
            </a:pPr>
            <a:r>
              <a:rPr lang="cs-CZ" sz="26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64 – 30,25 – 23,04	= – 52,8·cos</a:t>
            </a:r>
            <a:r>
              <a:rPr lang="el-GR" sz="26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γ</a:t>
            </a:r>
            <a:endParaRPr lang="cs-CZ" sz="2600" b="1" dirty="0" smtClean="0">
              <a:solidFill>
                <a:srgbClr val="002060"/>
              </a:solidFill>
              <a:latin typeface="Cambria Math" pitchFamily="18" charset="0"/>
              <a:ea typeface="Cambria Math" pitchFamily="18" charset="0"/>
            </a:endParaRPr>
          </a:p>
          <a:p>
            <a:pPr marL="0" lvl="0" indent="0">
              <a:buNone/>
            </a:pPr>
            <a:r>
              <a:rPr lang="cs-CZ" sz="26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		10,71 	= – 52,8·cos</a:t>
            </a:r>
            <a:r>
              <a:rPr lang="el-GR" sz="26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γ</a:t>
            </a:r>
            <a:r>
              <a:rPr lang="cs-CZ" sz="26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 /:(– 52,8)</a:t>
            </a:r>
          </a:p>
          <a:p>
            <a:pPr marL="0" lvl="0" indent="0">
              <a:buNone/>
            </a:pPr>
            <a:r>
              <a:rPr lang="cs-CZ" sz="2600" b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           – 0,2028409	≐ cos</a:t>
            </a:r>
            <a:r>
              <a:rPr lang="el-GR" sz="2600" b="1" dirty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γ</a:t>
            </a:r>
            <a:endParaRPr lang="cs-CZ" sz="2600" b="1" dirty="0">
              <a:solidFill>
                <a:srgbClr val="002060"/>
              </a:solidFill>
              <a:latin typeface="Cambria Math" pitchFamily="18" charset="0"/>
              <a:ea typeface="Cambria Math" pitchFamily="18" charset="0"/>
            </a:endParaRPr>
          </a:p>
          <a:p>
            <a:pPr marL="0" lvl="0" indent="0">
              <a:buNone/>
            </a:pPr>
            <a:r>
              <a:rPr lang="cs-CZ" sz="2800" b="1" i="1" dirty="0" smtClean="0">
                <a:solidFill>
                  <a:srgbClr val="002060"/>
                </a:solidFill>
                <a:latin typeface="Cambria Math" pitchFamily="18" charset="0"/>
                <a:ea typeface="Cambria Math" pitchFamily="18" charset="0"/>
              </a:rPr>
              <a:t>                  </a:t>
            </a:r>
            <a:r>
              <a:rPr lang="cs-CZ" sz="2800" b="1" dirty="0" smtClean="0">
                <a:solidFill>
                  <a:srgbClr val="FF0000"/>
                </a:solidFill>
                <a:latin typeface="Cambria Math" pitchFamily="18" charset="0"/>
                <a:ea typeface="Cambria Math" pitchFamily="18" charset="0"/>
              </a:rPr>
              <a:t>101°42´	≐ </a:t>
            </a:r>
            <a:r>
              <a:rPr lang="el-GR" sz="2800" b="1" dirty="0" smtClean="0">
                <a:solidFill>
                  <a:srgbClr val="FF0000"/>
                </a:solidFill>
                <a:latin typeface="Cambria Math" pitchFamily="18" charset="0"/>
                <a:ea typeface="Cambria Math" pitchFamily="18" charset="0"/>
              </a:rPr>
              <a:t>γ</a:t>
            </a:r>
            <a:endParaRPr lang="cs-CZ" sz="2800" b="1" dirty="0" smtClean="0">
              <a:solidFill>
                <a:srgbClr val="FF0000"/>
              </a:solidFill>
              <a:latin typeface="Cambria Math" pitchFamily="18" charset="0"/>
              <a:ea typeface="Cambria Math" pitchFamily="18" charset="0"/>
            </a:endParaRPr>
          </a:p>
          <a:p>
            <a:pPr marL="0" lvl="0" indent="0">
              <a:buNone/>
            </a:pPr>
            <a:r>
              <a:rPr lang="cs-CZ" sz="2800" b="1" dirty="0" smtClean="0">
                <a:solidFill>
                  <a:srgbClr val="002060"/>
                </a:solidFill>
                <a:ea typeface="Cambria Math" pitchFamily="18" charset="0"/>
              </a:rPr>
              <a:t>Velikost úhlu proti nejdelší straně trojúhelníka je přibližně 101°42´.</a:t>
            </a:r>
            <a:endParaRPr lang="cs-CZ" sz="2800" b="1" dirty="0">
              <a:solidFill>
                <a:srgbClr val="002060"/>
              </a:solidFill>
              <a:ea typeface="Cambria Math" pitchFamily="18" charset="0"/>
            </a:endParaRPr>
          </a:p>
          <a:p>
            <a:pPr marL="0" lvl="0" indent="0">
              <a:buNone/>
            </a:pPr>
            <a:endParaRPr lang="cs-CZ" sz="2800" b="1" dirty="0">
              <a:solidFill>
                <a:srgbClr val="FF0000"/>
              </a:solidFill>
              <a:latin typeface="Cambria Math" pitchFamily="18" charset="0"/>
              <a:ea typeface="Cambria Math" pitchFamily="18" charset="0"/>
            </a:endParaRPr>
          </a:p>
          <a:p>
            <a:pPr marL="0" indent="0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lvl="0" indent="0">
              <a:buNone/>
            </a:pPr>
            <a:endParaRPr lang="cs-CZ" sz="2800" b="1" i="1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1494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Kosinová věta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rgbClr val="002060"/>
                </a:solidFill>
              </a:rPr>
              <a:t>P</a:t>
            </a:r>
            <a:r>
              <a:rPr lang="cs-CZ" sz="2800" b="1" dirty="0" smtClean="0">
                <a:solidFill>
                  <a:srgbClr val="002060"/>
                </a:solidFill>
              </a:rPr>
              <a:t>řiřaďte k sobě správně strany trojúhelníku a velikost úhlu trojúhelníku naproti nejkratší straně (zaokrouhleno na desítky minut):</a:t>
            </a:r>
          </a:p>
          <a:p>
            <a:pPr marL="0" indent="0">
              <a:buNone/>
            </a:pP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3861048"/>
            <a:ext cx="3888432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4cm, 5cm, 6cm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49676"/>
            <a:ext cx="3888432" cy="52322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STRANY TROJÚHELNÍKU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384268"/>
            <a:ext cx="3888432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25mm, 25mm, 17mm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907488"/>
            <a:ext cx="3888432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50mm, 7cm, 6cm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5430708"/>
            <a:ext cx="3888432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2m, 70dm, 8m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5955851"/>
            <a:ext cx="3888432" cy="52322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18cm, 12cm, 16cm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22943" y="3249676"/>
            <a:ext cx="2714507" cy="523220"/>
          </a:xfrm>
          <a:prstGeom prst="rect">
            <a:avLst/>
          </a:prstGeom>
          <a:solidFill>
            <a:schemeClr val="bg2">
              <a:lumMod val="1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ÚHEL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22942" y="3861048"/>
            <a:ext cx="2714507" cy="523220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39°50´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22941" y="4384268"/>
            <a:ext cx="2714507" cy="523220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44°20´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22723" y="4907488"/>
            <a:ext cx="2714507" cy="523220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smtClean="0"/>
              <a:t>40°50´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22722" y="5430708"/>
            <a:ext cx="2714507" cy="523220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41°20´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22943" y="5953928"/>
            <a:ext cx="2714507" cy="523220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13°20´</a:t>
            </a:r>
            <a:endParaRPr lang="cs-CZ" sz="2800" b="1" dirty="0"/>
          </a:p>
        </p:txBody>
      </p:sp>
      <p:cxnSp>
        <p:nvCxnSpPr>
          <p:cNvPr id="17" name="Přímá spojnice se šipkou 16"/>
          <p:cNvCxnSpPr>
            <a:stCxn id="4" idx="3"/>
            <a:endCxn id="14" idx="1"/>
          </p:cNvCxnSpPr>
          <p:nvPr/>
        </p:nvCxnSpPr>
        <p:spPr>
          <a:xfrm>
            <a:off x="4788024" y="4122658"/>
            <a:ext cx="734698" cy="1569660"/>
          </a:xfrm>
          <a:prstGeom prst="straightConnector1">
            <a:avLst/>
          </a:prstGeom>
          <a:ln w="317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4788024" y="4122658"/>
            <a:ext cx="734698" cy="523220"/>
          </a:xfrm>
          <a:prstGeom prst="straightConnector1">
            <a:avLst/>
          </a:prstGeom>
          <a:ln w="317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4788024" y="4645878"/>
            <a:ext cx="734698" cy="523220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8" idx="3"/>
            <a:endCxn id="15" idx="1"/>
          </p:cNvCxnSpPr>
          <p:nvPr/>
        </p:nvCxnSpPr>
        <p:spPr>
          <a:xfrm>
            <a:off x="4788024" y="5692318"/>
            <a:ext cx="734919" cy="523220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endCxn id="13" idx="1"/>
          </p:cNvCxnSpPr>
          <p:nvPr/>
        </p:nvCxnSpPr>
        <p:spPr>
          <a:xfrm flipV="1">
            <a:off x="4788024" y="5169098"/>
            <a:ext cx="734699" cy="1046440"/>
          </a:xfrm>
          <a:prstGeom prst="straightConnector1">
            <a:avLst/>
          </a:prstGeom>
          <a:ln w="31750">
            <a:solidFill>
              <a:schemeClr val="tx1">
                <a:lumMod val="85000"/>
                <a:lumOff val="1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5474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9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?? DOTAZY ??</a:t>
            </a:r>
            <a:endParaRPr lang="cs-CZ" sz="9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1418620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749</TotalTime>
  <Words>335</Words>
  <Application>Microsoft Office PowerPoint</Application>
  <PresentationFormat>Předvádění na obrazovce (4:3)</PresentationFormat>
  <Paragraphs>81</Paragraphs>
  <Slides>9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Kosinová věta II.</vt:lpstr>
      <vt:lpstr>Kosinová věta II.</vt:lpstr>
      <vt:lpstr>Kosinová věta II.</vt:lpstr>
      <vt:lpstr>Kosinová věta II.</vt:lpstr>
      <vt:lpstr>Kosinová věta II.</vt:lpstr>
      <vt:lpstr>Kosinová věta II.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Sinová věta</dc:title>
  <dc:creator>Petr Zeidler</dc:creator>
  <cp:lastModifiedBy>Petr Zeidler</cp:lastModifiedBy>
  <cp:revision>89</cp:revision>
  <dcterms:created xsi:type="dcterms:W3CDTF">2012-11-03T16:05:31Z</dcterms:created>
  <dcterms:modified xsi:type="dcterms:W3CDTF">2013-02-09T14:13:58Z</dcterms:modified>
</cp:coreProperties>
</file>