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C21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180" y="6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A34957-A868-4E65-9679-CE6E992C8A2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20D5B4-7EB8-4477-8A5B-B304E11DB05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87492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VY_32_INOVACE_1/20A-ICT/PE/ON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EB831-EB92-4014-8E50-6E2D2538ECF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608C1-3068-4242-B6F5-E1580070B1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306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EB831-EB92-4014-8E50-6E2D2538ECF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608C1-3068-4242-B6F5-E1580070B1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467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EB831-EB92-4014-8E50-6E2D2538ECF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608C1-3068-4242-B6F5-E1580070B1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7957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EB831-EB92-4014-8E50-6E2D2538ECF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608C1-3068-4242-B6F5-E1580070B1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22506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EB831-EB92-4014-8E50-6E2D2538ECF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608C1-3068-4242-B6F5-E1580070B1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7177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EB831-EB92-4014-8E50-6E2D2538ECF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608C1-3068-4242-B6F5-E1580070B1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7277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EB831-EB92-4014-8E50-6E2D2538ECF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608C1-3068-4242-B6F5-E1580070B1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201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EB831-EB92-4014-8E50-6E2D2538ECF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608C1-3068-4242-B6F5-E1580070B1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1988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EB831-EB92-4014-8E50-6E2D2538ECF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608C1-3068-4242-B6F5-E1580070B1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472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EB831-EB92-4014-8E50-6E2D2538ECF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608C1-3068-4242-B6F5-E1580070B1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8847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EB831-EB92-4014-8E50-6E2D2538ECF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608C1-3068-4242-B6F5-E1580070B1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5954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EB831-EB92-4014-8E50-6E2D2538ECF5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608C1-3068-4242-B6F5-E1580070B1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330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4279297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Matematické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Matematika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Rovnice a soustavy rovnic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Exponenciální rovnice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VY_32_INOVACE_1C_M_19(20)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Petr </a:t>
                      </a:r>
                      <a:r>
                        <a:rPr lang="cs-CZ" sz="2000" dirty="0" err="1" smtClean="0">
                          <a:effectLst/>
                        </a:rPr>
                        <a:t>Zeidler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01. 11. 2012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220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028343"/>
            <a:ext cx="799288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dirty="0">
                <a:solidFill>
                  <a:prstClr val="black"/>
                </a:solidFill>
              </a:rPr>
              <a:t>Anotace:</a:t>
            </a:r>
          </a:p>
          <a:p>
            <a:pPr>
              <a:defRPr/>
            </a:pPr>
            <a:endParaRPr lang="cs-CZ" dirty="0" smtClean="0">
              <a:solidFill>
                <a:prstClr val="black"/>
              </a:solidFill>
            </a:endParaRPr>
          </a:p>
          <a:p>
            <a:pPr>
              <a:defRPr/>
            </a:pPr>
            <a:r>
              <a:rPr lang="cs-CZ" dirty="0" smtClean="0">
                <a:solidFill>
                  <a:prstClr val="black"/>
                </a:solidFill>
              </a:rPr>
              <a:t>Prezentace určená </a:t>
            </a:r>
            <a:r>
              <a:rPr lang="cs-CZ" dirty="0">
                <a:solidFill>
                  <a:prstClr val="black"/>
                </a:solidFill>
              </a:rPr>
              <a:t>pro žáky </a:t>
            </a:r>
            <a:r>
              <a:rPr lang="cs-CZ" dirty="0" smtClean="0">
                <a:solidFill>
                  <a:prstClr val="black"/>
                </a:solidFill>
              </a:rPr>
              <a:t>3. </a:t>
            </a:r>
            <a:r>
              <a:rPr lang="cs-CZ" dirty="0">
                <a:solidFill>
                  <a:prstClr val="black"/>
                </a:solidFill>
              </a:rPr>
              <a:t>ročníku </a:t>
            </a:r>
            <a:r>
              <a:rPr lang="cs-CZ" dirty="0" smtClean="0">
                <a:solidFill>
                  <a:prstClr val="black"/>
                </a:solidFill>
              </a:rPr>
              <a:t>SOU (popř. 1. ročníku nástavbového studia).</a:t>
            </a:r>
            <a:endParaRPr lang="cs-CZ" dirty="0">
              <a:solidFill>
                <a:prstClr val="black"/>
              </a:solidFill>
            </a:endParaRPr>
          </a:p>
          <a:p>
            <a:pPr>
              <a:defRPr/>
            </a:pPr>
            <a:r>
              <a:rPr lang="cs-CZ" dirty="0">
                <a:solidFill>
                  <a:prstClr val="black"/>
                </a:solidFill>
              </a:rPr>
              <a:t>Prezentace určená jako podpůrný materiál k výkladu </a:t>
            </a:r>
            <a:r>
              <a:rPr lang="cs-CZ" dirty="0" smtClean="0">
                <a:solidFill>
                  <a:prstClr val="black"/>
                </a:solidFill>
              </a:rPr>
              <a:t>učitele, popř. k opakování.</a:t>
            </a:r>
            <a:endParaRPr lang="cs-CZ" dirty="0">
              <a:solidFill>
                <a:prstClr val="black"/>
              </a:solidFill>
            </a:endParaRPr>
          </a:p>
          <a:p>
            <a:pPr>
              <a:defRPr/>
            </a:pPr>
            <a:endParaRPr lang="cs-CZ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>
              <a:defRPr/>
            </a:pPr>
            <a:r>
              <a:rPr lang="cs-CZ" dirty="0" smtClean="0">
                <a:solidFill>
                  <a:prstClr val="black"/>
                </a:solidFill>
                <a:ea typeface="Calibri"/>
                <a:cs typeface="Times New Roman"/>
              </a:rPr>
              <a:t>Obsahuje 3 vzorové příklady základního typu exponenciálních rovnic a další tři příklady pro samostatnou práci žáků.</a:t>
            </a:r>
          </a:p>
          <a:p>
            <a:pPr>
              <a:defRPr/>
            </a:pPr>
            <a:endParaRPr lang="cs-CZ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>
              <a:defRPr/>
            </a:pPr>
            <a:r>
              <a:rPr lang="cs-CZ" dirty="0">
                <a:solidFill>
                  <a:prstClr val="black"/>
                </a:solidFill>
                <a:ea typeface="Calibri"/>
                <a:cs typeface="Times New Roman"/>
              </a:rPr>
              <a:t>Čas: cca. </a:t>
            </a:r>
            <a:r>
              <a:rPr lang="cs-CZ" dirty="0" smtClean="0">
                <a:solidFill>
                  <a:prstClr val="black"/>
                </a:solidFill>
                <a:ea typeface="Calibri"/>
                <a:cs typeface="Times New Roman"/>
              </a:rPr>
              <a:t>20 min</a:t>
            </a:r>
            <a:r>
              <a:rPr lang="cs-CZ" dirty="0">
                <a:solidFill>
                  <a:prstClr val="black"/>
                </a:solidFill>
                <a:ea typeface="Calibri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79157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Exponenciální rovnice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766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Exponenciální rovnice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Řešte rovnice a provádějte zkoušky</a:t>
            </a:r>
            <a:r>
              <a:rPr lang="cs-CZ" sz="3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a)     3</a:t>
            </a:r>
            <a:r>
              <a:rPr lang="cs-CZ" sz="28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x-1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3</a:t>
            </a:r>
            <a:r>
              <a:rPr lang="cs-CZ" sz="28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2x+5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x-1 = 2x 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+ 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5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 -x = 6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 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 = -6  </a:t>
            </a: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endParaRPr lang="cs-CZ" sz="24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r>
              <a:rPr lang="cs-CZ" sz="2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ZK:</a:t>
            </a:r>
            <a:r>
              <a:rPr lang="cs-CZ" sz="2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L = 3</a:t>
            </a:r>
            <a:r>
              <a:rPr lang="cs-CZ" sz="22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-6-1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3</a:t>
            </a:r>
            <a:r>
              <a:rPr lang="cs-CZ" sz="22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-7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P </a:t>
            </a:r>
            <a:r>
              <a:rPr lang="cs-CZ" sz="22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= </a:t>
            </a:r>
            <a:r>
              <a:rPr lang="cs-CZ" sz="22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</a:t>
            </a:r>
            <a:r>
              <a:rPr lang="cs-CZ" sz="2200" b="1" baseline="3000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2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∙(-6)+5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= 3</a:t>
            </a:r>
            <a:r>
              <a:rPr lang="cs-CZ" sz="22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-12+5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3</a:t>
            </a:r>
            <a:r>
              <a:rPr lang="cs-CZ" sz="22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-7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</a:t>
            </a:r>
            <a:r>
              <a:rPr lang="cs-CZ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L = P</a:t>
            </a:r>
            <a:endParaRPr lang="cs-CZ" sz="2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23928" y="3162577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/∙(-1)</a:t>
            </a:r>
            <a:endParaRPr lang="cs-CZ" sz="28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687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Exponenciální rovnice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3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Řešte rovnice a provádějte zkoušky: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b)    4∙4</a:t>
            </a:r>
            <a:r>
              <a:rPr lang="cs-CZ" sz="28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x+1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4</a:t>
            </a:r>
            <a:r>
              <a:rPr lang="cs-CZ" sz="28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3x-4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4</a:t>
            </a:r>
            <a:r>
              <a:rPr lang="cs-CZ" sz="28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x+2</a:t>
            </a:r>
            <a:r>
              <a:rPr lang="cs-CZ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4</a:t>
            </a:r>
            <a:r>
              <a:rPr lang="cs-CZ" sz="28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3x-4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x + 2 = 3x – 4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-2x = -6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  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 = 3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ZK: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L = 4∙4</a:t>
            </a:r>
            <a:r>
              <a:rPr lang="cs-CZ" sz="22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3+1</a:t>
            </a:r>
            <a:r>
              <a:rPr lang="cs-CZ" sz="22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= 4∙4</a:t>
            </a:r>
            <a:r>
              <a:rPr lang="cs-CZ" sz="22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4</a:t>
            </a:r>
            <a:r>
              <a:rPr lang="cs-CZ" sz="22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= 4</a:t>
            </a:r>
            <a:r>
              <a:rPr lang="cs-CZ" sz="22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5</a:t>
            </a:r>
          </a:p>
          <a:p>
            <a:pPr marL="0" indent="0">
              <a:buNone/>
            </a:pPr>
            <a:r>
              <a:rPr lang="cs-CZ" sz="2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P = 4</a:t>
            </a:r>
            <a:r>
              <a:rPr lang="cs-CZ" sz="22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3∙3-4</a:t>
            </a:r>
            <a:r>
              <a:rPr lang="cs-CZ" sz="22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= 4</a:t>
            </a:r>
            <a:r>
              <a:rPr lang="cs-CZ" sz="22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9-4</a:t>
            </a:r>
            <a:r>
              <a:rPr lang="cs-CZ" sz="2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4</a:t>
            </a:r>
            <a:r>
              <a:rPr lang="cs-CZ" sz="22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5</a:t>
            </a:r>
            <a:r>
              <a:rPr lang="cs-CZ" sz="22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</a:t>
            </a:r>
            <a:r>
              <a:rPr lang="cs-CZ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L = P</a:t>
            </a:r>
            <a:endParaRPr lang="cs-CZ" sz="2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83968" y="3673112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/:(-2)</a:t>
            </a:r>
            <a:endParaRPr lang="cs-CZ" sz="28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37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Exponenciální rovnice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Řešte rovnice a provádějte zkoušky:</a:t>
            </a:r>
          </a:p>
          <a:p>
            <a:pPr marL="0" indent="0">
              <a:buNone/>
            </a:pPr>
            <a:r>
              <a:rPr lang="cs-CZ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c)    5</a:t>
            </a:r>
            <a:r>
              <a:rPr lang="cs-CZ" sz="30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x+1</a:t>
            </a:r>
            <a:r>
              <a:rPr lang="cs-CZ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25</a:t>
            </a:r>
            <a:r>
              <a:rPr lang="cs-CZ" sz="30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x-1</a:t>
            </a:r>
          </a:p>
          <a:p>
            <a:pPr marL="0" indent="0">
              <a:buNone/>
            </a:pPr>
            <a:r>
              <a:rPr lang="cs-CZ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</a:t>
            </a:r>
            <a:r>
              <a:rPr lang="cs-CZ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5</a:t>
            </a:r>
            <a:r>
              <a:rPr lang="cs-CZ" sz="30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x+1</a:t>
            </a:r>
            <a:r>
              <a:rPr lang="cs-CZ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(5</a:t>
            </a:r>
            <a:r>
              <a:rPr lang="cs-CZ" sz="3000" b="1" baseline="30000" dirty="0" smtClean="0">
                <a:solidFill>
                  <a:srgbClr val="3C21A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)</a:t>
            </a:r>
            <a:r>
              <a:rPr lang="cs-CZ" sz="30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x-1</a:t>
            </a:r>
          </a:p>
          <a:p>
            <a:pPr marL="0" indent="0">
              <a:buNone/>
            </a:pPr>
            <a:r>
              <a:rPr lang="cs-CZ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</a:t>
            </a:r>
            <a:r>
              <a:rPr lang="cs-CZ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5</a:t>
            </a:r>
            <a:r>
              <a:rPr lang="cs-CZ" sz="30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x+1</a:t>
            </a:r>
            <a:r>
              <a:rPr lang="cs-CZ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5</a:t>
            </a:r>
            <a:r>
              <a:rPr lang="cs-CZ" sz="30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2x-2</a:t>
            </a:r>
          </a:p>
          <a:p>
            <a:pPr marL="0" indent="0">
              <a:buNone/>
            </a:pPr>
            <a:r>
              <a:rPr lang="cs-CZ" sz="30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x + 1 = 2x – 2</a:t>
            </a:r>
          </a:p>
          <a:p>
            <a:pPr marL="0" indent="0">
              <a:buNone/>
            </a:pPr>
            <a:r>
              <a:rPr lang="cs-CZ" sz="3000" b="1" dirty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-x = -3</a:t>
            </a:r>
          </a:p>
          <a:p>
            <a:pPr marL="0" indent="0">
              <a:buNone/>
            </a:pPr>
            <a:r>
              <a:rPr lang="cs-CZ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 </a:t>
            </a:r>
            <a:r>
              <a:rPr lang="cs-CZ" sz="3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 = 3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ZK: 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L =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5</a:t>
            </a:r>
            <a:r>
              <a:rPr lang="cs-CZ" sz="24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3+1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=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5</a:t>
            </a:r>
            <a:r>
              <a:rPr lang="cs-CZ" sz="24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4</a:t>
            </a:r>
            <a:r>
              <a:rPr lang="cs-CZ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= 625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P = 25</a:t>
            </a:r>
            <a:r>
              <a:rPr lang="cs-CZ" sz="24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3-1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25</a:t>
            </a:r>
            <a:r>
              <a:rPr lang="cs-CZ" sz="2400" b="1" baseline="300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625</a:t>
            </a:r>
          </a:p>
          <a:p>
            <a:pPr marL="0" indent="0">
              <a:buNone/>
            </a:pPr>
            <a:r>
              <a:rPr lang="cs-CZ" sz="2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L = P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851920" y="3944023"/>
            <a:ext cx="14734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/∙(-1)</a:t>
            </a:r>
            <a:endParaRPr lang="cs-CZ" sz="28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37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Exponenciální rovnice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Řešte rovnice a provádějte zkoušky:</a:t>
            </a:r>
            <a:endParaRPr lang="cs-CZ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d)    2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3x-1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= 2</a:t>
            </a:r>
            <a:r>
              <a:rPr lang="cs-CZ" b="1" baseline="30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x+1</a:t>
            </a:r>
            <a:endParaRPr lang="cs-CZ" baseline="30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      </a:t>
            </a:r>
            <a:endParaRPr lang="cs-CZ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e)    3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4x+3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= 27</a:t>
            </a:r>
            <a:r>
              <a:rPr lang="cs-CZ" b="1" baseline="30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x+1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 </a:t>
            </a:r>
            <a:endParaRPr lang="cs-CZ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      </a:t>
            </a:r>
            <a:endParaRPr lang="cs-CZ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f)    5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2x-1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=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5·5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x-1</a:t>
            </a:r>
            <a:endParaRPr lang="cs-CZ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3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Exponenciální rovnice</a:t>
            </a:r>
            <a:endParaRPr lang="cs-C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Řešení:</a:t>
            </a:r>
            <a:endParaRPr lang="cs-CZ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endParaRPr lang="cs-CZ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d)    2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3x-1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2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x+1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 (x = 1) </a:t>
            </a:r>
            <a:endParaRPr lang="cs-CZ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      </a:t>
            </a:r>
            <a:endParaRPr lang="cs-CZ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e)    3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4x+3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27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x+1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(x = 0)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</a:t>
            </a:r>
            <a:endParaRPr lang="cs-CZ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          </a:t>
            </a:r>
            <a:endParaRPr lang="cs-CZ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f)    5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2x-1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= 5·5</a:t>
            </a:r>
            <a:r>
              <a:rPr lang="cs-CZ" b="1" baseline="30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x-1    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Mono" pitchFamily="50" charset="0"/>
                <a:cs typeface="Liberation Mono" pitchFamily="50" charset="0"/>
              </a:rPr>
              <a:t>   (x = 1) </a:t>
            </a:r>
            <a:endParaRPr lang="cs-CZ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Mono" pitchFamily="50" charset="0"/>
              <a:cs typeface="Liberation Mono" pitchFamily="50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6137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 algn="ctr">
              <a:buNone/>
            </a:pPr>
            <a:r>
              <a:rPr lang="cs-CZ" sz="9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?? DOTAZY ??</a:t>
            </a:r>
            <a:endParaRPr lang="cs-CZ" sz="9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0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371</Words>
  <Application>Microsoft Office PowerPoint</Application>
  <PresentationFormat>Předvádění na obrazovce (4:3)</PresentationFormat>
  <Paragraphs>82</Paragraphs>
  <Slides>9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Prezentace aplikace PowerPoint</vt:lpstr>
      <vt:lpstr>Exponenciální rovnice</vt:lpstr>
      <vt:lpstr>Exponenciální rovnice</vt:lpstr>
      <vt:lpstr>Exponenciální rovnice</vt:lpstr>
      <vt:lpstr>Exponenciální rovnice</vt:lpstr>
      <vt:lpstr>Exponenciální rovnice</vt:lpstr>
      <vt:lpstr>Exponenciální rovnice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Exponenciální rovnice</dc:title>
  <dc:creator>Petr Zeidler</dc:creator>
  <cp:lastModifiedBy>Petr Zeidler</cp:lastModifiedBy>
  <cp:revision>14</cp:revision>
  <dcterms:created xsi:type="dcterms:W3CDTF">2012-11-01T22:11:15Z</dcterms:created>
  <dcterms:modified xsi:type="dcterms:W3CDTF">2013-04-02T06:25:58Z</dcterms:modified>
</cp:coreProperties>
</file>